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2"/>
  </p:notesMasterIdLst>
  <p:handoutMasterIdLst>
    <p:handoutMasterId r:id="rId53"/>
  </p:handoutMasterIdLst>
  <p:sldIdLst>
    <p:sldId id="430" r:id="rId2"/>
    <p:sldId id="961" r:id="rId3"/>
    <p:sldId id="855" r:id="rId4"/>
    <p:sldId id="960" r:id="rId5"/>
    <p:sldId id="962" r:id="rId6"/>
    <p:sldId id="899" r:id="rId7"/>
    <p:sldId id="694" r:id="rId8"/>
    <p:sldId id="877" r:id="rId9"/>
    <p:sldId id="964" r:id="rId10"/>
    <p:sldId id="935" r:id="rId11"/>
    <p:sldId id="936" r:id="rId12"/>
    <p:sldId id="876" r:id="rId13"/>
    <p:sldId id="880" r:id="rId14"/>
    <p:sldId id="965" r:id="rId15"/>
    <p:sldId id="884" r:id="rId16"/>
    <p:sldId id="966" r:id="rId17"/>
    <p:sldId id="995" r:id="rId18"/>
    <p:sldId id="896" r:id="rId19"/>
    <p:sldId id="897" r:id="rId20"/>
    <p:sldId id="971" r:id="rId21"/>
    <p:sldId id="885" r:id="rId22"/>
    <p:sldId id="996" r:id="rId23"/>
    <p:sldId id="881" r:id="rId24"/>
    <p:sldId id="972" r:id="rId25"/>
    <p:sldId id="997" r:id="rId26"/>
    <p:sldId id="994" r:id="rId27"/>
    <p:sldId id="993" r:id="rId28"/>
    <p:sldId id="910" r:id="rId29"/>
    <p:sldId id="911" r:id="rId30"/>
    <p:sldId id="913" r:id="rId31"/>
    <p:sldId id="914" r:id="rId32"/>
    <p:sldId id="915" r:id="rId33"/>
    <p:sldId id="916" r:id="rId34"/>
    <p:sldId id="976" r:id="rId35"/>
    <p:sldId id="917" r:id="rId36"/>
    <p:sldId id="975" r:id="rId37"/>
    <p:sldId id="979" r:id="rId38"/>
    <p:sldId id="980" r:id="rId39"/>
    <p:sldId id="981" r:id="rId40"/>
    <p:sldId id="982" r:id="rId41"/>
    <p:sldId id="983" r:id="rId42"/>
    <p:sldId id="985" r:id="rId43"/>
    <p:sldId id="974" r:id="rId44"/>
    <p:sldId id="952" r:id="rId45"/>
    <p:sldId id="986" r:id="rId46"/>
    <p:sldId id="987" r:id="rId47"/>
    <p:sldId id="991" r:id="rId48"/>
    <p:sldId id="989" r:id="rId49"/>
    <p:sldId id="990" r:id="rId50"/>
    <p:sldId id="977" r:id="rId51"/>
  </p:sldIdLst>
  <p:sldSz cx="9144000" cy="6858000" type="screen4x3"/>
  <p:notesSz cx="6797675" cy="9926638"/>
  <p:defaultTextStyle>
    <a:defPPr>
      <a:defRPr lang="ko-KR"/>
    </a:defPPr>
    <a:lvl1pPr algn="ctr" rtl="0" fontAlgn="base" latinLnBrk="1">
      <a:lnSpc>
        <a:spcPct val="140000"/>
      </a:lnSpc>
      <a:spcBef>
        <a:spcPct val="0"/>
      </a:spcBef>
      <a:spcAft>
        <a:spcPct val="0"/>
      </a:spcAft>
      <a:defRPr kumimoji="1" sz="2400" kern="1200">
        <a:solidFill>
          <a:schemeClr val="tx2"/>
        </a:solidFill>
        <a:latin typeface="HY헤드라인M" pitchFamily="18" charset="-127"/>
        <a:ea typeface="HY헤드라인M" pitchFamily="18" charset="-127"/>
        <a:cs typeface="+mn-cs"/>
      </a:defRPr>
    </a:lvl1pPr>
    <a:lvl2pPr marL="457200" algn="ctr" rtl="0" fontAlgn="base" latinLnBrk="1">
      <a:lnSpc>
        <a:spcPct val="140000"/>
      </a:lnSpc>
      <a:spcBef>
        <a:spcPct val="0"/>
      </a:spcBef>
      <a:spcAft>
        <a:spcPct val="0"/>
      </a:spcAft>
      <a:defRPr kumimoji="1" sz="2400" kern="1200">
        <a:solidFill>
          <a:schemeClr val="tx2"/>
        </a:solidFill>
        <a:latin typeface="HY헤드라인M" pitchFamily="18" charset="-127"/>
        <a:ea typeface="HY헤드라인M" pitchFamily="18" charset="-127"/>
        <a:cs typeface="+mn-cs"/>
      </a:defRPr>
    </a:lvl2pPr>
    <a:lvl3pPr marL="914400" algn="ctr" rtl="0" fontAlgn="base" latinLnBrk="1">
      <a:lnSpc>
        <a:spcPct val="140000"/>
      </a:lnSpc>
      <a:spcBef>
        <a:spcPct val="0"/>
      </a:spcBef>
      <a:spcAft>
        <a:spcPct val="0"/>
      </a:spcAft>
      <a:defRPr kumimoji="1" sz="2400" kern="1200">
        <a:solidFill>
          <a:schemeClr val="tx2"/>
        </a:solidFill>
        <a:latin typeface="HY헤드라인M" pitchFamily="18" charset="-127"/>
        <a:ea typeface="HY헤드라인M" pitchFamily="18" charset="-127"/>
        <a:cs typeface="+mn-cs"/>
      </a:defRPr>
    </a:lvl3pPr>
    <a:lvl4pPr marL="1371600" algn="ctr" rtl="0" fontAlgn="base" latinLnBrk="1">
      <a:lnSpc>
        <a:spcPct val="140000"/>
      </a:lnSpc>
      <a:spcBef>
        <a:spcPct val="0"/>
      </a:spcBef>
      <a:spcAft>
        <a:spcPct val="0"/>
      </a:spcAft>
      <a:defRPr kumimoji="1" sz="2400" kern="1200">
        <a:solidFill>
          <a:schemeClr val="tx2"/>
        </a:solidFill>
        <a:latin typeface="HY헤드라인M" pitchFamily="18" charset="-127"/>
        <a:ea typeface="HY헤드라인M" pitchFamily="18" charset="-127"/>
        <a:cs typeface="+mn-cs"/>
      </a:defRPr>
    </a:lvl4pPr>
    <a:lvl5pPr marL="1828800" algn="ctr" rtl="0" fontAlgn="base" latinLnBrk="1">
      <a:lnSpc>
        <a:spcPct val="140000"/>
      </a:lnSpc>
      <a:spcBef>
        <a:spcPct val="0"/>
      </a:spcBef>
      <a:spcAft>
        <a:spcPct val="0"/>
      </a:spcAft>
      <a:defRPr kumimoji="1" sz="2400" kern="1200">
        <a:solidFill>
          <a:schemeClr val="tx2"/>
        </a:solidFill>
        <a:latin typeface="HY헤드라인M" pitchFamily="18" charset="-127"/>
        <a:ea typeface="HY헤드라인M" pitchFamily="18" charset="-127"/>
        <a:cs typeface="+mn-cs"/>
      </a:defRPr>
    </a:lvl5pPr>
    <a:lvl6pPr marL="2286000" algn="l" defTabSz="914400" rtl="0" eaLnBrk="1" latinLnBrk="1" hangingPunct="1">
      <a:defRPr kumimoji="1" sz="2400" kern="1200">
        <a:solidFill>
          <a:schemeClr val="tx2"/>
        </a:solidFill>
        <a:latin typeface="HY헤드라인M" pitchFamily="18" charset="-127"/>
        <a:ea typeface="HY헤드라인M" pitchFamily="18" charset="-127"/>
        <a:cs typeface="+mn-cs"/>
      </a:defRPr>
    </a:lvl6pPr>
    <a:lvl7pPr marL="2743200" algn="l" defTabSz="914400" rtl="0" eaLnBrk="1" latinLnBrk="1" hangingPunct="1">
      <a:defRPr kumimoji="1" sz="2400" kern="1200">
        <a:solidFill>
          <a:schemeClr val="tx2"/>
        </a:solidFill>
        <a:latin typeface="HY헤드라인M" pitchFamily="18" charset="-127"/>
        <a:ea typeface="HY헤드라인M" pitchFamily="18" charset="-127"/>
        <a:cs typeface="+mn-cs"/>
      </a:defRPr>
    </a:lvl7pPr>
    <a:lvl8pPr marL="3200400" algn="l" defTabSz="914400" rtl="0" eaLnBrk="1" latinLnBrk="1" hangingPunct="1">
      <a:defRPr kumimoji="1" sz="2400" kern="1200">
        <a:solidFill>
          <a:schemeClr val="tx2"/>
        </a:solidFill>
        <a:latin typeface="HY헤드라인M" pitchFamily="18" charset="-127"/>
        <a:ea typeface="HY헤드라인M" pitchFamily="18" charset="-127"/>
        <a:cs typeface="+mn-cs"/>
      </a:defRPr>
    </a:lvl8pPr>
    <a:lvl9pPr marL="3657600" algn="l" defTabSz="914400" rtl="0" eaLnBrk="1" latinLnBrk="1" hangingPunct="1">
      <a:defRPr kumimoji="1" sz="2400" kern="1200">
        <a:solidFill>
          <a:schemeClr val="tx2"/>
        </a:solidFill>
        <a:latin typeface="HY헤드라인M" pitchFamily="18" charset="-127"/>
        <a:ea typeface="HY헤드라인M" pitchFamily="18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748">
          <p15:clr>
            <a:srgbClr val="A4A3A4"/>
          </p15:clr>
        </p15:guide>
        <p15:guide id="2" orient="horz" pos="2160">
          <p15:clr>
            <a:srgbClr val="A4A3A4"/>
          </p15:clr>
        </p15:guide>
        <p15:guide id="3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  <a:srgbClr val="000000"/>
    <a:srgbClr val="6EA27F"/>
    <a:srgbClr val="FFFF00"/>
    <a:srgbClr val="006C52"/>
    <a:srgbClr val="660033"/>
    <a:srgbClr val="FF3300"/>
    <a:srgbClr val="14B8B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755" autoAdjust="0"/>
    <p:restoredTop sz="94704" autoAdjust="0"/>
  </p:normalViewPr>
  <p:slideViewPr>
    <p:cSldViewPr showGuides="1">
      <p:cViewPr varScale="1">
        <p:scale>
          <a:sx n="114" d="100"/>
          <a:sy n="114" d="100"/>
        </p:scale>
        <p:origin x="1746" y="84"/>
      </p:cViewPr>
      <p:guideLst>
        <p:guide orient="horz" pos="3748"/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210"/>
    </p:cViewPr>
  </p:sorterViewPr>
  <p:notesViewPr>
    <p:cSldViewPr showGuides="1">
      <p:cViewPr varScale="1">
        <p:scale>
          <a:sx n="78" d="100"/>
          <a:sy n="78" d="100"/>
        </p:scale>
        <p:origin x="-4002" y="-96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1" tIns="45715" rIns="91431" bIns="45715" numCol="1" anchor="t" anchorCtr="0" compatLnSpc="1">
            <a:prstTxWarp prst="textNoShape">
              <a:avLst/>
            </a:prstTxWarp>
          </a:bodyPr>
          <a:lstStyle>
            <a:lvl1pPr algn="l">
              <a:lnSpc>
                <a:spcPct val="100000"/>
              </a:lnSpc>
              <a:defRPr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1275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1" tIns="45715" rIns="91431" bIns="45715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defRPr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975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1" tIns="45715" rIns="91431" bIns="45715" numCol="1" anchor="b" anchorCtr="0" compatLnSpc="1">
            <a:prstTxWarp prst="textNoShape">
              <a:avLst/>
            </a:prstTxWarp>
          </a:bodyPr>
          <a:lstStyle>
            <a:lvl1pPr algn="l">
              <a:lnSpc>
                <a:spcPct val="100000"/>
              </a:lnSpc>
              <a:defRPr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1275" y="942975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1" tIns="45715" rIns="91431" bIns="45715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defRPr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49CB5971-C82B-4850-80AD-2A5F62A85F10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4732520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1" tIns="45715" rIns="91431" bIns="45715" numCol="1" anchor="t" anchorCtr="0" compatLnSpc="1">
            <a:prstTxWarp prst="textNoShape">
              <a:avLst/>
            </a:prstTxWarp>
          </a:bodyPr>
          <a:lstStyle>
            <a:lvl1pPr algn="l">
              <a:lnSpc>
                <a:spcPct val="100000"/>
              </a:lnSpc>
              <a:defRPr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2088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49688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1" tIns="45715" rIns="91431" bIns="45715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defRPr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144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7575" y="744538"/>
            <a:ext cx="4962525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89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8163"/>
            <a:ext cx="294640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1" tIns="45715" rIns="91431" bIns="45715" numCol="1" anchor="b" anchorCtr="0" compatLnSpc="1">
            <a:prstTxWarp prst="textNoShape">
              <a:avLst/>
            </a:prstTxWarp>
          </a:bodyPr>
          <a:lstStyle>
            <a:lvl1pPr algn="l">
              <a:lnSpc>
                <a:spcPct val="100000"/>
              </a:lnSpc>
              <a:defRPr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2089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9688" y="9428163"/>
            <a:ext cx="294640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1" tIns="45715" rIns="91431" bIns="45715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defRPr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470E806D-84F2-4CE8-9B84-0D186E7A10A8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193544" name="Text Box 8"/>
          <p:cNvSpPr txBox="1">
            <a:spLocks noChangeArrowheads="1"/>
          </p:cNvSpPr>
          <p:nvPr/>
        </p:nvSpPr>
        <p:spPr bwMode="auto">
          <a:xfrm>
            <a:off x="3027363" y="0"/>
            <a:ext cx="7239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1" tIns="45715" rIns="91431" bIns="45715" anchor="ctr"/>
          <a:lstStyle>
            <a:lvl1pPr eaLnBrk="0" hangingPunct="0">
              <a:defRPr kumimoji="1" sz="2400">
                <a:solidFill>
                  <a:schemeClr val="tx2"/>
                </a:solidFill>
                <a:latin typeface="HY헤드라인M" pitchFamily="18" charset="-127"/>
                <a:ea typeface="HY헤드라인M" pitchFamily="18" charset="-127"/>
              </a:defRPr>
            </a:lvl1pPr>
            <a:lvl2pPr marL="742950" indent="-285750" eaLnBrk="0" hangingPunct="0">
              <a:defRPr kumimoji="1" sz="2400">
                <a:solidFill>
                  <a:schemeClr val="tx2"/>
                </a:solidFill>
                <a:latin typeface="HY헤드라인M" pitchFamily="18" charset="-127"/>
                <a:ea typeface="HY헤드라인M" pitchFamily="18" charset="-127"/>
              </a:defRPr>
            </a:lvl2pPr>
            <a:lvl3pPr marL="1143000" indent="-228600" eaLnBrk="0" hangingPunct="0">
              <a:defRPr kumimoji="1" sz="2400">
                <a:solidFill>
                  <a:schemeClr val="tx2"/>
                </a:solidFill>
                <a:latin typeface="HY헤드라인M" pitchFamily="18" charset="-127"/>
                <a:ea typeface="HY헤드라인M" pitchFamily="18" charset="-127"/>
              </a:defRPr>
            </a:lvl3pPr>
            <a:lvl4pPr marL="1600200" indent="-228600" eaLnBrk="0" hangingPunct="0">
              <a:defRPr kumimoji="1" sz="2400">
                <a:solidFill>
                  <a:schemeClr val="tx2"/>
                </a:solidFill>
                <a:latin typeface="HY헤드라인M" pitchFamily="18" charset="-127"/>
                <a:ea typeface="HY헤드라인M" pitchFamily="18" charset="-127"/>
              </a:defRPr>
            </a:lvl4pPr>
            <a:lvl5pPr marL="2057400" indent="-228600" eaLnBrk="0" hangingPunct="0">
              <a:defRPr kumimoji="1" sz="2400">
                <a:solidFill>
                  <a:schemeClr val="tx2"/>
                </a:solidFill>
                <a:latin typeface="HY헤드라인M" pitchFamily="18" charset="-127"/>
                <a:ea typeface="HY헤드라인M" pitchFamily="18" charset="-127"/>
              </a:defRPr>
            </a:lvl5pPr>
            <a:lvl6pPr marL="2514600" indent="-228600" algn="ctr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HY헤드라인M" pitchFamily="18" charset="-127"/>
                <a:ea typeface="HY헤드라인M" pitchFamily="18" charset="-127"/>
              </a:defRPr>
            </a:lvl6pPr>
            <a:lvl7pPr marL="2971800" indent="-228600" algn="ctr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HY헤드라인M" pitchFamily="18" charset="-127"/>
                <a:ea typeface="HY헤드라인M" pitchFamily="18" charset="-127"/>
              </a:defRPr>
            </a:lvl7pPr>
            <a:lvl8pPr marL="3429000" indent="-228600" algn="ctr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HY헤드라인M" pitchFamily="18" charset="-127"/>
                <a:ea typeface="HY헤드라인M" pitchFamily="18" charset="-127"/>
              </a:defRPr>
            </a:lvl8pPr>
            <a:lvl9pPr marL="3886200" indent="-228600" algn="ctr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HY헤드라인M" pitchFamily="18" charset="-127"/>
                <a:ea typeface="HY헤드라인M" pitchFamily="18" charset="-127"/>
              </a:defRPr>
            </a:lvl9pPr>
          </a:lstStyle>
          <a:p>
            <a:pPr eaLnBrk="1" hangingPunct="1">
              <a:lnSpc>
                <a:spcPct val="100000"/>
              </a:lnSpc>
              <a:defRPr/>
            </a:pPr>
            <a:r>
              <a:rPr lang="en-US" altLang="ko-KR" sz="800">
                <a:solidFill>
                  <a:schemeClr val="bg1"/>
                </a:solidFill>
                <a:latin typeface="굴림" pitchFamily="50" charset="-127"/>
                <a:ea typeface="굴림" pitchFamily="50" charset="-127"/>
              </a:rPr>
              <a:t>YESFORM</a:t>
            </a:r>
          </a:p>
        </p:txBody>
      </p:sp>
      <p:sp>
        <p:nvSpPr>
          <p:cNvPr id="2" name="슬라이드 노트 개체 틀 1"/>
          <p:cNvSpPr>
            <a:spLocks noGrp="1"/>
          </p:cNvSpPr>
          <p:nvPr>
            <p:ph type="body" sz="quarter" idx="3"/>
          </p:nvPr>
        </p:nvSpPr>
        <p:spPr>
          <a:xfrm>
            <a:off x="679450" y="4714875"/>
            <a:ext cx="5438775" cy="4467225"/>
          </a:xfrm>
          <a:prstGeom prst="rect">
            <a:avLst/>
          </a:prstGeom>
        </p:spPr>
        <p:txBody>
          <a:bodyPr vert="horz" lIns="91431" tIns="45715" rIns="91431" bIns="45715" rtlCol="0"/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388338798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3962038-55E7-43DC-A47B-E3FD02D5CAF6}" type="slidenum">
              <a:rPr lang="en-US" altLang="ko-KR" smtClean="0"/>
              <a:pPr/>
              <a:t>1</a:t>
            </a:fld>
            <a:endParaRPr lang="en-US" altLang="ko-KR"/>
          </a:p>
        </p:txBody>
      </p:sp>
      <p:sp>
        <p:nvSpPr>
          <p:cNvPr id="624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04875" y="4716463"/>
            <a:ext cx="4987925" cy="4465637"/>
          </a:xfrm>
          <a:noFill/>
        </p:spPr>
        <p:txBody>
          <a:bodyPr wrap="square" lIns="91216" tIns="45608" rIns="91216" bIns="45608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ko-KR" altLang="ko-KR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8371" name="슬라이드 노트 개체 틀 2"/>
          <p:cNvSpPr>
            <a:spLocks noGrp="1"/>
          </p:cNvSpPr>
          <p:nvPr>
            <p:ph type="body" idx="1"/>
          </p:nvPr>
        </p:nvSpPr>
        <p:spPr bwMode="auto">
          <a:xfrm>
            <a:off x="679450" y="4714875"/>
            <a:ext cx="5438775" cy="4467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58372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>
                <a:solidFill>
                  <a:schemeClr val="tx2"/>
                </a:solidFill>
                <a:latin typeface="HY헤드라인M" pitchFamily="18" charset="-127"/>
                <a:ea typeface="HY헤드라인M" pitchFamily="18" charset="-127"/>
              </a:defRPr>
            </a:lvl1pPr>
            <a:lvl2pPr marL="742950" indent="-285750" eaLnBrk="0" hangingPunct="0">
              <a:defRPr kumimoji="1" sz="2400">
                <a:solidFill>
                  <a:schemeClr val="tx2"/>
                </a:solidFill>
                <a:latin typeface="HY헤드라인M" pitchFamily="18" charset="-127"/>
                <a:ea typeface="HY헤드라인M" pitchFamily="18" charset="-127"/>
              </a:defRPr>
            </a:lvl2pPr>
            <a:lvl3pPr marL="1143000" indent="-228600" eaLnBrk="0" hangingPunct="0">
              <a:defRPr kumimoji="1" sz="2400">
                <a:solidFill>
                  <a:schemeClr val="tx2"/>
                </a:solidFill>
                <a:latin typeface="HY헤드라인M" pitchFamily="18" charset="-127"/>
                <a:ea typeface="HY헤드라인M" pitchFamily="18" charset="-127"/>
              </a:defRPr>
            </a:lvl3pPr>
            <a:lvl4pPr marL="1600200" indent="-228600" eaLnBrk="0" hangingPunct="0">
              <a:defRPr kumimoji="1" sz="2400">
                <a:solidFill>
                  <a:schemeClr val="tx2"/>
                </a:solidFill>
                <a:latin typeface="HY헤드라인M" pitchFamily="18" charset="-127"/>
                <a:ea typeface="HY헤드라인M" pitchFamily="18" charset="-127"/>
              </a:defRPr>
            </a:lvl4pPr>
            <a:lvl5pPr marL="2057400" indent="-228600" eaLnBrk="0" hangingPunct="0">
              <a:defRPr kumimoji="1" sz="2400">
                <a:solidFill>
                  <a:schemeClr val="tx2"/>
                </a:solidFill>
                <a:latin typeface="HY헤드라인M" pitchFamily="18" charset="-127"/>
                <a:ea typeface="HY헤드라인M" pitchFamily="18" charset="-127"/>
              </a:defRPr>
            </a:lvl5pPr>
            <a:lvl6pPr marL="2514600" indent="-228600" algn="ctr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HY헤드라인M" pitchFamily="18" charset="-127"/>
                <a:ea typeface="HY헤드라인M" pitchFamily="18" charset="-127"/>
              </a:defRPr>
            </a:lvl6pPr>
            <a:lvl7pPr marL="2971800" indent="-228600" algn="ctr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HY헤드라인M" pitchFamily="18" charset="-127"/>
                <a:ea typeface="HY헤드라인M" pitchFamily="18" charset="-127"/>
              </a:defRPr>
            </a:lvl7pPr>
            <a:lvl8pPr marL="3429000" indent="-228600" algn="ctr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HY헤드라인M" pitchFamily="18" charset="-127"/>
                <a:ea typeface="HY헤드라인M" pitchFamily="18" charset="-127"/>
              </a:defRPr>
            </a:lvl8pPr>
            <a:lvl9pPr marL="3886200" indent="-228600" algn="ctr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HY헤드라인M" pitchFamily="18" charset="-127"/>
                <a:ea typeface="HY헤드라인M" pitchFamily="18" charset="-127"/>
              </a:defRPr>
            </a:lvl9pPr>
          </a:lstStyle>
          <a:p>
            <a:pPr eaLnBrk="1" hangingPunct="1"/>
            <a:fld id="{657DBC12-D8C4-4A6E-9BF4-B572FCD37BB8}" type="slidenum">
              <a:rPr lang="en-US" altLang="ko-KR" sz="1200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pPr eaLnBrk="1" hangingPunct="1"/>
              <a:t>38</a:t>
            </a:fld>
            <a:endParaRPr lang="en-US" altLang="ko-KR" sz="1200">
              <a:solidFill>
                <a:schemeClr val="tx1"/>
              </a:solidFill>
              <a:latin typeface="굴림" pitchFamily="50" charset="-127"/>
              <a:ea typeface="굴림" pitchFamily="50" charset="-127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79450" y="4714875"/>
            <a:ext cx="5438775" cy="4467225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59627E5-91DE-4269-8530-F315DCDE43AD}" type="slidenum">
              <a:rPr lang="en-US" altLang="ko-KR" smtClean="0"/>
              <a:pPr>
                <a:defRPr/>
              </a:pPr>
              <a:t>41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8785973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3962038-55E7-43DC-A47B-E3FD02D5CAF6}" type="slidenum">
              <a:rPr lang="en-US" altLang="ko-KR" smtClean="0"/>
              <a:pPr/>
              <a:t>50</a:t>
            </a:fld>
            <a:endParaRPr lang="en-US" altLang="ko-KR"/>
          </a:p>
        </p:txBody>
      </p:sp>
      <p:sp>
        <p:nvSpPr>
          <p:cNvPr id="624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04875" y="4716463"/>
            <a:ext cx="4987925" cy="4465637"/>
          </a:xfrm>
          <a:noFill/>
        </p:spPr>
        <p:txBody>
          <a:bodyPr wrap="square" lIns="91216" tIns="45608" rIns="91216" bIns="45608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ko-KR" altLang="ko-KR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3962038-55E7-43DC-A47B-E3FD02D5CAF6}" type="slidenum">
              <a:rPr lang="en-US" altLang="ko-KR" smtClean="0"/>
              <a:pPr/>
              <a:t>2</a:t>
            </a:fld>
            <a:endParaRPr lang="en-US" altLang="ko-KR"/>
          </a:p>
        </p:txBody>
      </p:sp>
      <p:sp>
        <p:nvSpPr>
          <p:cNvPr id="624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04875" y="4716463"/>
            <a:ext cx="4987925" cy="4465637"/>
          </a:xfrm>
          <a:noFill/>
        </p:spPr>
        <p:txBody>
          <a:bodyPr wrap="square" lIns="91216" tIns="45608" rIns="91216" bIns="45608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ko-KR" altLang="ko-KR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3962038-55E7-43DC-A47B-E3FD02D5CAF6}" type="slidenum">
              <a:rPr lang="en-US" altLang="ko-KR" smtClean="0"/>
              <a:pPr/>
              <a:t>4</a:t>
            </a:fld>
            <a:endParaRPr lang="en-US" altLang="ko-KR"/>
          </a:p>
        </p:txBody>
      </p:sp>
      <p:sp>
        <p:nvSpPr>
          <p:cNvPr id="624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04875" y="4716463"/>
            <a:ext cx="4987925" cy="4465637"/>
          </a:xfrm>
          <a:noFill/>
        </p:spPr>
        <p:txBody>
          <a:bodyPr wrap="square" lIns="91216" tIns="45608" rIns="91216" bIns="45608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ko-KR" altLang="ko-KR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3962038-55E7-43DC-A47B-E3FD02D5CAF6}" type="slidenum">
              <a:rPr lang="en-US" altLang="ko-KR" smtClean="0"/>
              <a:pPr/>
              <a:t>5</a:t>
            </a:fld>
            <a:endParaRPr lang="en-US" altLang="ko-KR"/>
          </a:p>
        </p:txBody>
      </p:sp>
      <p:sp>
        <p:nvSpPr>
          <p:cNvPr id="624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04875" y="4716463"/>
            <a:ext cx="4987925" cy="4465637"/>
          </a:xfrm>
          <a:noFill/>
        </p:spPr>
        <p:txBody>
          <a:bodyPr wrap="square" lIns="91216" tIns="45608" rIns="91216" bIns="45608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ko-KR" altLang="ko-KR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3962038-55E7-43DC-A47B-E3FD02D5CAF6}" type="slidenum">
              <a:rPr lang="en-US" altLang="ko-KR" smtClean="0"/>
              <a:pPr/>
              <a:t>17</a:t>
            </a:fld>
            <a:endParaRPr lang="en-US" altLang="ko-KR"/>
          </a:p>
        </p:txBody>
      </p:sp>
      <p:sp>
        <p:nvSpPr>
          <p:cNvPr id="624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04875" y="4716463"/>
            <a:ext cx="4987925" cy="4465637"/>
          </a:xfrm>
          <a:noFill/>
        </p:spPr>
        <p:txBody>
          <a:bodyPr wrap="square" lIns="91216" tIns="45608" rIns="91216" bIns="45608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ko-KR" altLang="ko-KR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4515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4516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E927B37-C47C-472E-8F50-05249243A777}" type="slidenum">
              <a:rPr lang="en-US" altLang="ko-KR" smtClean="0"/>
              <a:pPr/>
              <a:t>23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4515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4516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E927B37-C47C-472E-8F50-05249243A777}" type="slidenum">
              <a:rPr lang="en-US" altLang="ko-KR" smtClean="0"/>
              <a:pPr/>
              <a:t>24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0419" name="슬라이드 노트 개체 틀 2"/>
          <p:cNvSpPr>
            <a:spLocks noGrp="1"/>
          </p:cNvSpPr>
          <p:nvPr>
            <p:ph type="body" idx="1"/>
          </p:nvPr>
        </p:nvSpPr>
        <p:spPr bwMode="auto">
          <a:xfrm>
            <a:off x="679450" y="4714875"/>
            <a:ext cx="5438775" cy="4467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60420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>
                <a:solidFill>
                  <a:schemeClr val="tx2"/>
                </a:solidFill>
                <a:latin typeface="HY헤드라인M" pitchFamily="18" charset="-127"/>
                <a:ea typeface="HY헤드라인M" pitchFamily="18" charset="-127"/>
              </a:defRPr>
            </a:lvl1pPr>
            <a:lvl2pPr marL="742950" indent="-285750" eaLnBrk="0" hangingPunct="0">
              <a:defRPr kumimoji="1" sz="2400">
                <a:solidFill>
                  <a:schemeClr val="tx2"/>
                </a:solidFill>
                <a:latin typeface="HY헤드라인M" pitchFamily="18" charset="-127"/>
                <a:ea typeface="HY헤드라인M" pitchFamily="18" charset="-127"/>
              </a:defRPr>
            </a:lvl2pPr>
            <a:lvl3pPr marL="1143000" indent="-228600" eaLnBrk="0" hangingPunct="0">
              <a:defRPr kumimoji="1" sz="2400">
                <a:solidFill>
                  <a:schemeClr val="tx2"/>
                </a:solidFill>
                <a:latin typeface="HY헤드라인M" pitchFamily="18" charset="-127"/>
                <a:ea typeface="HY헤드라인M" pitchFamily="18" charset="-127"/>
              </a:defRPr>
            </a:lvl3pPr>
            <a:lvl4pPr marL="1600200" indent="-228600" eaLnBrk="0" hangingPunct="0">
              <a:defRPr kumimoji="1" sz="2400">
                <a:solidFill>
                  <a:schemeClr val="tx2"/>
                </a:solidFill>
                <a:latin typeface="HY헤드라인M" pitchFamily="18" charset="-127"/>
                <a:ea typeface="HY헤드라인M" pitchFamily="18" charset="-127"/>
              </a:defRPr>
            </a:lvl4pPr>
            <a:lvl5pPr marL="2057400" indent="-228600" eaLnBrk="0" hangingPunct="0">
              <a:defRPr kumimoji="1" sz="2400">
                <a:solidFill>
                  <a:schemeClr val="tx2"/>
                </a:solidFill>
                <a:latin typeface="HY헤드라인M" pitchFamily="18" charset="-127"/>
                <a:ea typeface="HY헤드라인M" pitchFamily="18" charset="-127"/>
              </a:defRPr>
            </a:lvl5pPr>
            <a:lvl6pPr marL="2514600" indent="-228600" algn="ctr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HY헤드라인M" pitchFamily="18" charset="-127"/>
                <a:ea typeface="HY헤드라인M" pitchFamily="18" charset="-127"/>
              </a:defRPr>
            </a:lvl6pPr>
            <a:lvl7pPr marL="2971800" indent="-228600" algn="ctr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HY헤드라인M" pitchFamily="18" charset="-127"/>
                <a:ea typeface="HY헤드라인M" pitchFamily="18" charset="-127"/>
              </a:defRPr>
            </a:lvl7pPr>
            <a:lvl8pPr marL="3429000" indent="-228600" algn="ctr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HY헤드라인M" pitchFamily="18" charset="-127"/>
                <a:ea typeface="HY헤드라인M" pitchFamily="18" charset="-127"/>
              </a:defRPr>
            </a:lvl8pPr>
            <a:lvl9pPr marL="3886200" indent="-228600" algn="ctr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HY헤드라인M" pitchFamily="18" charset="-127"/>
                <a:ea typeface="HY헤드라인M" pitchFamily="18" charset="-127"/>
              </a:defRPr>
            </a:lvl9pPr>
          </a:lstStyle>
          <a:p>
            <a:pPr eaLnBrk="1" hangingPunct="1"/>
            <a:fld id="{6A2869ED-69F3-400B-8156-2AA396D6A437}" type="slidenum">
              <a:rPr lang="en-US" altLang="ko-KR" sz="1200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pPr eaLnBrk="1" hangingPunct="1"/>
              <a:t>26</a:t>
            </a:fld>
            <a:endParaRPr lang="en-US" altLang="ko-KR" sz="1200">
              <a:solidFill>
                <a:schemeClr val="tx1"/>
              </a:solidFill>
              <a:latin typeface="굴림" pitchFamily="50" charset="-127"/>
              <a:ea typeface="굴림" pitchFamily="50" charset="-127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6563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6564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D5B2A7C-0C30-4CF4-93F4-ED57902B5DE3}" type="slidenum">
              <a:rPr lang="en-US" altLang="ko-KR" smtClean="0"/>
              <a:pPr/>
              <a:t>29</a:t>
            </a:fld>
            <a:endParaRPr lang="en-US" altLang="ko-K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013AF42-5BA1-43E2-9484-F7E702EE6C00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02C91A6-FD7A-4766-963E-E69153A2CD3D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B92482-473C-4BE6-A866-2BD1B4FC4DE7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/>
          </p:nvPr>
        </p:nvSpPr>
        <p:spPr>
          <a:xfrm>
            <a:off x="685800" y="609600"/>
            <a:ext cx="7772400" cy="548640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CF49959-9E19-4935-A250-DCFD402EEF85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1FED0EE-3C68-4483-9E46-460F7624EBDB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9639298-F1B2-4877-95C2-578B6DEE2364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3F9B2C-4B3D-4A8B-AA0B-ED6A99F1BDC5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DE8255C-30F3-4F58-852C-7EE91DB4578D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A161AF-888A-4A57-8457-1DB649C059B4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F787ABC-B30D-4E02-A2C3-6EF614ACBD06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0F2E3C0-0A56-4984-B61B-F63D8832DEA4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C6DAD2B-D939-440A-9FC6-D9F535C8EED1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6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lnSpc>
                <a:spcPct val="100000"/>
              </a:lnSpc>
              <a:defRPr sz="1400">
                <a:solidFill>
                  <a:schemeClr val="tx1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defRPr sz="1400">
                <a:solidFill>
                  <a:schemeClr val="tx1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defRPr sz="900">
                <a:solidFill>
                  <a:schemeClr val="tx1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71BB0193-9B7B-4DEB-B118-BDEEAD106691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2" name="직사각형 1"/>
          <p:cNvSpPr/>
          <p:nvPr userDrawn="1"/>
        </p:nvSpPr>
        <p:spPr bwMode="auto">
          <a:xfrm>
            <a:off x="0" y="0"/>
            <a:ext cx="9129713" cy="67627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0"/>
                  <a:tint val="66000"/>
                  <a:satMod val="160000"/>
                </a:schemeClr>
              </a:gs>
              <a:gs pos="50000">
                <a:schemeClr val="accent1">
                  <a:lumMod val="50000"/>
                  <a:tint val="44500"/>
                  <a:satMod val="160000"/>
                </a:schemeClr>
              </a:gs>
              <a:gs pos="100000">
                <a:schemeClr val="accent1">
                  <a:lumMod val="50000"/>
                  <a:tint val="23500"/>
                  <a:satMod val="160000"/>
                </a:schemeClr>
              </a:gs>
            </a:gsLst>
            <a:lin ang="27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1034" name="Picture 7"/>
          <p:cNvPicPr>
            <a:picLocks noChangeAspect="1" noChangeArrowheads="1"/>
          </p:cNvPicPr>
          <p:nvPr userDrawn="1"/>
        </p:nvPicPr>
        <p:blipFill>
          <a:blip r:embed="rId14"/>
          <a:srcRect l="27599" t="36128" r="27757" b="40688"/>
          <a:stretch>
            <a:fillRect/>
          </a:stretch>
        </p:blipFill>
        <p:spPr bwMode="auto">
          <a:xfrm>
            <a:off x="7900230" y="306938"/>
            <a:ext cx="1234032" cy="3600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prstShdw prst="shdw17" dist="17961" dir="2700000">
              <a:srgbClr val="995C00"/>
            </a:prstShdw>
          </a:effec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jpeg"/><Relationship Id="rId4" Type="http://schemas.openxmlformats.org/officeDocument/2006/relationships/hyperlink" Target="http://cr2.shopping.naver.com/adcrNoti.nhn?x=0BPpiKPxhWQd9WagMyWYdP///w==sAeRF6Ghg3UruSJWxUO6ji4jtDkfYPxO76KMCHpdhxxRIVD+AAujMeg1g232b2Sumf7HfBIZJN1RD8oExEmL+K5aKeVy291dz760k3SlPLf+UBAlMncfyTdiXPqslepAVit8n+2+tmmxd8dxdDqA2TswDFvmZ9ui0b3vkVRmFP+HFJAfiphDLnVbQeoS6S9t1ThauR7K8fQKyBlpmjDc+c6UnEWBHe6L69gXxO2LLun8rMZi7etz6PPXNJnCHAY8mLskUKUhfWQ/7KETjpCEVqMmPw1f7B6lmO6e23I5L44ttpkIK8Io3+PPsTFjLsXASu03tZPdgwNkCQLoORfEmmNew4OUPqEaICT3vLuwvFtRIFvnxuIzpmKKv7+NaC1Me4sT44wSpTHIpN4IR5Tb8g20DAOnRWPzLTIBLc7vBamLF7DteXyjfuOuX0A+KSLOIgCpwNU3bSC/JhF7s53RHMdQjo10oiT4AY3P+wxd6JbysUdmBA0T9vQJbiTJFCz7vhwTCDvcuHj7bGSI3e69CiW3KOOR1cEhYexlSg2aGPaQJfXk8jMKxMQFeZfFibmLVrh4za6kM7GfdRsoQbABFdq3fGSsiwiAq5yBEemUhz2omn34uDc8AJ2gsai40/PvDYRgJF6tjo/ucaVlGG1a7jCBGsrHT74VxDax8OG7BCIM=&amp;nv_mid=6168361775&amp;cat_id=40001043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jpeg"/><Relationship Id="rId4" Type="http://schemas.openxmlformats.org/officeDocument/2006/relationships/image" Target="../media/image34.jpeg"/><Relationship Id="rId9" Type="http://schemas.openxmlformats.org/officeDocument/2006/relationships/image" Target="../media/image39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jpeg"/><Relationship Id="rId7" Type="http://schemas.openxmlformats.org/officeDocument/2006/relationships/image" Target="../media/image9.jpeg"/><Relationship Id="rId12" Type="http://schemas.openxmlformats.org/officeDocument/2006/relationships/image" Target="../media/image14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3.jpeg"/><Relationship Id="rId5" Type="http://schemas.openxmlformats.org/officeDocument/2006/relationships/image" Target="../media/image7.png"/><Relationship Id="rId10" Type="http://schemas.openxmlformats.org/officeDocument/2006/relationships/image" Target="../media/image12.jpeg"/><Relationship Id="rId4" Type="http://schemas.openxmlformats.org/officeDocument/2006/relationships/image" Target="../media/image6.jpeg"/><Relationship Id="rId9" Type="http://schemas.openxmlformats.org/officeDocument/2006/relationships/image" Target="../media/image11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jpeg"/><Relationship Id="rId5" Type="http://schemas.openxmlformats.org/officeDocument/2006/relationships/image" Target="../media/image47.png"/><Relationship Id="rId4" Type="http://schemas.openxmlformats.org/officeDocument/2006/relationships/image" Target="../media/image46.jpe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jpeg"/><Relationship Id="rId13" Type="http://schemas.openxmlformats.org/officeDocument/2006/relationships/image" Target="../media/image60.jpeg"/><Relationship Id="rId3" Type="http://schemas.openxmlformats.org/officeDocument/2006/relationships/image" Target="../media/image51.jpeg"/><Relationship Id="rId7" Type="http://schemas.openxmlformats.org/officeDocument/2006/relationships/image" Target="../media/image55.jpeg"/><Relationship Id="rId12" Type="http://schemas.openxmlformats.org/officeDocument/2006/relationships/image" Target="../media/image59.jpeg"/><Relationship Id="rId17" Type="http://schemas.openxmlformats.org/officeDocument/2006/relationships/image" Target="../media/image64.jpeg"/><Relationship Id="rId2" Type="http://schemas.openxmlformats.org/officeDocument/2006/relationships/image" Target="../media/image48.jpeg"/><Relationship Id="rId16" Type="http://schemas.openxmlformats.org/officeDocument/2006/relationships/image" Target="../media/image6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jpeg"/><Relationship Id="rId11" Type="http://schemas.openxmlformats.org/officeDocument/2006/relationships/image" Target="../media/image58.jpeg"/><Relationship Id="rId5" Type="http://schemas.openxmlformats.org/officeDocument/2006/relationships/image" Target="../media/image53.png"/><Relationship Id="rId15" Type="http://schemas.openxmlformats.org/officeDocument/2006/relationships/image" Target="../media/image62.jpeg"/><Relationship Id="rId10" Type="http://schemas.openxmlformats.org/officeDocument/2006/relationships/image" Target="../media/image57.jpeg"/><Relationship Id="rId4" Type="http://schemas.openxmlformats.org/officeDocument/2006/relationships/image" Target="../media/image52.jpeg"/><Relationship Id="rId9" Type="http://schemas.openxmlformats.org/officeDocument/2006/relationships/image" Target="../media/image56.jpeg"/><Relationship Id="rId14" Type="http://schemas.openxmlformats.org/officeDocument/2006/relationships/image" Target="../media/image61.jpe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6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9525">
            <a:noFill/>
            <a:miter lim="800000"/>
            <a:headEnd/>
            <a:tailEnd/>
          </a:ln>
        </p:spPr>
        <p:txBody>
          <a:bodyPr wrap="none" lIns="91296" tIns="45649" rIns="91296" bIns="45649" anchor="ctr"/>
          <a:lstStyle>
            <a:defPPr>
              <a:defRPr lang="ko-KR"/>
            </a:defPPr>
            <a:lvl1pPr algn="ctr" rtl="0" fontAlgn="base" latinLnBrk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defRPr kumimoji="1" sz="1200" b="1" kern="1200">
                <a:solidFill>
                  <a:schemeClr val="tx1"/>
                </a:solidFill>
                <a:latin typeface="휴먼세엑스포" pitchFamily="2" charset="-127"/>
                <a:ea typeface="휴먼세엑스포" pitchFamily="2" charset="-127"/>
                <a:cs typeface="+mn-cs"/>
                <a:sym typeface="Wingdings" pitchFamily="2" charset="2"/>
              </a:defRPr>
            </a:lvl1pPr>
            <a:lvl2pPr marL="457200" algn="ctr" rtl="0" fontAlgn="base" latinLnBrk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defRPr kumimoji="1" sz="1200" b="1" kern="1200">
                <a:solidFill>
                  <a:schemeClr val="tx1"/>
                </a:solidFill>
                <a:latin typeface="휴먼세엑스포" pitchFamily="2" charset="-127"/>
                <a:ea typeface="휴먼세엑스포" pitchFamily="2" charset="-127"/>
                <a:cs typeface="+mn-cs"/>
                <a:sym typeface="Wingdings" pitchFamily="2" charset="2"/>
              </a:defRPr>
            </a:lvl2pPr>
            <a:lvl3pPr marL="914400" algn="ctr" rtl="0" fontAlgn="base" latinLnBrk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defRPr kumimoji="1" sz="1200" b="1" kern="1200">
                <a:solidFill>
                  <a:schemeClr val="tx1"/>
                </a:solidFill>
                <a:latin typeface="휴먼세엑스포" pitchFamily="2" charset="-127"/>
                <a:ea typeface="휴먼세엑스포" pitchFamily="2" charset="-127"/>
                <a:cs typeface="+mn-cs"/>
                <a:sym typeface="Wingdings" pitchFamily="2" charset="2"/>
              </a:defRPr>
            </a:lvl3pPr>
            <a:lvl4pPr marL="1371600" algn="ctr" rtl="0" fontAlgn="base" latinLnBrk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defRPr kumimoji="1" sz="1200" b="1" kern="1200">
                <a:solidFill>
                  <a:schemeClr val="tx1"/>
                </a:solidFill>
                <a:latin typeface="휴먼세엑스포" pitchFamily="2" charset="-127"/>
                <a:ea typeface="휴먼세엑스포" pitchFamily="2" charset="-127"/>
                <a:cs typeface="+mn-cs"/>
                <a:sym typeface="Wingdings" pitchFamily="2" charset="2"/>
              </a:defRPr>
            </a:lvl4pPr>
            <a:lvl5pPr marL="1828800" algn="ctr" rtl="0" fontAlgn="base" latinLnBrk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defRPr kumimoji="1" sz="1200" b="1" kern="1200">
                <a:solidFill>
                  <a:schemeClr val="tx1"/>
                </a:solidFill>
                <a:latin typeface="휴먼세엑스포" pitchFamily="2" charset="-127"/>
                <a:ea typeface="휴먼세엑스포" pitchFamily="2" charset="-127"/>
                <a:cs typeface="+mn-cs"/>
                <a:sym typeface="Wingdings" pitchFamily="2" charset="2"/>
              </a:defRPr>
            </a:lvl5pPr>
            <a:lvl6pPr marL="2286000" algn="l" defTabSz="914400" rtl="0" eaLnBrk="1" latinLnBrk="1" hangingPunct="1">
              <a:defRPr kumimoji="1" sz="1200" b="1" kern="1200">
                <a:solidFill>
                  <a:schemeClr val="tx1"/>
                </a:solidFill>
                <a:latin typeface="휴먼세엑스포" pitchFamily="2" charset="-127"/>
                <a:ea typeface="휴먼세엑스포" pitchFamily="2" charset="-127"/>
                <a:cs typeface="+mn-cs"/>
                <a:sym typeface="Wingdings" pitchFamily="2" charset="2"/>
              </a:defRPr>
            </a:lvl6pPr>
            <a:lvl7pPr marL="2743200" algn="l" defTabSz="914400" rtl="0" eaLnBrk="1" latinLnBrk="1" hangingPunct="1">
              <a:defRPr kumimoji="1" sz="1200" b="1" kern="1200">
                <a:solidFill>
                  <a:schemeClr val="tx1"/>
                </a:solidFill>
                <a:latin typeface="휴먼세엑스포" pitchFamily="2" charset="-127"/>
                <a:ea typeface="휴먼세엑스포" pitchFamily="2" charset="-127"/>
                <a:cs typeface="+mn-cs"/>
                <a:sym typeface="Wingdings" pitchFamily="2" charset="2"/>
              </a:defRPr>
            </a:lvl7pPr>
            <a:lvl8pPr marL="3200400" algn="l" defTabSz="914400" rtl="0" eaLnBrk="1" latinLnBrk="1" hangingPunct="1">
              <a:defRPr kumimoji="1" sz="1200" b="1" kern="1200">
                <a:solidFill>
                  <a:schemeClr val="tx1"/>
                </a:solidFill>
                <a:latin typeface="휴먼세엑스포" pitchFamily="2" charset="-127"/>
                <a:ea typeface="휴먼세엑스포" pitchFamily="2" charset="-127"/>
                <a:cs typeface="+mn-cs"/>
                <a:sym typeface="Wingdings" pitchFamily="2" charset="2"/>
              </a:defRPr>
            </a:lvl8pPr>
            <a:lvl9pPr marL="3657600" algn="l" defTabSz="914400" rtl="0" eaLnBrk="1" latinLnBrk="1" hangingPunct="1">
              <a:defRPr kumimoji="1" sz="1200" b="1" kern="1200">
                <a:solidFill>
                  <a:schemeClr val="tx1"/>
                </a:solidFill>
                <a:latin typeface="휴먼세엑스포" pitchFamily="2" charset="-127"/>
                <a:ea typeface="휴먼세엑스포" pitchFamily="2" charset="-127"/>
                <a:cs typeface="+mn-cs"/>
                <a:sym typeface="Wingdings" pitchFamily="2" charset="2"/>
              </a:defRPr>
            </a:lvl9pPr>
          </a:lstStyle>
          <a:p>
            <a:pPr eaLnBrk="0" latinLnBrk="0" hangingPunct="0">
              <a:lnSpc>
                <a:spcPct val="90000"/>
              </a:lnSpc>
              <a:defRPr/>
            </a:pPr>
            <a:endParaRPr kumimoji="0" lang="ko-KR" altLang="en-US" sz="1100" dirty="0">
              <a:latin typeface="Tahoma" pitchFamily="34" charset="0"/>
              <a:ea typeface="가는각진제목체" pitchFamily="18" charset="-127"/>
              <a:sym typeface="Symbol" pitchFamily="18" charset="2"/>
            </a:endParaRPr>
          </a:p>
        </p:txBody>
      </p:sp>
      <p:sp>
        <p:nvSpPr>
          <p:cNvPr id="2051" name="Text Box 17"/>
          <p:cNvSpPr txBox="1">
            <a:spLocks noChangeArrowheads="1"/>
          </p:cNvSpPr>
          <p:nvPr/>
        </p:nvSpPr>
        <p:spPr bwMode="auto">
          <a:xfrm>
            <a:off x="-106332" y="2447924"/>
            <a:ext cx="9358313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296" tIns="45649" rIns="91296" bIns="45649" anchor="ctr"/>
          <a:lstStyle/>
          <a:p>
            <a:pPr eaLnBrk="0" latinLnBrk="0" hangingPunct="0">
              <a:lnSpc>
                <a:spcPct val="100000"/>
              </a:lnSpc>
              <a:spcBef>
                <a:spcPts val="0"/>
              </a:spcBef>
            </a:pPr>
            <a:r>
              <a:rPr kumimoji="0" lang="ko-KR" altLang="en-US" sz="4800" b="1" dirty="0">
                <a:solidFill>
                  <a:srgbClr val="FFFF00"/>
                </a:solidFill>
                <a:latin typeface="나눔고딕" pitchFamily="50" charset="-127"/>
                <a:ea typeface="나눔고딕" pitchFamily="50" charset="-127"/>
                <a:sym typeface="Symbol" pitchFamily="18" charset="2"/>
              </a:rPr>
              <a:t> 동대문</a:t>
            </a:r>
            <a:r>
              <a:rPr kumimoji="0" lang="en-US" altLang="ko-KR" sz="4800" b="1" dirty="0">
                <a:solidFill>
                  <a:srgbClr val="FFFF00"/>
                </a:solidFill>
                <a:latin typeface="나눔고딕" pitchFamily="50" charset="-127"/>
                <a:ea typeface="나눔고딕" pitchFamily="50" charset="-127"/>
                <a:sym typeface="Symbol" pitchFamily="18" charset="2"/>
              </a:rPr>
              <a:t> </a:t>
            </a:r>
            <a:r>
              <a:rPr kumimoji="0" lang="ko-KR" altLang="en-US" sz="4800" b="1" dirty="0" err="1">
                <a:solidFill>
                  <a:srgbClr val="FFFF00"/>
                </a:solidFill>
                <a:latin typeface="나눔고딕" pitchFamily="50" charset="-127"/>
                <a:ea typeface="나눔고딕" pitchFamily="50" charset="-127"/>
                <a:sym typeface="Symbol" pitchFamily="18" charset="2"/>
              </a:rPr>
              <a:t>센트럴푸르지오</a:t>
            </a:r>
            <a:r>
              <a:rPr kumimoji="0" lang="ko-KR" altLang="en-US" sz="4800" b="1" dirty="0">
                <a:solidFill>
                  <a:srgbClr val="FFFF00"/>
                </a:solidFill>
                <a:latin typeface="나눔고딕" pitchFamily="50" charset="-127"/>
                <a:ea typeface="나눔고딕" pitchFamily="50" charset="-127"/>
                <a:sym typeface="Symbol" pitchFamily="18" charset="2"/>
              </a:rPr>
              <a:t> 시티</a:t>
            </a:r>
            <a:endParaRPr kumimoji="0" lang="en-US" altLang="ko-KR" sz="4800" b="1" dirty="0">
              <a:solidFill>
                <a:srgbClr val="FFFF00"/>
              </a:solidFill>
              <a:latin typeface="나눔고딕" pitchFamily="50" charset="-127"/>
              <a:ea typeface="나눔고딕" pitchFamily="50" charset="-127"/>
              <a:sym typeface="Symbol" pitchFamily="18" charset="2"/>
            </a:endParaRPr>
          </a:p>
          <a:p>
            <a:pPr eaLnBrk="0" latinLnBrk="0" hangingPunct="0">
              <a:lnSpc>
                <a:spcPct val="100000"/>
              </a:lnSpc>
              <a:spcBef>
                <a:spcPts val="0"/>
              </a:spcBef>
            </a:pPr>
            <a:r>
              <a:rPr kumimoji="0" lang="ko-KR" altLang="en-US" sz="3200" b="1" dirty="0">
                <a:solidFill>
                  <a:srgbClr val="FFFF00"/>
                </a:solidFill>
                <a:latin typeface="나눔고딕" pitchFamily="50" charset="-127"/>
                <a:ea typeface="나눔고딕" pitchFamily="50" charset="-127"/>
                <a:sym typeface="Symbol" pitchFamily="18" charset="2"/>
              </a:rPr>
              <a:t>성공분양 마케팅 제안서</a:t>
            </a:r>
            <a:endParaRPr kumimoji="0" lang="en-US" altLang="ko-KR" sz="3200" b="1" dirty="0">
              <a:solidFill>
                <a:srgbClr val="FFFF00"/>
              </a:solidFill>
              <a:latin typeface="나눔고딕" pitchFamily="50" charset="-127"/>
              <a:ea typeface="나눔고딕" pitchFamily="50" charset="-127"/>
              <a:sym typeface="Symbol" pitchFamily="18" charset="2"/>
            </a:endParaRPr>
          </a:p>
        </p:txBody>
      </p:sp>
      <p:sp>
        <p:nvSpPr>
          <p:cNvPr id="2053" name="Text Box 17"/>
          <p:cNvSpPr txBox="1">
            <a:spLocks noChangeArrowheads="1"/>
          </p:cNvSpPr>
          <p:nvPr/>
        </p:nvSpPr>
        <p:spPr bwMode="auto">
          <a:xfrm>
            <a:off x="3379732" y="4519626"/>
            <a:ext cx="2370138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296" tIns="45649" rIns="91296" bIns="45649" anchor="ctr"/>
          <a:lstStyle/>
          <a:p>
            <a:pPr eaLnBrk="0" latinLnBrk="0" hangingPunct="0">
              <a:lnSpc>
                <a:spcPct val="90000"/>
              </a:lnSpc>
              <a:spcBef>
                <a:spcPct val="50000"/>
              </a:spcBef>
            </a:pPr>
            <a:r>
              <a:rPr kumimoji="0" lang="en-US" altLang="ko-KR" sz="1800" b="1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sym typeface="Symbol" pitchFamily="18" charset="2"/>
              </a:rPr>
              <a:t>2014. 2. 12</a:t>
            </a:r>
            <a:endParaRPr kumimoji="0" lang="ko-KR" altLang="en-US" sz="18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  <a:sym typeface="Symbol" pitchFamily="18" charset="2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3525273" y="5686425"/>
            <a:ext cx="2093913" cy="838200"/>
            <a:chOff x="3549657" y="5686425"/>
            <a:chExt cx="2093913" cy="838200"/>
          </a:xfrm>
        </p:grpSpPr>
        <p:sp>
          <p:nvSpPr>
            <p:cNvPr id="2052" name="Text Box 17"/>
            <p:cNvSpPr txBox="1">
              <a:spLocks noChangeArrowheads="1"/>
            </p:cNvSpPr>
            <p:nvPr/>
          </p:nvSpPr>
          <p:spPr bwMode="auto">
            <a:xfrm>
              <a:off x="4025907" y="5686425"/>
              <a:ext cx="1617663" cy="838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296" tIns="45649" rIns="91296" bIns="45649" anchor="ctr"/>
            <a:lstStyle/>
            <a:p>
              <a:pPr algn="dist" eaLnBrk="0" latinLnBrk="0" hangingPunct="0">
                <a:lnSpc>
                  <a:spcPct val="90000"/>
                </a:lnSpc>
                <a:spcBef>
                  <a:spcPct val="50000"/>
                </a:spcBef>
              </a:pPr>
              <a:r>
                <a:rPr kumimoji="0" lang="ko-KR" altLang="en-US" sz="1800" b="1" dirty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  <a:sym typeface="Symbol" pitchFamily="18" charset="2"/>
                </a:rPr>
                <a:t>㈜</a:t>
              </a:r>
              <a:r>
                <a:rPr kumimoji="0" lang="ko-KR" altLang="en-US" sz="1800" b="1" dirty="0" err="1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  <a:sym typeface="Symbol" pitchFamily="18" charset="2"/>
                </a:rPr>
                <a:t>연합플래닝</a:t>
              </a:r>
              <a:endParaRPr kumimoji="0" lang="ko-KR" altLang="en-US" sz="1800" b="1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sym typeface="Symbol" pitchFamily="18" charset="2"/>
              </a:endParaRPr>
            </a:p>
          </p:txBody>
        </p:sp>
        <p:pic>
          <p:nvPicPr>
            <p:cNvPr id="2054" name="Picture 28" descr="C:\Users\연합플래닝\Desktop\관리서식\서식\사무실\로고\연합로고(배경없음)- 로고만.tif"/>
            <p:cNvPicPr>
              <a:picLocks noChangeAspect="1" noChangeArrowheads="1"/>
            </p:cNvPicPr>
            <p:nvPr/>
          </p:nvPicPr>
          <p:blipFill>
            <a:blip r:embed="rId3"/>
            <a:srcRect b="18622"/>
            <a:stretch>
              <a:fillRect/>
            </a:stretch>
          </p:blipFill>
          <p:spPr bwMode="auto">
            <a:xfrm>
              <a:off x="3549657" y="5842000"/>
              <a:ext cx="576263" cy="5254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/>
          <p:nvPr/>
        </p:nvSpPr>
        <p:spPr>
          <a:xfrm>
            <a:off x="142875" y="16377"/>
            <a:ext cx="5561027" cy="781752"/>
          </a:xfrm>
          <a:prstGeom prst="rect">
            <a:avLst/>
          </a:prstGeom>
          <a:noFill/>
          <a:effectLst>
            <a:outerShdw dist="825500" sx="38000" sy="38000" algn="tl" rotWithShape="0">
              <a:schemeClr val="tx2">
                <a:lumMod val="40000"/>
                <a:lumOff val="60000"/>
                <a:alpha val="0"/>
              </a:schemeClr>
            </a:outerShdw>
          </a:effectLst>
        </p:spPr>
        <p:txBody>
          <a:bodyPr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200" b="1" dirty="0">
                <a:gradFill flip="none" rotWithShape="1">
                  <a:gsLst>
                    <a:gs pos="23000">
                      <a:schemeClr val="tx1">
                        <a:lumMod val="75000"/>
                        <a:lumOff val="25000"/>
                      </a:schemeClr>
                    </a:gs>
                    <a:gs pos="51000">
                      <a:schemeClr val="tx1">
                        <a:lumMod val="50000"/>
                        <a:lumOff val="50000"/>
                        <a:alpha val="67000"/>
                      </a:schemeClr>
                    </a:gs>
                    <a:gs pos="83000">
                      <a:schemeClr val="tx1"/>
                    </a:gs>
                  </a:gsLst>
                  <a:lin ang="5100000" scaled="0"/>
                  <a:tileRect/>
                </a:gradFill>
                <a:latin typeface="나눔고딕" pitchFamily="50" charset="-127"/>
                <a:ea typeface="나눔고딕" pitchFamily="50" charset="-127"/>
              </a:rPr>
              <a:t>현 시장 상황은 </a:t>
            </a:r>
            <a:r>
              <a:rPr kumimoji="0" lang="en-US" altLang="ko-KR" sz="3200" b="1" dirty="0">
                <a:gradFill flip="none" rotWithShape="1">
                  <a:gsLst>
                    <a:gs pos="23000">
                      <a:schemeClr val="tx1">
                        <a:lumMod val="75000"/>
                        <a:lumOff val="25000"/>
                      </a:schemeClr>
                    </a:gs>
                    <a:gs pos="51000">
                      <a:schemeClr val="tx1">
                        <a:lumMod val="50000"/>
                        <a:lumOff val="50000"/>
                        <a:alpha val="67000"/>
                      </a:schemeClr>
                    </a:gs>
                    <a:gs pos="83000">
                      <a:schemeClr val="tx1"/>
                    </a:gs>
                  </a:gsLst>
                  <a:lin ang="5100000" scaled="0"/>
                  <a:tileRect/>
                </a:gradFill>
                <a:latin typeface="나눔고딕" pitchFamily="50" charset="-127"/>
                <a:ea typeface="나눔고딕" pitchFamily="50" charset="-127"/>
              </a:rPr>
              <a:t>…</a:t>
            </a:r>
            <a:r>
              <a:rPr kumimoji="0" lang="ko-KR" altLang="en-US" sz="3200" b="1" dirty="0">
                <a:gradFill flip="none" rotWithShape="1">
                  <a:gsLst>
                    <a:gs pos="23000">
                      <a:schemeClr val="tx1">
                        <a:lumMod val="75000"/>
                        <a:lumOff val="25000"/>
                      </a:schemeClr>
                    </a:gs>
                    <a:gs pos="51000">
                      <a:schemeClr val="tx1">
                        <a:lumMod val="50000"/>
                        <a:lumOff val="50000"/>
                        <a:alpha val="67000"/>
                      </a:schemeClr>
                    </a:gs>
                    <a:gs pos="83000">
                      <a:schemeClr val="tx1"/>
                    </a:gs>
                  </a:gsLst>
                  <a:lin ang="5100000" scaled="0"/>
                  <a:tileRect/>
                </a:gradFill>
                <a:latin typeface="나눔고딕" pitchFamily="50" charset="-127"/>
                <a:ea typeface="나눔고딕" pitchFamily="50" charset="-127"/>
              </a:rPr>
              <a:t>  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87887" y="908050"/>
            <a:ext cx="8386763" cy="112646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ko-KR" altLang="en-US" sz="2800" spc="-150" dirty="0"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전반적인 시장 공급 과잉에  따른  투자상품의 가치 하락</a:t>
            </a:r>
            <a:endParaRPr lang="en-US" altLang="ko-KR" sz="2800" spc="-150" dirty="0">
              <a:solidFill>
                <a:srgbClr val="FFC000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defRPr/>
            </a:pPr>
            <a:r>
              <a:rPr lang="ko-KR" altLang="en-US" sz="2000" b="1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오피스텔 공급과잉 문제가 시장위축의 부메랑으로 작용 </a:t>
            </a:r>
            <a:endParaRPr lang="en-US" altLang="ko-KR" sz="2000" spc="-30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4580" name="AutoShape 16"/>
          <p:cNvSpPr>
            <a:spLocks noChangeArrowheads="1"/>
          </p:cNvSpPr>
          <p:nvPr/>
        </p:nvSpPr>
        <p:spPr bwMode="auto">
          <a:xfrm>
            <a:off x="381542" y="5786454"/>
            <a:ext cx="8353425" cy="804862"/>
          </a:xfrm>
          <a:prstGeom prst="roundRect">
            <a:avLst>
              <a:gd name="adj" fmla="val 16667"/>
            </a:avLst>
          </a:prstGeom>
          <a:solidFill>
            <a:srgbClr val="000000"/>
          </a:solidFill>
          <a:ln w="12700" algn="ctr">
            <a:noFill/>
            <a:round/>
            <a:headEnd/>
            <a:tailEnd/>
          </a:ln>
          <a:effectLst>
            <a:outerShdw dist="25400" dir="5400000" algn="ctr" rotWithShape="0">
              <a:srgbClr val="B2B2B2"/>
            </a:outerShdw>
          </a:effectLst>
        </p:spPr>
        <p:txBody>
          <a:bodyPr wrap="none" lIns="64350" tIns="32175" rIns="64350" bIns="32175" anchor="ctr"/>
          <a:lstStyle/>
          <a:p>
            <a:pPr>
              <a:lnSpc>
                <a:spcPct val="100000"/>
              </a:lnSpc>
            </a:pPr>
            <a:r>
              <a:rPr lang="ko-KR" altLang="en-US" sz="32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공급 과잉에  따른 분양시장 상황악화</a:t>
            </a:r>
            <a:endParaRPr lang="en-US" altLang="ko-KR" sz="320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" name="Text Box 38"/>
          <p:cNvSpPr txBox="1">
            <a:spLocks noChangeArrowheads="1"/>
          </p:cNvSpPr>
          <p:nvPr/>
        </p:nvSpPr>
        <p:spPr bwMode="auto">
          <a:xfrm>
            <a:off x="134938" y="3549650"/>
            <a:ext cx="846137" cy="220212"/>
          </a:xfrm>
          <a:prstGeom prst="rect">
            <a:avLst/>
          </a:prstGeom>
          <a:noFill/>
          <a:ln w="44450">
            <a:noFill/>
            <a:prstDash val="dash"/>
            <a:miter lim="800000"/>
            <a:headEnd/>
            <a:tailEnd/>
          </a:ln>
        </p:spPr>
        <p:txBody>
          <a:bodyPr lIns="83969" tIns="41985" rIns="83969" bIns="41985">
            <a:spAutoFit/>
          </a:bodyPr>
          <a:lstStyle/>
          <a:p>
            <a:pPr fontAlgn="auto"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None/>
              <a:defRPr/>
            </a:pPr>
            <a:r>
              <a:rPr kumimoji="0" lang="en-US" altLang="ko-KR" sz="800" b="1" kern="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2,000</a:t>
            </a:r>
            <a:r>
              <a:rPr kumimoji="0" lang="ko-KR" altLang="en-US" sz="800" b="1" kern="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실</a:t>
            </a:r>
            <a:endParaRPr kumimoji="0" lang="ko-KR" altLang="en-US" sz="800" b="1" kern="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  <a:sym typeface="Wingdings" pitchFamily="2" charset="2"/>
            </a:endParaRPr>
          </a:p>
        </p:txBody>
      </p:sp>
      <p:sp>
        <p:nvSpPr>
          <p:cNvPr id="7" name="Text Box 40"/>
          <p:cNvSpPr txBox="1">
            <a:spLocks noChangeArrowheads="1"/>
          </p:cNvSpPr>
          <p:nvPr/>
        </p:nvSpPr>
        <p:spPr bwMode="auto">
          <a:xfrm>
            <a:off x="1020167" y="3870325"/>
            <a:ext cx="614363" cy="220212"/>
          </a:xfrm>
          <a:prstGeom prst="rect">
            <a:avLst/>
          </a:prstGeom>
          <a:noFill/>
          <a:ln w="44450">
            <a:noFill/>
            <a:prstDash val="dash"/>
            <a:miter lim="800000"/>
            <a:headEnd/>
            <a:tailEnd/>
          </a:ln>
        </p:spPr>
        <p:txBody>
          <a:bodyPr lIns="83969" tIns="41985" rIns="83969" bIns="41985">
            <a:spAutoFit/>
          </a:bodyPr>
          <a:lstStyle/>
          <a:p>
            <a:pPr fontAlgn="auto"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None/>
              <a:defRPr/>
            </a:pPr>
            <a:r>
              <a:rPr kumimoji="0" lang="en-US" altLang="ko-KR" sz="800" b="1" kern="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1</a:t>
            </a:r>
            <a:r>
              <a:rPr kumimoji="0" lang="ko-KR" altLang="en-US" sz="800" b="1" kern="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분기</a:t>
            </a:r>
            <a:endParaRPr kumimoji="0" lang="ko-KR" altLang="en-US" sz="800" b="1" kern="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  <a:sym typeface="Wingdings" pitchFamily="2" charset="2"/>
            </a:endParaRPr>
          </a:p>
        </p:txBody>
      </p:sp>
      <p:sp>
        <p:nvSpPr>
          <p:cNvPr id="8" name="Rectangle 44"/>
          <p:cNvSpPr>
            <a:spLocks noChangeArrowheads="1"/>
          </p:cNvSpPr>
          <p:nvPr/>
        </p:nvSpPr>
        <p:spPr bwMode="auto">
          <a:xfrm>
            <a:off x="1143000" y="3581400"/>
            <a:ext cx="361950" cy="325438"/>
          </a:xfrm>
          <a:prstGeom prst="rect">
            <a:avLst/>
          </a:prstGeom>
          <a:solidFill>
            <a:schemeClr val="bg1">
              <a:lumMod val="75000"/>
            </a:schemeClr>
          </a:solidFill>
          <a:ln w="44450">
            <a:noFill/>
            <a:prstDash val="dash"/>
            <a:miter lim="800000"/>
            <a:headEnd/>
            <a:tailEnd/>
          </a:ln>
        </p:spPr>
        <p:txBody>
          <a:bodyPr wrap="none" lIns="83969" tIns="41985" rIns="83969" bIns="41985" anchor="ctr"/>
          <a:lstStyle/>
          <a:p>
            <a:pPr fontAlgn="auto"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None/>
              <a:defRPr/>
            </a:pPr>
            <a:endParaRPr kumimoji="0" lang="ko-KR" altLang="en-US" sz="800" b="1" kern="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  <a:sym typeface="Wingdings" pitchFamily="2" charset="2"/>
            </a:endParaRPr>
          </a:p>
        </p:txBody>
      </p:sp>
      <p:cxnSp>
        <p:nvCxnSpPr>
          <p:cNvPr id="24584" name="직선 연결선 49"/>
          <p:cNvCxnSpPr>
            <a:cxnSpLocks noChangeShapeType="1"/>
          </p:cNvCxnSpPr>
          <p:nvPr/>
        </p:nvCxnSpPr>
        <p:spPr bwMode="auto">
          <a:xfrm>
            <a:off x="763588" y="2590800"/>
            <a:ext cx="7905750" cy="0"/>
          </a:xfrm>
          <a:prstGeom prst="line">
            <a:avLst/>
          </a:prstGeom>
          <a:noFill/>
          <a:ln w="9525" algn="ctr">
            <a:solidFill>
              <a:srgbClr val="FFFF00"/>
            </a:solidFill>
            <a:prstDash val="sysDash"/>
            <a:round/>
            <a:headEnd/>
            <a:tailEnd/>
          </a:ln>
        </p:spPr>
      </p:cxnSp>
      <p:sp>
        <p:nvSpPr>
          <p:cNvPr id="10" name="Text Box 38"/>
          <p:cNvSpPr txBox="1">
            <a:spLocks noChangeArrowheads="1"/>
          </p:cNvSpPr>
          <p:nvPr/>
        </p:nvSpPr>
        <p:spPr bwMode="auto">
          <a:xfrm>
            <a:off x="160338" y="2989263"/>
            <a:ext cx="847725" cy="220212"/>
          </a:xfrm>
          <a:prstGeom prst="rect">
            <a:avLst/>
          </a:prstGeom>
          <a:noFill/>
          <a:ln w="44450">
            <a:noFill/>
            <a:prstDash val="dash"/>
            <a:miter lim="800000"/>
            <a:headEnd/>
            <a:tailEnd/>
          </a:ln>
        </p:spPr>
        <p:txBody>
          <a:bodyPr lIns="83969" tIns="41985" rIns="83969" bIns="41985">
            <a:spAutoFit/>
          </a:bodyPr>
          <a:lstStyle/>
          <a:p>
            <a:pPr fontAlgn="auto"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None/>
              <a:defRPr/>
            </a:pPr>
            <a:r>
              <a:rPr kumimoji="0" lang="en-US" altLang="ko-KR" sz="800" b="1" kern="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6,000</a:t>
            </a:r>
            <a:r>
              <a:rPr kumimoji="0" lang="ko-KR" altLang="en-US" sz="800" b="1" kern="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실</a:t>
            </a:r>
            <a:endParaRPr kumimoji="0" lang="ko-KR" altLang="en-US" sz="800" b="1" kern="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  <a:sym typeface="Wingdings" pitchFamily="2" charset="2"/>
            </a:endParaRPr>
          </a:p>
        </p:txBody>
      </p:sp>
      <p:sp>
        <p:nvSpPr>
          <p:cNvPr id="11" name="Text Box 38"/>
          <p:cNvSpPr txBox="1">
            <a:spLocks noChangeArrowheads="1"/>
          </p:cNvSpPr>
          <p:nvPr/>
        </p:nvSpPr>
        <p:spPr bwMode="auto">
          <a:xfrm>
            <a:off x="107950" y="2484438"/>
            <a:ext cx="846138" cy="220212"/>
          </a:xfrm>
          <a:prstGeom prst="rect">
            <a:avLst/>
          </a:prstGeom>
          <a:noFill/>
          <a:ln w="44450">
            <a:noFill/>
            <a:prstDash val="dash"/>
            <a:miter lim="800000"/>
            <a:headEnd/>
            <a:tailEnd/>
          </a:ln>
        </p:spPr>
        <p:txBody>
          <a:bodyPr lIns="83969" tIns="41985" rIns="83969" bIns="41985">
            <a:spAutoFit/>
          </a:bodyPr>
          <a:lstStyle/>
          <a:p>
            <a:pPr fontAlgn="auto"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None/>
              <a:defRPr/>
            </a:pPr>
            <a:r>
              <a:rPr kumimoji="0" lang="en-US" altLang="ko-KR" sz="800" kern="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10,000</a:t>
            </a:r>
            <a:r>
              <a:rPr kumimoji="0" lang="ko-KR" altLang="en-US" sz="800" kern="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실</a:t>
            </a:r>
            <a:endParaRPr kumimoji="0" lang="ko-KR" altLang="en-US" sz="800" kern="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  <a:sym typeface="Wingdings" pitchFamily="2" charset="2"/>
            </a:endParaRPr>
          </a:p>
        </p:txBody>
      </p:sp>
      <p:sp>
        <p:nvSpPr>
          <p:cNvPr id="12" name="Text Box 40"/>
          <p:cNvSpPr txBox="1">
            <a:spLocks noChangeArrowheads="1"/>
          </p:cNvSpPr>
          <p:nvPr/>
        </p:nvSpPr>
        <p:spPr bwMode="auto">
          <a:xfrm>
            <a:off x="1647230" y="3886200"/>
            <a:ext cx="614362" cy="220212"/>
          </a:xfrm>
          <a:prstGeom prst="rect">
            <a:avLst/>
          </a:prstGeom>
          <a:noFill/>
          <a:ln w="44450">
            <a:noFill/>
            <a:prstDash val="dash"/>
            <a:miter lim="800000"/>
            <a:headEnd/>
            <a:tailEnd/>
          </a:ln>
        </p:spPr>
        <p:txBody>
          <a:bodyPr lIns="83969" tIns="41985" rIns="83969" bIns="41985">
            <a:spAutoFit/>
          </a:bodyPr>
          <a:lstStyle/>
          <a:p>
            <a:pPr fontAlgn="auto"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None/>
              <a:defRPr/>
            </a:pPr>
            <a:r>
              <a:rPr kumimoji="0" lang="en-US" altLang="ko-KR" sz="800" b="1" kern="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2</a:t>
            </a:r>
            <a:r>
              <a:rPr kumimoji="0" lang="ko-KR" altLang="en-US" sz="800" b="1" kern="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분기</a:t>
            </a:r>
            <a:endParaRPr kumimoji="0" lang="ko-KR" altLang="en-US" sz="800" b="1" kern="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  <a:sym typeface="Wingdings" pitchFamily="2" charset="2"/>
            </a:endParaRPr>
          </a:p>
        </p:txBody>
      </p:sp>
      <p:sp>
        <p:nvSpPr>
          <p:cNvPr id="13" name="Rectangle 44"/>
          <p:cNvSpPr>
            <a:spLocks noChangeArrowheads="1"/>
          </p:cNvSpPr>
          <p:nvPr/>
        </p:nvSpPr>
        <p:spPr bwMode="auto">
          <a:xfrm>
            <a:off x="1770063" y="3390900"/>
            <a:ext cx="360362" cy="531813"/>
          </a:xfrm>
          <a:prstGeom prst="rect">
            <a:avLst/>
          </a:prstGeom>
          <a:solidFill>
            <a:schemeClr val="bg1">
              <a:lumMod val="75000"/>
            </a:schemeClr>
          </a:solidFill>
          <a:ln w="44450">
            <a:noFill/>
            <a:prstDash val="dash"/>
            <a:miter lim="800000"/>
            <a:headEnd/>
            <a:tailEnd/>
          </a:ln>
        </p:spPr>
        <p:txBody>
          <a:bodyPr wrap="none" lIns="83969" tIns="41985" rIns="83969" bIns="41985" anchor="ctr"/>
          <a:lstStyle/>
          <a:p>
            <a:pPr fontAlgn="auto"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None/>
              <a:defRPr/>
            </a:pPr>
            <a:endParaRPr kumimoji="0" lang="ko-KR" altLang="en-US" sz="800" b="1" kern="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  <a:sym typeface="Wingdings" pitchFamily="2" charset="2"/>
            </a:endParaRPr>
          </a:p>
        </p:txBody>
      </p:sp>
      <p:sp>
        <p:nvSpPr>
          <p:cNvPr id="14" name="Text Box 40"/>
          <p:cNvSpPr txBox="1">
            <a:spLocks noChangeArrowheads="1"/>
          </p:cNvSpPr>
          <p:nvPr/>
        </p:nvSpPr>
        <p:spPr bwMode="auto">
          <a:xfrm>
            <a:off x="2298105" y="3894138"/>
            <a:ext cx="614362" cy="220212"/>
          </a:xfrm>
          <a:prstGeom prst="rect">
            <a:avLst/>
          </a:prstGeom>
          <a:noFill/>
          <a:ln w="44450">
            <a:noFill/>
            <a:prstDash val="dash"/>
            <a:miter lim="800000"/>
            <a:headEnd/>
            <a:tailEnd/>
          </a:ln>
        </p:spPr>
        <p:txBody>
          <a:bodyPr lIns="83969" tIns="41985" rIns="83969" bIns="41985">
            <a:spAutoFit/>
          </a:bodyPr>
          <a:lstStyle/>
          <a:p>
            <a:pPr fontAlgn="auto"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None/>
              <a:defRPr/>
            </a:pPr>
            <a:r>
              <a:rPr kumimoji="0" lang="en-US" altLang="ko-KR" sz="800" b="1" kern="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3</a:t>
            </a:r>
            <a:r>
              <a:rPr kumimoji="0" lang="ko-KR" altLang="en-US" sz="800" b="1" kern="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분기</a:t>
            </a:r>
            <a:endParaRPr kumimoji="0" lang="ko-KR" altLang="en-US" sz="800" b="1" kern="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  <a:sym typeface="Wingdings" pitchFamily="2" charset="2"/>
            </a:endParaRPr>
          </a:p>
        </p:txBody>
      </p:sp>
      <p:sp>
        <p:nvSpPr>
          <p:cNvPr id="15" name="Rectangle 44"/>
          <p:cNvSpPr>
            <a:spLocks noChangeArrowheads="1"/>
          </p:cNvSpPr>
          <p:nvPr/>
        </p:nvSpPr>
        <p:spPr bwMode="auto">
          <a:xfrm>
            <a:off x="2420938" y="3454400"/>
            <a:ext cx="360362" cy="436563"/>
          </a:xfrm>
          <a:prstGeom prst="rect">
            <a:avLst/>
          </a:prstGeom>
          <a:solidFill>
            <a:schemeClr val="bg1">
              <a:lumMod val="75000"/>
            </a:schemeClr>
          </a:solidFill>
          <a:ln w="44450">
            <a:noFill/>
            <a:prstDash val="dash"/>
            <a:miter lim="800000"/>
            <a:headEnd/>
            <a:tailEnd/>
          </a:ln>
        </p:spPr>
        <p:txBody>
          <a:bodyPr wrap="none" lIns="83969" tIns="41985" rIns="83969" bIns="41985" anchor="ctr"/>
          <a:lstStyle/>
          <a:p>
            <a:pPr fontAlgn="auto"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None/>
              <a:defRPr/>
            </a:pPr>
            <a:endParaRPr kumimoji="0" lang="ko-KR" altLang="en-US" sz="800" b="1" kern="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  <a:sym typeface="Wingdings" pitchFamily="2" charset="2"/>
            </a:endParaRPr>
          </a:p>
        </p:txBody>
      </p:sp>
      <p:sp>
        <p:nvSpPr>
          <p:cNvPr id="16" name="Text Box 40"/>
          <p:cNvSpPr txBox="1">
            <a:spLocks noChangeArrowheads="1"/>
          </p:cNvSpPr>
          <p:nvPr/>
        </p:nvSpPr>
        <p:spPr bwMode="auto">
          <a:xfrm>
            <a:off x="2923580" y="3892550"/>
            <a:ext cx="614362" cy="220212"/>
          </a:xfrm>
          <a:prstGeom prst="rect">
            <a:avLst/>
          </a:prstGeom>
          <a:noFill/>
          <a:ln w="44450">
            <a:noFill/>
            <a:prstDash val="dash"/>
            <a:miter lim="800000"/>
            <a:headEnd/>
            <a:tailEnd/>
          </a:ln>
        </p:spPr>
        <p:txBody>
          <a:bodyPr lIns="83969" tIns="41985" rIns="83969" bIns="41985">
            <a:spAutoFit/>
          </a:bodyPr>
          <a:lstStyle/>
          <a:p>
            <a:pPr fontAlgn="auto"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None/>
              <a:defRPr/>
            </a:pPr>
            <a:r>
              <a:rPr kumimoji="0" lang="en-US" altLang="ko-KR" sz="800" b="1" kern="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4</a:t>
            </a:r>
            <a:r>
              <a:rPr kumimoji="0" lang="ko-KR" altLang="en-US" sz="800" b="1" kern="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분기</a:t>
            </a:r>
            <a:endParaRPr kumimoji="0" lang="ko-KR" altLang="en-US" sz="800" b="1" kern="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  <a:sym typeface="Wingdings" pitchFamily="2" charset="2"/>
            </a:endParaRPr>
          </a:p>
        </p:txBody>
      </p:sp>
      <p:sp>
        <p:nvSpPr>
          <p:cNvPr id="17" name="Rectangle 44"/>
          <p:cNvSpPr>
            <a:spLocks noChangeArrowheads="1"/>
          </p:cNvSpPr>
          <p:nvPr/>
        </p:nvSpPr>
        <p:spPr bwMode="auto">
          <a:xfrm>
            <a:off x="3046413" y="3517900"/>
            <a:ext cx="360362" cy="388938"/>
          </a:xfrm>
          <a:prstGeom prst="rect">
            <a:avLst/>
          </a:prstGeom>
          <a:solidFill>
            <a:schemeClr val="bg1">
              <a:lumMod val="75000"/>
            </a:schemeClr>
          </a:solidFill>
          <a:ln w="44450">
            <a:noFill/>
            <a:prstDash val="dash"/>
            <a:miter lim="800000"/>
            <a:headEnd/>
            <a:tailEnd/>
          </a:ln>
        </p:spPr>
        <p:txBody>
          <a:bodyPr wrap="none" lIns="83969" tIns="41985" rIns="83969" bIns="41985" anchor="ctr"/>
          <a:lstStyle/>
          <a:p>
            <a:pPr fontAlgn="auto"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None/>
              <a:defRPr/>
            </a:pPr>
            <a:endParaRPr kumimoji="0" lang="ko-KR" altLang="en-US" sz="800" b="1" kern="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  <a:sym typeface="Wingdings" pitchFamily="2" charset="2"/>
            </a:endParaRPr>
          </a:p>
        </p:txBody>
      </p:sp>
      <p:sp>
        <p:nvSpPr>
          <p:cNvPr id="18" name="Rectangle 44"/>
          <p:cNvSpPr>
            <a:spLocks noChangeArrowheads="1"/>
          </p:cNvSpPr>
          <p:nvPr/>
        </p:nvSpPr>
        <p:spPr bwMode="auto">
          <a:xfrm>
            <a:off x="3890963" y="3589338"/>
            <a:ext cx="360362" cy="32543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44450">
            <a:noFill/>
            <a:prstDash val="dash"/>
            <a:miter lim="800000"/>
            <a:headEnd/>
            <a:tailEnd/>
          </a:ln>
        </p:spPr>
        <p:txBody>
          <a:bodyPr wrap="none" lIns="83969" tIns="41985" rIns="83969" bIns="41985" anchor="ctr"/>
          <a:lstStyle/>
          <a:p>
            <a:pPr fontAlgn="auto"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None/>
              <a:defRPr/>
            </a:pPr>
            <a:endParaRPr kumimoji="0" lang="ko-KR" altLang="en-US" sz="800" b="1" kern="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  <a:sym typeface="Wingdings" pitchFamily="2" charset="2"/>
            </a:endParaRPr>
          </a:p>
        </p:txBody>
      </p:sp>
      <p:sp>
        <p:nvSpPr>
          <p:cNvPr id="19" name="Rectangle 44"/>
          <p:cNvSpPr>
            <a:spLocks noChangeArrowheads="1"/>
          </p:cNvSpPr>
          <p:nvPr/>
        </p:nvSpPr>
        <p:spPr bwMode="auto">
          <a:xfrm>
            <a:off x="4518025" y="3581400"/>
            <a:ext cx="360363" cy="32385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44450">
            <a:noFill/>
            <a:prstDash val="dash"/>
            <a:miter lim="800000"/>
            <a:headEnd/>
            <a:tailEnd/>
          </a:ln>
        </p:spPr>
        <p:txBody>
          <a:bodyPr wrap="none" lIns="83969" tIns="41985" rIns="83969" bIns="41985" anchor="ctr"/>
          <a:lstStyle/>
          <a:p>
            <a:pPr fontAlgn="auto"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None/>
              <a:defRPr/>
            </a:pPr>
            <a:endParaRPr kumimoji="0" lang="ko-KR" altLang="en-US" sz="800" b="1" kern="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  <a:sym typeface="Wingdings" pitchFamily="2" charset="2"/>
            </a:endParaRPr>
          </a:p>
        </p:txBody>
      </p:sp>
      <p:sp>
        <p:nvSpPr>
          <p:cNvPr id="20" name="Rectangle 44"/>
          <p:cNvSpPr>
            <a:spLocks noChangeArrowheads="1"/>
          </p:cNvSpPr>
          <p:nvPr/>
        </p:nvSpPr>
        <p:spPr bwMode="auto">
          <a:xfrm>
            <a:off x="5168900" y="3529013"/>
            <a:ext cx="360363" cy="37623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44450">
            <a:noFill/>
            <a:prstDash val="dash"/>
            <a:miter lim="800000"/>
            <a:headEnd/>
            <a:tailEnd/>
          </a:ln>
        </p:spPr>
        <p:txBody>
          <a:bodyPr wrap="none" lIns="83969" tIns="41985" rIns="83969" bIns="41985" anchor="ctr"/>
          <a:lstStyle/>
          <a:p>
            <a:pPr fontAlgn="auto"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None/>
              <a:defRPr/>
            </a:pPr>
            <a:endParaRPr kumimoji="0" lang="ko-KR" altLang="en-US" sz="800" b="1" kern="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  <a:sym typeface="Wingdings" pitchFamily="2" charset="2"/>
            </a:endParaRPr>
          </a:p>
        </p:txBody>
      </p:sp>
      <p:sp>
        <p:nvSpPr>
          <p:cNvPr id="21" name="Rectangle 44"/>
          <p:cNvSpPr>
            <a:spLocks noChangeArrowheads="1"/>
          </p:cNvSpPr>
          <p:nvPr/>
        </p:nvSpPr>
        <p:spPr bwMode="auto">
          <a:xfrm>
            <a:off x="5794375" y="3230563"/>
            <a:ext cx="360363" cy="66198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44450">
            <a:noFill/>
            <a:prstDash val="dash"/>
            <a:miter lim="800000"/>
            <a:headEnd/>
            <a:tailEnd/>
          </a:ln>
        </p:spPr>
        <p:txBody>
          <a:bodyPr wrap="none" lIns="83969" tIns="41985" rIns="83969" bIns="41985" anchor="ctr"/>
          <a:lstStyle/>
          <a:p>
            <a:pPr fontAlgn="auto"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None/>
              <a:defRPr/>
            </a:pPr>
            <a:endParaRPr kumimoji="0" lang="ko-KR" altLang="en-US" sz="800" b="1" kern="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  <a:sym typeface="Wingdings" pitchFamily="2" charset="2"/>
            </a:endParaRPr>
          </a:p>
        </p:txBody>
      </p:sp>
      <p:sp>
        <p:nvSpPr>
          <p:cNvPr id="22" name="Rectangle 44"/>
          <p:cNvSpPr>
            <a:spLocks noChangeArrowheads="1"/>
          </p:cNvSpPr>
          <p:nvPr/>
        </p:nvSpPr>
        <p:spPr bwMode="auto">
          <a:xfrm>
            <a:off x="6442075" y="2989263"/>
            <a:ext cx="360363" cy="909637"/>
          </a:xfrm>
          <a:prstGeom prst="rect">
            <a:avLst/>
          </a:prstGeom>
          <a:solidFill>
            <a:srgbClr val="6EA27F"/>
          </a:solidFill>
          <a:ln w="44450">
            <a:noFill/>
            <a:prstDash val="dash"/>
            <a:miter lim="800000"/>
            <a:headEnd/>
            <a:tailEnd/>
          </a:ln>
        </p:spPr>
        <p:txBody>
          <a:bodyPr wrap="none" lIns="83969" tIns="41985" rIns="83969" bIns="41985" anchor="ctr"/>
          <a:lstStyle/>
          <a:p>
            <a:pPr fontAlgn="auto"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None/>
              <a:defRPr/>
            </a:pPr>
            <a:endParaRPr kumimoji="0" lang="ko-KR" altLang="en-US" sz="800" b="1" kern="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  <a:sym typeface="Wingdings" pitchFamily="2" charset="2"/>
            </a:endParaRPr>
          </a:p>
        </p:txBody>
      </p:sp>
      <p:sp>
        <p:nvSpPr>
          <p:cNvPr id="23" name="Rectangle 44"/>
          <p:cNvSpPr>
            <a:spLocks noChangeArrowheads="1"/>
          </p:cNvSpPr>
          <p:nvPr/>
        </p:nvSpPr>
        <p:spPr bwMode="auto">
          <a:xfrm>
            <a:off x="7067550" y="2873375"/>
            <a:ext cx="360363" cy="1016000"/>
          </a:xfrm>
          <a:prstGeom prst="rect">
            <a:avLst/>
          </a:prstGeom>
          <a:solidFill>
            <a:srgbClr val="6EA27F"/>
          </a:solidFill>
          <a:ln w="44450">
            <a:noFill/>
            <a:prstDash val="dash"/>
            <a:miter lim="800000"/>
            <a:headEnd/>
            <a:tailEnd/>
          </a:ln>
        </p:spPr>
        <p:txBody>
          <a:bodyPr wrap="none" lIns="83969" tIns="41985" rIns="83969" bIns="41985" anchor="ctr"/>
          <a:lstStyle/>
          <a:p>
            <a:pPr fontAlgn="auto"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None/>
              <a:defRPr/>
            </a:pPr>
            <a:endParaRPr kumimoji="0" lang="ko-KR" altLang="en-US" sz="800" b="1" kern="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  <a:sym typeface="Wingdings" pitchFamily="2" charset="2"/>
            </a:endParaRPr>
          </a:p>
        </p:txBody>
      </p:sp>
      <p:sp>
        <p:nvSpPr>
          <p:cNvPr id="24" name="Rectangle 44"/>
          <p:cNvSpPr>
            <a:spLocks noChangeArrowheads="1"/>
          </p:cNvSpPr>
          <p:nvPr/>
        </p:nvSpPr>
        <p:spPr bwMode="auto">
          <a:xfrm>
            <a:off x="7718425" y="3071813"/>
            <a:ext cx="360363" cy="817562"/>
          </a:xfrm>
          <a:prstGeom prst="rect">
            <a:avLst/>
          </a:prstGeom>
          <a:solidFill>
            <a:srgbClr val="FF0000"/>
          </a:solidFill>
          <a:ln w="44450">
            <a:noFill/>
            <a:prstDash val="dash"/>
            <a:miter lim="800000"/>
            <a:headEnd/>
            <a:tailEnd/>
          </a:ln>
        </p:spPr>
        <p:txBody>
          <a:bodyPr wrap="none" lIns="83969" tIns="41985" rIns="83969" bIns="41985" anchor="ctr"/>
          <a:lstStyle/>
          <a:p>
            <a:pPr fontAlgn="auto"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None/>
              <a:defRPr/>
            </a:pPr>
            <a:endParaRPr kumimoji="0" lang="ko-KR" altLang="en-US" sz="800" b="1" kern="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  <a:sym typeface="Wingdings" pitchFamily="2" charset="2"/>
            </a:endParaRPr>
          </a:p>
        </p:txBody>
      </p:sp>
      <p:cxnSp>
        <p:nvCxnSpPr>
          <p:cNvPr id="24600" name="직선 연결선 37"/>
          <p:cNvCxnSpPr>
            <a:cxnSpLocks noChangeShapeType="1"/>
          </p:cNvCxnSpPr>
          <p:nvPr/>
        </p:nvCxnSpPr>
        <p:spPr bwMode="auto">
          <a:xfrm flipV="1">
            <a:off x="787400" y="3886200"/>
            <a:ext cx="7881938" cy="22225"/>
          </a:xfrm>
          <a:prstGeom prst="line">
            <a:avLst/>
          </a:prstGeom>
          <a:noFill/>
          <a:ln w="9525" algn="ctr">
            <a:solidFill>
              <a:srgbClr val="FFFF00"/>
            </a:solidFill>
            <a:round/>
            <a:headEnd/>
            <a:tailEnd/>
          </a:ln>
        </p:spPr>
      </p:cxnSp>
      <p:cxnSp>
        <p:nvCxnSpPr>
          <p:cNvPr id="24601" name="직선 연결선 49"/>
          <p:cNvCxnSpPr>
            <a:cxnSpLocks noChangeShapeType="1"/>
          </p:cNvCxnSpPr>
          <p:nvPr/>
        </p:nvCxnSpPr>
        <p:spPr bwMode="auto">
          <a:xfrm>
            <a:off x="763588" y="3394075"/>
            <a:ext cx="7905750" cy="0"/>
          </a:xfrm>
          <a:prstGeom prst="line">
            <a:avLst/>
          </a:prstGeom>
          <a:noFill/>
          <a:ln w="9525" algn="ctr">
            <a:solidFill>
              <a:srgbClr val="FFFF00"/>
            </a:solidFill>
            <a:prstDash val="sysDash"/>
            <a:round/>
            <a:headEnd/>
            <a:tailEnd/>
          </a:ln>
        </p:spPr>
      </p:cxnSp>
      <p:cxnSp>
        <p:nvCxnSpPr>
          <p:cNvPr id="24602" name="직선 연결선 49"/>
          <p:cNvCxnSpPr>
            <a:cxnSpLocks noChangeShapeType="1"/>
          </p:cNvCxnSpPr>
          <p:nvPr/>
        </p:nvCxnSpPr>
        <p:spPr bwMode="auto">
          <a:xfrm>
            <a:off x="763588" y="3683000"/>
            <a:ext cx="7905750" cy="0"/>
          </a:xfrm>
          <a:prstGeom prst="line">
            <a:avLst/>
          </a:prstGeom>
          <a:noFill/>
          <a:ln w="9525" algn="ctr">
            <a:solidFill>
              <a:srgbClr val="FFFF00"/>
            </a:solidFill>
            <a:prstDash val="sysDash"/>
            <a:round/>
            <a:headEnd/>
            <a:tailEnd/>
          </a:ln>
        </p:spPr>
      </p:cxnSp>
      <p:sp>
        <p:nvSpPr>
          <p:cNvPr id="28" name="Text Box 40"/>
          <p:cNvSpPr txBox="1">
            <a:spLocks noChangeArrowheads="1"/>
          </p:cNvSpPr>
          <p:nvPr/>
        </p:nvSpPr>
        <p:spPr bwMode="auto">
          <a:xfrm>
            <a:off x="3782417" y="3886200"/>
            <a:ext cx="614363" cy="220212"/>
          </a:xfrm>
          <a:prstGeom prst="rect">
            <a:avLst/>
          </a:prstGeom>
          <a:noFill/>
          <a:ln w="44450">
            <a:noFill/>
            <a:prstDash val="dash"/>
            <a:miter lim="800000"/>
            <a:headEnd/>
            <a:tailEnd/>
          </a:ln>
        </p:spPr>
        <p:txBody>
          <a:bodyPr lIns="83969" tIns="41985" rIns="83969" bIns="41985">
            <a:spAutoFit/>
          </a:bodyPr>
          <a:lstStyle/>
          <a:p>
            <a:pPr fontAlgn="auto"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None/>
              <a:defRPr/>
            </a:pPr>
            <a:r>
              <a:rPr kumimoji="0" lang="en-US" altLang="ko-KR" sz="800" b="1" kern="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1</a:t>
            </a:r>
            <a:r>
              <a:rPr kumimoji="0" lang="ko-KR" altLang="en-US" sz="800" b="1" kern="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분기</a:t>
            </a:r>
            <a:endParaRPr kumimoji="0" lang="ko-KR" altLang="en-US" sz="800" b="1" kern="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  <a:sym typeface="Wingdings" pitchFamily="2" charset="2"/>
            </a:endParaRPr>
          </a:p>
        </p:txBody>
      </p:sp>
      <p:sp>
        <p:nvSpPr>
          <p:cNvPr id="29" name="Text Box 40"/>
          <p:cNvSpPr txBox="1">
            <a:spLocks noChangeArrowheads="1"/>
          </p:cNvSpPr>
          <p:nvPr/>
        </p:nvSpPr>
        <p:spPr bwMode="auto">
          <a:xfrm>
            <a:off x="4409480" y="3902075"/>
            <a:ext cx="614362" cy="220212"/>
          </a:xfrm>
          <a:prstGeom prst="rect">
            <a:avLst/>
          </a:prstGeom>
          <a:noFill/>
          <a:ln w="44450">
            <a:noFill/>
            <a:prstDash val="dash"/>
            <a:miter lim="800000"/>
            <a:headEnd/>
            <a:tailEnd/>
          </a:ln>
        </p:spPr>
        <p:txBody>
          <a:bodyPr lIns="83969" tIns="41985" rIns="83969" bIns="41985">
            <a:spAutoFit/>
          </a:bodyPr>
          <a:lstStyle/>
          <a:p>
            <a:pPr fontAlgn="auto"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None/>
              <a:defRPr/>
            </a:pPr>
            <a:r>
              <a:rPr kumimoji="0" lang="en-US" altLang="ko-KR" sz="800" b="1" kern="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2</a:t>
            </a:r>
            <a:r>
              <a:rPr kumimoji="0" lang="ko-KR" altLang="en-US" sz="800" b="1" kern="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분기</a:t>
            </a:r>
            <a:endParaRPr kumimoji="0" lang="ko-KR" altLang="en-US" sz="800" b="1" kern="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  <a:sym typeface="Wingdings" pitchFamily="2" charset="2"/>
            </a:endParaRPr>
          </a:p>
        </p:txBody>
      </p:sp>
      <p:sp>
        <p:nvSpPr>
          <p:cNvPr id="30" name="Text Box 40"/>
          <p:cNvSpPr txBox="1">
            <a:spLocks noChangeArrowheads="1"/>
          </p:cNvSpPr>
          <p:nvPr/>
        </p:nvSpPr>
        <p:spPr bwMode="auto">
          <a:xfrm>
            <a:off x="5060355" y="3910013"/>
            <a:ext cx="614362" cy="220212"/>
          </a:xfrm>
          <a:prstGeom prst="rect">
            <a:avLst/>
          </a:prstGeom>
          <a:noFill/>
          <a:ln w="44450">
            <a:noFill/>
            <a:prstDash val="dash"/>
            <a:miter lim="800000"/>
            <a:headEnd/>
            <a:tailEnd/>
          </a:ln>
        </p:spPr>
        <p:txBody>
          <a:bodyPr lIns="83969" tIns="41985" rIns="83969" bIns="41985">
            <a:spAutoFit/>
          </a:bodyPr>
          <a:lstStyle/>
          <a:p>
            <a:pPr fontAlgn="auto"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None/>
              <a:defRPr/>
            </a:pPr>
            <a:r>
              <a:rPr kumimoji="0" lang="en-US" altLang="ko-KR" sz="800" b="1" kern="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3</a:t>
            </a:r>
            <a:r>
              <a:rPr kumimoji="0" lang="ko-KR" altLang="en-US" sz="800" b="1" kern="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분기</a:t>
            </a:r>
            <a:endParaRPr kumimoji="0" lang="ko-KR" altLang="en-US" sz="800" b="1" kern="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  <a:sym typeface="Wingdings" pitchFamily="2" charset="2"/>
            </a:endParaRPr>
          </a:p>
        </p:txBody>
      </p:sp>
      <p:sp>
        <p:nvSpPr>
          <p:cNvPr id="31" name="Text Box 40"/>
          <p:cNvSpPr txBox="1">
            <a:spLocks noChangeArrowheads="1"/>
          </p:cNvSpPr>
          <p:nvPr/>
        </p:nvSpPr>
        <p:spPr bwMode="auto">
          <a:xfrm>
            <a:off x="5685830" y="3910013"/>
            <a:ext cx="614362" cy="220212"/>
          </a:xfrm>
          <a:prstGeom prst="rect">
            <a:avLst/>
          </a:prstGeom>
          <a:noFill/>
          <a:ln w="44450">
            <a:noFill/>
            <a:prstDash val="dash"/>
            <a:miter lim="800000"/>
            <a:headEnd/>
            <a:tailEnd/>
          </a:ln>
        </p:spPr>
        <p:txBody>
          <a:bodyPr lIns="83969" tIns="41985" rIns="83969" bIns="41985">
            <a:spAutoFit/>
          </a:bodyPr>
          <a:lstStyle/>
          <a:p>
            <a:pPr fontAlgn="auto"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None/>
              <a:defRPr/>
            </a:pPr>
            <a:r>
              <a:rPr kumimoji="0" lang="en-US" altLang="ko-KR" sz="800" b="1" kern="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4</a:t>
            </a:r>
            <a:r>
              <a:rPr kumimoji="0" lang="ko-KR" altLang="en-US" sz="800" b="1" kern="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분기</a:t>
            </a:r>
            <a:endParaRPr kumimoji="0" lang="ko-KR" altLang="en-US" sz="800" b="1" kern="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  <a:sym typeface="Wingdings" pitchFamily="2" charset="2"/>
            </a:endParaRPr>
          </a:p>
        </p:txBody>
      </p:sp>
      <p:sp>
        <p:nvSpPr>
          <p:cNvPr id="32" name="Text Box 40"/>
          <p:cNvSpPr txBox="1">
            <a:spLocks noChangeArrowheads="1"/>
          </p:cNvSpPr>
          <p:nvPr/>
        </p:nvSpPr>
        <p:spPr bwMode="auto">
          <a:xfrm>
            <a:off x="6352108" y="3892550"/>
            <a:ext cx="614362" cy="220212"/>
          </a:xfrm>
          <a:prstGeom prst="rect">
            <a:avLst/>
          </a:prstGeom>
          <a:noFill/>
          <a:ln w="44450">
            <a:noFill/>
            <a:prstDash val="dash"/>
            <a:miter lim="800000"/>
            <a:headEnd/>
            <a:tailEnd/>
          </a:ln>
        </p:spPr>
        <p:txBody>
          <a:bodyPr lIns="83969" tIns="41985" rIns="83969" bIns="41985">
            <a:spAutoFit/>
          </a:bodyPr>
          <a:lstStyle/>
          <a:p>
            <a:pPr fontAlgn="auto"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None/>
              <a:defRPr/>
            </a:pPr>
            <a:r>
              <a:rPr kumimoji="0" lang="en-US" altLang="ko-KR" sz="800" b="1" kern="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1</a:t>
            </a:r>
            <a:r>
              <a:rPr kumimoji="0" lang="ko-KR" altLang="en-US" sz="800" b="1" kern="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분기</a:t>
            </a:r>
            <a:endParaRPr kumimoji="0" lang="ko-KR" altLang="en-US" sz="800" b="1" kern="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  <a:sym typeface="Wingdings" pitchFamily="2" charset="2"/>
            </a:endParaRPr>
          </a:p>
        </p:txBody>
      </p:sp>
      <p:sp>
        <p:nvSpPr>
          <p:cNvPr id="33" name="Text Box 40"/>
          <p:cNvSpPr txBox="1">
            <a:spLocks noChangeArrowheads="1"/>
          </p:cNvSpPr>
          <p:nvPr/>
        </p:nvSpPr>
        <p:spPr bwMode="auto">
          <a:xfrm>
            <a:off x="6979170" y="3908425"/>
            <a:ext cx="614363" cy="220212"/>
          </a:xfrm>
          <a:prstGeom prst="rect">
            <a:avLst/>
          </a:prstGeom>
          <a:noFill/>
          <a:ln w="44450">
            <a:noFill/>
            <a:prstDash val="dash"/>
            <a:miter lim="800000"/>
            <a:headEnd/>
            <a:tailEnd/>
          </a:ln>
        </p:spPr>
        <p:txBody>
          <a:bodyPr lIns="83969" tIns="41985" rIns="83969" bIns="41985">
            <a:spAutoFit/>
          </a:bodyPr>
          <a:lstStyle/>
          <a:p>
            <a:pPr fontAlgn="auto"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None/>
              <a:defRPr/>
            </a:pPr>
            <a:r>
              <a:rPr kumimoji="0" lang="en-US" altLang="ko-KR" sz="800" b="1" kern="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2</a:t>
            </a:r>
            <a:r>
              <a:rPr kumimoji="0" lang="ko-KR" altLang="en-US" sz="800" b="1" kern="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분기</a:t>
            </a:r>
            <a:endParaRPr kumimoji="0" lang="ko-KR" altLang="en-US" sz="800" b="1" kern="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  <a:sym typeface="Wingdings" pitchFamily="2" charset="2"/>
            </a:endParaRPr>
          </a:p>
        </p:txBody>
      </p:sp>
      <p:sp>
        <p:nvSpPr>
          <p:cNvPr id="34" name="Text Box 40"/>
          <p:cNvSpPr txBox="1">
            <a:spLocks noChangeArrowheads="1"/>
          </p:cNvSpPr>
          <p:nvPr/>
        </p:nvSpPr>
        <p:spPr bwMode="auto">
          <a:xfrm>
            <a:off x="7630045" y="3916363"/>
            <a:ext cx="614363" cy="220212"/>
          </a:xfrm>
          <a:prstGeom prst="rect">
            <a:avLst/>
          </a:prstGeom>
          <a:noFill/>
          <a:ln w="44450">
            <a:noFill/>
            <a:prstDash val="dash"/>
            <a:miter lim="800000"/>
            <a:headEnd/>
            <a:tailEnd/>
          </a:ln>
        </p:spPr>
        <p:txBody>
          <a:bodyPr lIns="83969" tIns="41985" rIns="83969" bIns="41985">
            <a:spAutoFit/>
          </a:bodyPr>
          <a:lstStyle/>
          <a:p>
            <a:pPr fontAlgn="auto"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None/>
              <a:defRPr/>
            </a:pPr>
            <a:r>
              <a:rPr kumimoji="0" lang="en-US" altLang="ko-KR" sz="800" b="1" kern="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3</a:t>
            </a:r>
            <a:r>
              <a:rPr kumimoji="0" lang="ko-KR" altLang="en-US" sz="800" b="1" kern="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분기</a:t>
            </a:r>
            <a:endParaRPr kumimoji="0" lang="ko-KR" altLang="en-US" sz="800" b="1" kern="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  <a:sym typeface="Wingdings" pitchFamily="2" charset="2"/>
            </a:endParaRPr>
          </a:p>
        </p:txBody>
      </p:sp>
      <p:sp>
        <p:nvSpPr>
          <p:cNvPr id="35" name="Text Box 38"/>
          <p:cNvSpPr txBox="1">
            <a:spLocks noChangeArrowheads="1"/>
          </p:cNvSpPr>
          <p:nvPr/>
        </p:nvSpPr>
        <p:spPr bwMode="auto">
          <a:xfrm>
            <a:off x="899592" y="3390900"/>
            <a:ext cx="846138" cy="220212"/>
          </a:xfrm>
          <a:prstGeom prst="rect">
            <a:avLst/>
          </a:prstGeom>
          <a:noFill/>
          <a:ln w="44450">
            <a:noFill/>
            <a:prstDash val="dash"/>
            <a:miter lim="800000"/>
            <a:headEnd/>
            <a:tailEnd/>
          </a:ln>
        </p:spPr>
        <p:txBody>
          <a:bodyPr lIns="83969" tIns="41985" rIns="83969" bIns="41985">
            <a:spAutoFit/>
          </a:bodyPr>
          <a:lstStyle/>
          <a:p>
            <a:pPr fontAlgn="auto"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None/>
              <a:defRPr/>
            </a:pPr>
            <a:r>
              <a:rPr kumimoji="0" lang="en-US" altLang="ko-KR" sz="800" b="1" kern="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2,819</a:t>
            </a:r>
            <a:endParaRPr kumimoji="0" lang="ko-KR" altLang="en-US" sz="800" b="1" kern="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  <a:sym typeface="Wingdings" pitchFamily="2" charset="2"/>
            </a:endParaRPr>
          </a:p>
        </p:txBody>
      </p:sp>
      <p:sp>
        <p:nvSpPr>
          <p:cNvPr id="36" name="Text Box 38"/>
          <p:cNvSpPr txBox="1">
            <a:spLocks noChangeArrowheads="1"/>
          </p:cNvSpPr>
          <p:nvPr/>
        </p:nvSpPr>
        <p:spPr bwMode="auto">
          <a:xfrm>
            <a:off x="1539355" y="3157538"/>
            <a:ext cx="846137" cy="220212"/>
          </a:xfrm>
          <a:prstGeom prst="rect">
            <a:avLst/>
          </a:prstGeom>
          <a:noFill/>
          <a:ln w="44450">
            <a:noFill/>
            <a:prstDash val="dash"/>
            <a:miter lim="800000"/>
            <a:headEnd/>
            <a:tailEnd/>
          </a:ln>
        </p:spPr>
        <p:txBody>
          <a:bodyPr lIns="83969" tIns="41985" rIns="83969" bIns="41985">
            <a:spAutoFit/>
          </a:bodyPr>
          <a:lstStyle/>
          <a:p>
            <a:pPr fontAlgn="auto"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None/>
              <a:defRPr/>
            </a:pPr>
            <a:r>
              <a:rPr kumimoji="0" lang="en-US" altLang="ko-KR" sz="800" b="1" kern="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4,049</a:t>
            </a:r>
            <a:endParaRPr kumimoji="0" lang="ko-KR" altLang="en-US" sz="800" b="1" kern="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  <a:sym typeface="Wingdings" pitchFamily="2" charset="2"/>
            </a:endParaRPr>
          </a:p>
        </p:txBody>
      </p:sp>
      <p:sp>
        <p:nvSpPr>
          <p:cNvPr id="37" name="Text Box 38"/>
          <p:cNvSpPr txBox="1">
            <a:spLocks noChangeArrowheads="1"/>
          </p:cNvSpPr>
          <p:nvPr/>
        </p:nvSpPr>
        <p:spPr bwMode="auto">
          <a:xfrm>
            <a:off x="2172767" y="3289300"/>
            <a:ext cx="846138" cy="220212"/>
          </a:xfrm>
          <a:prstGeom prst="rect">
            <a:avLst/>
          </a:prstGeom>
          <a:noFill/>
          <a:ln w="44450">
            <a:noFill/>
            <a:prstDash val="dash"/>
            <a:miter lim="800000"/>
            <a:headEnd/>
            <a:tailEnd/>
          </a:ln>
        </p:spPr>
        <p:txBody>
          <a:bodyPr lIns="83969" tIns="41985" rIns="83969" bIns="41985">
            <a:spAutoFit/>
          </a:bodyPr>
          <a:lstStyle/>
          <a:p>
            <a:pPr fontAlgn="auto"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None/>
              <a:defRPr/>
            </a:pPr>
            <a:r>
              <a:rPr kumimoji="0" lang="en-US" altLang="ko-KR" sz="800" b="1" kern="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3,360</a:t>
            </a:r>
            <a:endParaRPr kumimoji="0" lang="ko-KR" altLang="en-US" sz="800" b="1" kern="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  <a:sym typeface="Wingdings" pitchFamily="2" charset="2"/>
            </a:endParaRPr>
          </a:p>
        </p:txBody>
      </p:sp>
      <p:sp>
        <p:nvSpPr>
          <p:cNvPr id="38" name="Text Box 38"/>
          <p:cNvSpPr txBox="1">
            <a:spLocks noChangeArrowheads="1"/>
          </p:cNvSpPr>
          <p:nvPr/>
        </p:nvSpPr>
        <p:spPr bwMode="auto">
          <a:xfrm>
            <a:off x="2806180" y="3357563"/>
            <a:ext cx="846137" cy="220212"/>
          </a:xfrm>
          <a:prstGeom prst="rect">
            <a:avLst/>
          </a:prstGeom>
          <a:noFill/>
          <a:ln w="44450">
            <a:noFill/>
            <a:prstDash val="dash"/>
            <a:miter lim="800000"/>
            <a:headEnd/>
            <a:tailEnd/>
          </a:ln>
        </p:spPr>
        <p:txBody>
          <a:bodyPr lIns="83969" tIns="41985" rIns="83969" bIns="41985">
            <a:spAutoFit/>
          </a:bodyPr>
          <a:lstStyle/>
          <a:p>
            <a:pPr fontAlgn="auto"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None/>
              <a:defRPr/>
            </a:pPr>
            <a:r>
              <a:rPr kumimoji="0" lang="en-US" altLang="ko-KR" sz="800" b="1" kern="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3,368</a:t>
            </a:r>
            <a:endParaRPr kumimoji="0" lang="ko-KR" altLang="en-US" sz="800" b="1" kern="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  <a:sym typeface="Wingdings" pitchFamily="2" charset="2"/>
            </a:endParaRPr>
          </a:p>
        </p:txBody>
      </p:sp>
      <p:sp>
        <p:nvSpPr>
          <p:cNvPr id="39" name="Text Box 38"/>
          <p:cNvSpPr txBox="1">
            <a:spLocks noChangeArrowheads="1"/>
          </p:cNvSpPr>
          <p:nvPr/>
        </p:nvSpPr>
        <p:spPr bwMode="auto">
          <a:xfrm>
            <a:off x="3647555" y="3476625"/>
            <a:ext cx="847725" cy="220212"/>
          </a:xfrm>
          <a:prstGeom prst="rect">
            <a:avLst/>
          </a:prstGeom>
          <a:noFill/>
          <a:ln w="44450">
            <a:noFill/>
            <a:prstDash val="dash"/>
            <a:miter lim="800000"/>
            <a:headEnd/>
            <a:tailEnd/>
          </a:ln>
        </p:spPr>
        <p:txBody>
          <a:bodyPr lIns="83969" tIns="41985" rIns="83969" bIns="41985">
            <a:spAutoFit/>
          </a:bodyPr>
          <a:lstStyle/>
          <a:p>
            <a:pPr fontAlgn="auto"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None/>
              <a:defRPr/>
            </a:pPr>
            <a:r>
              <a:rPr kumimoji="0" lang="en-US" altLang="ko-KR" sz="800" b="1" kern="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2,642</a:t>
            </a:r>
            <a:endParaRPr kumimoji="0" lang="ko-KR" altLang="en-US" sz="800" b="1" kern="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  <a:sym typeface="Wingdings" pitchFamily="2" charset="2"/>
            </a:endParaRPr>
          </a:p>
        </p:txBody>
      </p:sp>
      <p:sp>
        <p:nvSpPr>
          <p:cNvPr id="40" name="Text Box 38"/>
          <p:cNvSpPr txBox="1">
            <a:spLocks noChangeArrowheads="1"/>
          </p:cNvSpPr>
          <p:nvPr/>
        </p:nvSpPr>
        <p:spPr bwMode="auto">
          <a:xfrm>
            <a:off x="4287317" y="3402013"/>
            <a:ext cx="846138" cy="220212"/>
          </a:xfrm>
          <a:prstGeom prst="rect">
            <a:avLst/>
          </a:prstGeom>
          <a:noFill/>
          <a:ln w="44450">
            <a:noFill/>
            <a:prstDash val="dash"/>
            <a:miter lim="800000"/>
            <a:headEnd/>
            <a:tailEnd/>
          </a:ln>
        </p:spPr>
        <p:txBody>
          <a:bodyPr lIns="83969" tIns="41985" rIns="83969" bIns="41985">
            <a:spAutoFit/>
          </a:bodyPr>
          <a:lstStyle/>
          <a:p>
            <a:pPr fontAlgn="auto"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None/>
              <a:defRPr/>
            </a:pPr>
            <a:r>
              <a:rPr kumimoji="0" lang="en-US" altLang="ko-KR" sz="800" b="1" kern="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2,871</a:t>
            </a:r>
            <a:endParaRPr kumimoji="0" lang="ko-KR" altLang="en-US" sz="800" b="1" kern="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  <a:sym typeface="Wingdings" pitchFamily="2" charset="2"/>
            </a:endParaRPr>
          </a:p>
        </p:txBody>
      </p:sp>
      <p:sp>
        <p:nvSpPr>
          <p:cNvPr id="41" name="Text Box 38"/>
          <p:cNvSpPr txBox="1">
            <a:spLocks noChangeArrowheads="1"/>
          </p:cNvSpPr>
          <p:nvPr/>
        </p:nvSpPr>
        <p:spPr bwMode="auto">
          <a:xfrm>
            <a:off x="4944542" y="3349625"/>
            <a:ext cx="846138" cy="220212"/>
          </a:xfrm>
          <a:prstGeom prst="rect">
            <a:avLst/>
          </a:prstGeom>
          <a:noFill/>
          <a:ln w="44450">
            <a:noFill/>
            <a:prstDash val="dash"/>
            <a:miter lim="800000"/>
            <a:headEnd/>
            <a:tailEnd/>
          </a:ln>
        </p:spPr>
        <p:txBody>
          <a:bodyPr lIns="83969" tIns="41985" rIns="83969" bIns="41985">
            <a:spAutoFit/>
          </a:bodyPr>
          <a:lstStyle/>
          <a:p>
            <a:pPr fontAlgn="auto"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None/>
              <a:defRPr/>
            </a:pPr>
            <a:r>
              <a:rPr kumimoji="0" lang="en-US" altLang="ko-KR" sz="800" b="1" kern="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3,230</a:t>
            </a:r>
            <a:endParaRPr kumimoji="0" lang="ko-KR" altLang="en-US" sz="800" b="1" kern="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  <a:sym typeface="Wingdings" pitchFamily="2" charset="2"/>
            </a:endParaRPr>
          </a:p>
        </p:txBody>
      </p:sp>
      <p:sp>
        <p:nvSpPr>
          <p:cNvPr id="42" name="Text Box 38"/>
          <p:cNvSpPr txBox="1">
            <a:spLocks noChangeArrowheads="1"/>
          </p:cNvSpPr>
          <p:nvPr/>
        </p:nvSpPr>
        <p:spPr bwMode="auto">
          <a:xfrm>
            <a:off x="5520805" y="3060700"/>
            <a:ext cx="846137" cy="220212"/>
          </a:xfrm>
          <a:prstGeom prst="rect">
            <a:avLst/>
          </a:prstGeom>
          <a:noFill/>
          <a:ln w="44450">
            <a:noFill/>
            <a:prstDash val="dash"/>
            <a:miter lim="800000"/>
            <a:headEnd/>
            <a:tailEnd/>
          </a:ln>
        </p:spPr>
        <p:txBody>
          <a:bodyPr lIns="83969" tIns="41985" rIns="83969" bIns="41985">
            <a:spAutoFit/>
          </a:bodyPr>
          <a:lstStyle/>
          <a:p>
            <a:pPr fontAlgn="auto"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None/>
              <a:defRPr/>
            </a:pPr>
            <a:r>
              <a:rPr kumimoji="0" lang="en-US" altLang="ko-KR" sz="800" b="1" kern="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4,935</a:t>
            </a:r>
            <a:endParaRPr kumimoji="0" lang="ko-KR" altLang="en-US" sz="800" b="1" kern="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  <a:sym typeface="Wingdings" pitchFamily="2" charset="2"/>
            </a:endParaRPr>
          </a:p>
        </p:txBody>
      </p:sp>
      <p:sp>
        <p:nvSpPr>
          <p:cNvPr id="43" name="Text Box 38"/>
          <p:cNvSpPr txBox="1">
            <a:spLocks noChangeArrowheads="1"/>
          </p:cNvSpPr>
          <p:nvPr/>
        </p:nvSpPr>
        <p:spPr bwMode="auto">
          <a:xfrm>
            <a:off x="6172547" y="2789554"/>
            <a:ext cx="847725" cy="220212"/>
          </a:xfrm>
          <a:prstGeom prst="rect">
            <a:avLst/>
          </a:prstGeom>
          <a:noFill/>
          <a:ln w="44450">
            <a:noFill/>
            <a:prstDash val="dash"/>
            <a:miter lim="800000"/>
            <a:headEnd/>
            <a:tailEnd/>
          </a:ln>
        </p:spPr>
        <p:txBody>
          <a:bodyPr lIns="83969" tIns="41985" rIns="83969" bIns="41985">
            <a:spAutoFit/>
          </a:bodyPr>
          <a:lstStyle/>
          <a:p>
            <a:pPr fontAlgn="auto"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None/>
              <a:defRPr/>
            </a:pPr>
            <a:r>
              <a:rPr kumimoji="0" lang="en-US" altLang="ko-KR" sz="800" b="1" kern="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6,767</a:t>
            </a:r>
            <a:endParaRPr kumimoji="0" lang="ko-KR" altLang="en-US" sz="800" b="1" kern="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  <a:sym typeface="Wingdings" pitchFamily="2" charset="2"/>
            </a:endParaRPr>
          </a:p>
        </p:txBody>
      </p:sp>
      <p:sp>
        <p:nvSpPr>
          <p:cNvPr id="44" name="Text Box 38"/>
          <p:cNvSpPr txBox="1">
            <a:spLocks noChangeArrowheads="1"/>
          </p:cNvSpPr>
          <p:nvPr/>
        </p:nvSpPr>
        <p:spPr bwMode="auto">
          <a:xfrm>
            <a:off x="6804248" y="2684463"/>
            <a:ext cx="847725" cy="220212"/>
          </a:xfrm>
          <a:prstGeom prst="rect">
            <a:avLst/>
          </a:prstGeom>
          <a:noFill/>
          <a:ln w="44450">
            <a:noFill/>
            <a:prstDash val="dash"/>
            <a:miter lim="800000"/>
            <a:headEnd/>
            <a:tailEnd/>
          </a:ln>
        </p:spPr>
        <p:txBody>
          <a:bodyPr lIns="83969" tIns="41985" rIns="83969" bIns="41985">
            <a:spAutoFit/>
          </a:bodyPr>
          <a:lstStyle/>
          <a:p>
            <a:pPr fontAlgn="auto"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None/>
              <a:defRPr/>
            </a:pPr>
            <a:r>
              <a:rPr kumimoji="0" lang="en-US" altLang="ko-KR" sz="800" b="1" kern="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7,659</a:t>
            </a:r>
            <a:endParaRPr kumimoji="0" lang="ko-KR" altLang="en-US" sz="800" b="1" kern="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  <a:sym typeface="Wingdings" pitchFamily="2" charset="2"/>
            </a:endParaRPr>
          </a:p>
        </p:txBody>
      </p:sp>
      <p:sp>
        <p:nvSpPr>
          <p:cNvPr id="46" name="Text Box 38"/>
          <p:cNvSpPr txBox="1">
            <a:spLocks noChangeArrowheads="1"/>
          </p:cNvSpPr>
          <p:nvPr/>
        </p:nvSpPr>
        <p:spPr bwMode="auto">
          <a:xfrm>
            <a:off x="1096963" y="2392363"/>
            <a:ext cx="846137" cy="254067"/>
          </a:xfrm>
          <a:prstGeom prst="rect">
            <a:avLst/>
          </a:prstGeom>
          <a:noFill/>
          <a:ln w="44450">
            <a:noFill/>
            <a:prstDash val="dash"/>
            <a:miter lim="800000"/>
            <a:headEnd/>
            <a:tailEnd/>
          </a:ln>
        </p:spPr>
        <p:txBody>
          <a:bodyPr lIns="83969" tIns="41985" rIns="83969" bIns="41985">
            <a:spAutoFit/>
          </a:bodyPr>
          <a:lstStyle/>
          <a:p>
            <a:pPr fontAlgn="auto"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None/>
              <a:defRPr/>
            </a:pPr>
            <a:r>
              <a:rPr kumimoji="0" lang="en-US" altLang="ko-KR" sz="1000" b="1" kern="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2011</a:t>
            </a:r>
            <a:r>
              <a:rPr kumimoji="0" lang="ko-KR" altLang="en-US" sz="1000" b="1" kern="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년</a:t>
            </a:r>
            <a:endParaRPr kumimoji="0" lang="ko-KR" altLang="en-US" sz="1000" b="1" kern="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  <a:sym typeface="Wingdings" pitchFamily="2" charset="2"/>
            </a:endParaRPr>
          </a:p>
        </p:txBody>
      </p:sp>
      <p:sp>
        <p:nvSpPr>
          <p:cNvPr id="47" name="Text Box 38"/>
          <p:cNvSpPr txBox="1">
            <a:spLocks noChangeArrowheads="1"/>
          </p:cNvSpPr>
          <p:nvPr/>
        </p:nvSpPr>
        <p:spPr bwMode="auto">
          <a:xfrm>
            <a:off x="3833813" y="2363788"/>
            <a:ext cx="846137" cy="254067"/>
          </a:xfrm>
          <a:prstGeom prst="rect">
            <a:avLst/>
          </a:prstGeom>
          <a:noFill/>
          <a:ln w="44450">
            <a:noFill/>
            <a:prstDash val="dash"/>
            <a:miter lim="800000"/>
            <a:headEnd/>
            <a:tailEnd/>
          </a:ln>
        </p:spPr>
        <p:txBody>
          <a:bodyPr lIns="83969" tIns="41985" rIns="83969" bIns="41985">
            <a:spAutoFit/>
          </a:bodyPr>
          <a:lstStyle/>
          <a:p>
            <a:pPr fontAlgn="auto"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None/>
              <a:defRPr/>
            </a:pPr>
            <a:r>
              <a:rPr kumimoji="0" lang="en-US" altLang="ko-KR" sz="1000" b="1" kern="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2012</a:t>
            </a:r>
            <a:r>
              <a:rPr kumimoji="0" lang="ko-KR" altLang="en-US" sz="1000" b="1" kern="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년</a:t>
            </a:r>
            <a:endParaRPr kumimoji="0" lang="ko-KR" altLang="en-US" sz="1000" b="1" kern="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  <a:sym typeface="Wingdings" pitchFamily="2" charset="2"/>
            </a:endParaRPr>
          </a:p>
        </p:txBody>
      </p:sp>
      <p:sp>
        <p:nvSpPr>
          <p:cNvPr id="48" name="Text Box 38"/>
          <p:cNvSpPr txBox="1">
            <a:spLocks noChangeArrowheads="1"/>
          </p:cNvSpPr>
          <p:nvPr/>
        </p:nvSpPr>
        <p:spPr bwMode="auto">
          <a:xfrm>
            <a:off x="6353175" y="2384425"/>
            <a:ext cx="847725" cy="254067"/>
          </a:xfrm>
          <a:prstGeom prst="rect">
            <a:avLst/>
          </a:prstGeom>
          <a:noFill/>
          <a:ln w="44450">
            <a:noFill/>
            <a:prstDash val="dash"/>
            <a:miter lim="800000"/>
            <a:headEnd/>
            <a:tailEnd/>
          </a:ln>
        </p:spPr>
        <p:txBody>
          <a:bodyPr lIns="83969" tIns="41985" rIns="83969" bIns="41985">
            <a:spAutoFit/>
          </a:bodyPr>
          <a:lstStyle/>
          <a:p>
            <a:pPr fontAlgn="auto"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None/>
              <a:defRPr/>
            </a:pPr>
            <a:r>
              <a:rPr kumimoji="0" lang="en-US" altLang="ko-KR" sz="1000" b="1" kern="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2013</a:t>
            </a:r>
            <a:r>
              <a:rPr kumimoji="0" lang="ko-KR" altLang="en-US" sz="1000" b="1" kern="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년</a:t>
            </a:r>
            <a:endParaRPr kumimoji="0" lang="ko-KR" altLang="en-US" sz="1000" b="1" kern="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  <a:sym typeface="Wingdings" pitchFamily="2" charset="2"/>
            </a:endParaRPr>
          </a:p>
        </p:txBody>
      </p:sp>
      <p:sp>
        <p:nvSpPr>
          <p:cNvPr id="49" name="Text Box 38"/>
          <p:cNvSpPr txBox="1">
            <a:spLocks noChangeArrowheads="1"/>
          </p:cNvSpPr>
          <p:nvPr/>
        </p:nvSpPr>
        <p:spPr bwMode="auto">
          <a:xfrm>
            <a:off x="3468688" y="2103438"/>
            <a:ext cx="1944687" cy="287923"/>
          </a:xfrm>
          <a:prstGeom prst="rect">
            <a:avLst/>
          </a:prstGeom>
          <a:noFill/>
          <a:ln w="44450">
            <a:noFill/>
            <a:prstDash val="dash"/>
            <a:miter lim="800000"/>
            <a:headEnd/>
            <a:tailEnd/>
          </a:ln>
        </p:spPr>
        <p:txBody>
          <a:bodyPr lIns="83969" tIns="41985" rIns="83969" bIns="41985">
            <a:spAutoFit/>
          </a:bodyPr>
          <a:lstStyle/>
          <a:p>
            <a:pPr fontAlgn="auto"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None/>
              <a:defRPr/>
            </a:pPr>
            <a:r>
              <a:rPr kumimoji="0" lang="ko-KR" altLang="en-US" sz="1200" b="1" kern="0" dirty="0">
                <a:solidFill>
                  <a:srgbClr val="FFFF00"/>
                </a:solidFill>
                <a:latin typeface="나눔고딕" pitchFamily="50" charset="-127"/>
                <a:ea typeface="나눔고딕" pitchFamily="50" charset="-127"/>
              </a:rPr>
              <a:t>전국 오피스텔  입주 물량 </a:t>
            </a:r>
            <a:endParaRPr kumimoji="0" lang="ko-KR" altLang="en-US" sz="1200" b="1" kern="0" dirty="0">
              <a:solidFill>
                <a:srgbClr val="FFFF00"/>
              </a:solidFill>
              <a:latin typeface="나눔고딕" pitchFamily="50" charset="-127"/>
              <a:ea typeface="나눔고딕" pitchFamily="50" charset="-127"/>
              <a:sym typeface="Wingdings" pitchFamily="2" charset="2"/>
            </a:endParaRPr>
          </a:p>
        </p:txBody>
      </p:sp>
      <p:sp>
        <p:nvSpPr>
          <p:cNvPr id="50" name="Text Box 38"/>
          <p:cNvSpPr txBox="1">
            <a:spLocks noChangeArrowheads="1"/>
          </p:cNvSpPr>
          <p:nvPr/>
        </p:nvSpPr>
        <p:spPr bwMode="auto">
          <a:xfrm>
            <a:off x="7596336" y="2348880"/>
            <a:ext cx="1517650" cy="186356"/>
          </a:xfrm>
          <a:prstGeom prst="rect">
            <a:avLst/>
          </a:prstGeom>
          <a:noFill/>
          <a:ln w="44450">
            <a:noFill/>
            <a:prstDash val="dash"/>
            <a:miter lim="800000"/>
            <a:headEnd/>
            <a:tailEnd/>
          </a:ln>
        </p:spPr>
        <p:txBody>
          <a:bodyPr lIns="83969" tIns="41985" rIns="83969" bIns="41985">
            <a:spAutoFit/>
          </a:bodyPr>
          <a:lstStyle/>
          <a:p>
            <a:pPr fontAlgn="auto"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None/>
              <a:defRPr/>
            </a:pPr>
            <a:r>
              <a:rPr kumimoji="0" lang="en-US" altLang="ko-KR" sz="600" kern="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[</a:t>
            </a:r>
            <a:r>
              <a:rPr kumimoji="0" lang="ko-KR" altLang="en-US" sz="600" kern="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출처 </a:t>
            </a:r>
            <a:r>
              <a:rPr kumimoji="0" lang="en-US" altLang="ko-KR" sz="600" kern="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: </a:t>
            </a:r>
            <a:r>
              <a:rPr kumimoji="0" lang="ko-KR" altLang="en-US" sz="600" kern="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부동산 </a:t>
            </a:r>
            <a:r>
              <a:rPr kumimoji="0" lang="en-US" altLang="ko-KR" sz="600" kern="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114]</a:t>
            </a:r>
            <a:r>
              <a:rPr kumimoji="0" lang="ko-KR" altLang="en-US" sz="600" kern="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endParaRPr kumimoji="0" lang="ko-KR" altLang="en-US" sz="600" kern="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  <a:sym typeface="Wingdings" pitchFamily="2" charset="2"/>
            </a:endParaRPr>
          </a:p>
        </p:txBody>
      </p:sp>
      <p:cxnSp>
        <p:nvCxnSpPr>
          <p:cNvPr id="24626" name="직선 연결선 49"/>
          <p:cNvCxnSpPr>
            <a:cxnSpLocks noChangeShapeType="1"/>
          </p:cNvCxnSpPr>
          <p:nvPr/>
        </p:nvCxnSpPr>
        <p:spPr bwMode="auto">
          <a:xfrm>
            <a:off x="763588" y="2852738"/>
            <a:ext cx="7905750" cy="0"/>
          </a:xfrm>
          <a:prstGeom prst="line">
            <a:avLst/>
          </a:prstGeom>
          <a:noFill/>
          <a:ln w="9525" algn="ctr">
            <a:solidFill>
              <a:srgbClr val="FFFF00"/>
            </a:solidFill>
            <a:prstDash val="sysDash"/>
            <a:round/>
            <a:headEnd/>
            <a:tailEnd/>
          </a:ln>
        </p:spPr>
      </p:cxnSp>
      <p:cxnSp>
        <p:nvCxnSpPr>
          <p:cNvPr id="24627" name="직선 연결선 49"/>
          <p:cNvCxnSpPr>
            <a:cxnSpLocks noChangeShapeType="1"/>
          </p:cNvCxnSpPr>
          <p:nvPr/>
        </p:nvCxnSpPr>
        <p:spPr bwMode="auto">
          <a:xfrm>
            <a:off x="763588" y="3122613"/>
            <a:ext cx="7905750" cy="0"/>
          </a:xfrm>
          <a:prstGeom prst="line">
            <a:avLst/>
          </a:prstGeom>
          <a:noFill/>
          <a:ln w="9525" algn="ctr">
            <a:solidFill>
              <a:srgbClr val="FFFF00"/>
            </a:solidFill>
            <a:prstDash val="sysDash"/>
            <a:round/>
            <a:headEnd/>
            <a:tailEnd/>
          </a:ln>
        </p:spPr>
      </p:cxnSp>
      <p:sp>
        <p:nvSpPr>
          <p:cNvPr id="53" name="Text Box 38"/>
          <p:cNvSpPr txBox="1">
            <a:spLocks noChangeArrowheads="1"/>
          </p:cNvSpPr>
          <p:nvPr/>
        </p:nvSpPr>
        <p:spPr bwMode="auto">
          <a:xfrm>
            <a:off x="141288" y="3282950"/>
            <a:ext cx="846137" cy="220212"/>
          </a:xfrm>
          <a:prstGeom prst="rect">
            <a:avLst/>
          </a:prstGeom>
          <a:noFill/>
          <a:ln w="44450">
            <a:noFill/>
            <a:prstDash val="dash"/>
            <a:miter lim="800000"/>
            <a:headEnd/>
            <a:tailEnd/>
          </a:ln>
        </p:spPr>
        <p:txBody>
          <a:bodyPr lIns="83969" tIns="41985" rIns="83969" bIns="41985">
            <a:spAutoFit/>
          </a:bodyPr>
          <a:lstStyle/>
          <a:p>
            <a:pPr fontAlgn="auto"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None/>
              <a:defRPr/>
            </a:pPr>
            <a:r>
              <a:rPr kumimoji="0" lang="en-US" altLang="ko-KR" sz="800" b="1" kern="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4,000</a:t>
            </a:r>
            <a:r>
              <a:rPr kumimoji="0" lang="ko-KR" altLang="en-US" sz="800" b="1" kern="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실</a:t>
            </a:r>
            <a:endParaRPr kumimoji="0" lang="ko-KR" altLang="en-US" sz="800" b="1" kern="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  <a:sym typeface="Wingdings" pitchFamily="2" charset="2"/>
            </a:endParaRPr>
          </a:p>
        </p:txBody>
      </p:sp>
      <p:sp>
        <p:nvSpPr>
          <p:cNvPr id="54" name="Text Box 38"/>
          <p:cNvSpPr txBox="1">
            <a:spLocks noChangeArrowheads="1"/>
          </p:cNvSpPr>
          <p:nvPr/>
        </p:nvSpPr>
        <p:spPr bwMode="auto">
          <a:xfrm>
            <a:off x="152400" y="2755900"/>
            <a:ext cx="846138" cy="220212"/>
          </a:xfrm>
          <a:prstGeom prst="rect">
            <a:avLst/>
          </a:prstGeom>
          <a:noFill/>
          <a:ln w="44450">
            <a:noFill/>
            <a:prstDash val="dash"/>
            <a:miter lim="800000"/>
            <a:headEnd/>
            <a:tailEnd/>
          </a:ln>
        </p:spPr>
        <p:txBody>
          <a:bodyPr lIns="83969" tIns="41985" rIns="83969" bIns="41985">
            <a:spAutoFit/>
          </a:bodyPr>
          <a:lstStyle/>
          <a:p>
            <a:pPr fontAlgn="auto"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None/>
              <a:defRPr/>
            </a:pPr>
            <a:r>
              <a:rPr kumimoji="0" lang="en-US" altLang="ko-KR" sz="800" b="1" kern="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8,000</a:t>
            </a:r>
            <a:r>
              <a:rPr kumimoji="0" lang="ko-KR" altLang="en-US" sz="800" b="1" kern="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실</a:t>
            </a:r>
            <a:endParaRPr kumimoji="0" lang="ko-KR" altLang="en-US" sz="800" b="1" kern="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  <a:sym typeface="Wingdings" pitchFamily="2" charset="2"/>
            </a:endParaRPr>
          </a:p>
        </p:txBody>
      </p:sp>
      <p:sp>
        <p:nvSpPr>
          <p:cNvPr id="56" name="Text Box 38"/>
          <p:cNvSpPr txBox="1">
            <a:spLocks noChangeArrowheads="1"/>
          </p:cNvSpPr>
          <p:nvPr/>
        </p:nvSpPr>
        <p:spPr bwMode="auto">
          <a:xfrm>
            <a:off x="7440092" y="2843213"/>
            <a:ext cx="846138" cy="220212"/>
          </a:xfrm>
          <a:prstGeom prst="rect">
            <a:avLst/>
          </a:prstGeom>
          <a:noFill/>
          <a:ln w="44450">
            <a:noFill/>
            <a:prstDash val="dash"/>
            <a:miter lim="800000"/>
            <a:headEnd/>
            <a:tailEnd/>
          </a:ln>
        </p:spPr>
        <p:txBody>
          <a:bodyPr lIns="83969" tIns="41985" rIns="83969" bIns="41985">
            <a:spAutoFit/>
          </a:bodyPr>
          <a:lstStyle/>
          <a:p>
            <a:pPr fontAlgn="auto"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None/>
              <a:defRPr/>
            </a:pPr>
            <a:r>
              <a:rPr kumimoji="0" lang="en-US" altLang="ko-KR" sz="800" b="1" kern="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6,191</a:t>
            </a:r>
            <a:endParaRPr kumimoji="0" lang="ko-KR" altLang="en-US" sz="800" b="1" kern="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  <a:sym typeface="Wingdings" pitchFamily="2" charset="2"/>
            </a:endParaRPr>
          </a:p>
        </p:txBody>
      </p:sp>
      <p:sp>
        <p:nvSpPr>
          <p:cNvPr id="24632" name="TextBox 56"/>
          <p:cNvSpPr txBox="1">
            <a:spLocks noChangeArrowheads="1"/>
          </p:cNvSpPr>
          <p:nvPr/>
        </p:nvSpPr>
        <p:spPr bwMode="auto">
          <a:xfrm>
            <a:off x="434975" y="4606794"/>
            <a:ext cx="8385175" cy="1126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/>
            <a:endParaRPr lang="en-US" altLang="ko-KR" sz="1400" b="1" dirty="0">
              <a:solidFill>
                <a:srgbClr val="FFC000"/>
              </a:solidFill>
              <a:latin typeface="나눔고딕" pitchFamily="50" charset="-127"/>
              <a:ea typeface="나눔고딕" pitchFamily="50" charset="-127"/>
            </a:endParaRPr>
          </a:p>
          <a:p>
            <a:pPr algn="l"/>
            <a:r>
              <a:rPr lang="ko-KR" altLang="en-US" sz="1400" b="1" dirty="0">
                <a:solidFill>
                  <a:srgbClr val="FFFF00"/>
                </a:solidFill>
                <a:latin typeface="나눔고딕" pitchFamily="50" charset="-127"/>
                <a:ea typeface="나눔고딕" pitchFamily="50" charset="-127"/>
              </a:rPr>
              <a:t>도시형생활주택 </a:t>
            </a:r>
            <a:r>
              <a:rPr lang="ko-KR" altLang="en-US" sz="1400" b="1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400" b="1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</a:t>
            </a:r>
          </a:p>
          <a:p>
            <a:pPr algn="l"/>
            <a:r>
              <a:rPr lang="en-US" altLang="ko-KR" sz="1400" b="1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2009</a:t>
            </a:r>
            <a:r>
              <a:rPr lang="ko-KR" altLang="en-US" sz="1400" b="1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년 </a:t>
            </a:r>
            <a:r>
              <a:rPr lang="en-US" altLang="ko-KR" sz="1400" b="1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1,688</a:t>
            </a:r>
            <a:r>
              <a:rPr lang="ko-KR" altLang="en-US" sz="1400" b="1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호 에서 </a:t>
            </a:r>
            <a:r>
              <a:rPr lang="en-US" altLang="ko-KR" sz="1400" b="1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2012</a:t>
            </a:r>
            <a:r>
              <a:rPr lang="ko-KR" altLang="en-US" sz="1400" b="1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년 </a:t>
            </a:r>
            <a:r>
              <a:rPr lang="en-US" altLang="ko-KR" sz="2000" b="1" dirty="0">
                <a:solidFill>
                  <a:srgbClr val="FFFF00"/>
                </a:solidFill>
                <a:latin typeface="나눔고딕" pitchFamily="50" charset="-127"/>
                <a:ea typeface="나눔고딕" pitchFamily="50" charset="-127"/>
              </a:rPr>
              <a:t>12</a:t>
            </a:r>
            <a:r>
              <a:rPr lang="ko-KR" altLang="en-US" sz="2000" b="1" dirty="0">
                <a:solidFill>
                  <a:srgbClr val="FFFF00"/>
                </a:solidFill>
                <a:latin typeface="나눔고딕" pitchFamily="50" charset="-127"/>
                <a:ea typeface="나눔고딕" pitchFamily="50" charset="-127"/>
              </a:rPr>
              <a:t>만 </a:t>
            </a:r>
            <a:r>
              <a:rPr lang="en-US" altLang="ko-KR" sz="2000" b="1" dirty="0">
                <a:solidFill>
                  <a:srgbClr val="FFFF00"/>
                </a:solidFill>
                <a:latin typeface="나눔고딕" pitchFamily="50" charset="-127"/>
                <a:ea typeface="나눔고딕" pitchFamily="50" charset="-127"/>
              </a:rPr>
              <a:t>3,949</a:t>
            </a:r>
            <a:r>
              <a:rPr lang="ko-KR" altLang="en-US" sz="2000" b="1" dirty="0">
                <a:solidFill>
                  <a:srgbClr val="FFFF00"/>
                </a:solidFill>
                <a:latin typeface="나눔고딕" pitchFamily="50" charset="-127"/>
                <a:ea typeface="나눔고딕" pitchFamily="50" charset="-127"/>
              </a:rPr>
              <a:t>호</a:t>
            </a:r>
            <a:r>
              <a:rPr lang="ko-KR" altLang="en-US" sz="1400" b="1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로</a:t>
            </a:r>
            <a:r>
              <a:rPr lang="ko-KR" altLang="en-US" sz="2000" b="1" dirty="0">
                <a:solidFill>
                  <a:srgbClr val="FFFF00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400" b="1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공급량 증가 </a:t>
            </a:r>
            <a:endParaRPr lang="en-US" altLang="ko-KR" sz="14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4633" name="TextBox 59"/>
          <p:cNvSpPr txBox="1">
            <a:spLocks noChangeArrowheads="1"/>
          </p:cNvSpPr>
          <p:nvPr/>
        </p:nvSpPr>
        <p:spPr bwMode="auto">
          <a:xfrm>
            <a:off x="433388" y="4221163"/>
            <a:ext cx="8386762" cy="695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/>
            <a:r>
              <a:rPr lang="ko-KR" altLang="en-US" sz="1400" b="1" dirty="0">
                <a:solidFill>
                  <a:srgbClr val="FFFF00"/>
                </a:solidFill>
                <a:latin typeface="나눔고딕" pitchFamily="50" charset="-127"/>
                <a:ea typeface="나눔고딕" pitchFamily="50" charset="-127"/>
              </a:rPr>
              <a:t>오피스텔</a:t>
            </a:r>
            <a:r>
              <a:rPr lang="ko-KR" altLang="en-US" sz="1400" b="1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400" b="1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</a:t>
            </a:r>
          </a:p>
          <a:p>
            <a:pPr algn="l"/>
            <a:r>
              <a:rPr lang="ko-KR" altLang="en-US" sz="1400" b="1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최근 </a:t>
            </a:r>
            <a:r>
              <a:rPr lang="en-US" altLang="ko-KR" sz="1400" b="1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3</a:t>
            </a:r>
            <a:r>
              <a:rPr lang="ko-KR" altLang="en-US" sz="1400" b="1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년간 </a:t>
            </a:r>
            <a:r>
              <a:rPr lang="en-US" altLang="ko-KR" sz="1400" b="1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8</a:t>
            </a:r>
            <a:r>
              <a:rPr lang="ko-KR" altLang="en-US" sz="1400" b="1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만 </a:t>
            </a:r>
            <a:r>
              <a:rPr lang="en-US" altLang="ko-KR" sz="1400" b="1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9,544</a:t>
            </a:r>
            <a:r>
              <a:rPr lang="ko-KR" altLang="en-US" sz="1400" b="1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실  분양으로 전년 </a:t>
            </a:r>
            <a:r>
              <a:rPr lang="en-US" altLang="ko-KR" sz="1400" b="1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3</a:t>
            </a:r>
            <a:r>
              <a:rPr lang="ko-KR" altLang="en-US" sz="1400" b="1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년 평균 </a:t>
            </a:r>
            <a:r>
              <a:rPr lang="en-US" altLang="ko-KR" sz="1400" b="1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5.3</a:t>
            </a:r>
            <a:r>
              <a:rPr lang="ko-KR" altLang="en-US" sz="1400" b="1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배  분양 증가 </a:t>
            </a:r>
            <a:endParaRPr lang="en-US" altLang="ko-KR" sz="14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Box 7"/>
          <p:cNvSpPr txBox="1"/>
          <p:nvPr/>
        </p:nvSpPr>
        <p:spPr>
          <a:xfrm>
            <a:off x="142875" y="16377"/>
            <a:ext cx="5561027" cy="707886"/>
          </a:xfrm>
          <a:prstGeom prst="rect">
            <a:avLst/>
          </a:prstGeom>
          <a:noFill/>
          <a:effectLst>
            <a:outerShdw dist="825500" sx="38000" sy="38000" algn="tl" rotWithShape="0">
              <a:schemeClr val="tx2">
                <a:lumMod val="40000"/>
                <a:lumOff val="60000"/>
                <a:alpha val="0"/>
              </a:schemeClr>
            </a:outerShdw>
          </a:effectLst>
        </p:spPr>
        <p:txBody>
          <a:bodyPr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200" b="1" dirty="0">
                <a:gradFill flip="none" rotWithShape="1">
                  <a:gsLst>
                    <a:gs pos="23000">
                      <a:schemeClr val="tx1">
                        <a:lumMod val="75000"/>
                        <a:lumOff val="25000"/>
                      </a:schemeClr>
                    </a:gs>
                    <a:gs pos="51000">
                      <a:schemeClr val="tx1">
                        <a:lumMod val="50000"/>
                        <a:lumOff val="50000"/>
                        <a:alpha val="67000"/>
                      </a:schemeClr>
                    </a:gs>
                    <a:gs pos="83000">
                      <a:schemeClr val="tx1"/>
                    </a:gs>
                  </a:gsLst>
                  <a:lin ang="5100000" scaled="0"/>
                  <a:tileRect/>
                </a:gradFill>
                <a:latin typeface="나눔고딕" pitchFamily="50" charset="-127"/>
                <a:ea typeface="나눔고딕" pitchFamily="50" charset="-127"/>
              </a:rPr>
              <a:t>당 </a:t>
            </a:r>
            <a:r>
              <a:rPr kumimoji="0" lang="ko-KR" altLang="en-US" sz="3200" b="1" dirty="0" err="1">
                <a:gradFill flip="none" rotWithShape="1">
                  <a:gsLst>
                    <a:gs pos="23000">
                      <a:schemeClr val="tx1">
                        <a:lumMod val="75000"/>
                        <a:lumOff val="25000"/>
                      </a:schemeClr>
                    </a:gs>
                    <a:gs pos="51000">
                      <a:schemeClr val="tx1">
                        <a:lumMod val="50000"/>
                        <a:lumOff val="50000"/>
                        <a:alpha val="67000"/>
                      </a:schemeClr>
                    </a:gs>
                    <a:gs pos="83000">
                      <a:schemeClr val="tx1"/>
                    </a:gs>
                  </a:gsLst>
                  <a:lin ang="5100000" scaled="0"/>
                  <a:tileRect/>
                </a:gradFill>
                <a:latin typeface="나눔고딕" pitchFamily="50" charset="-127"/>
                <a:ea typeface="나눔고딕" pitchFamily="50" charset="-127"/>
              </a:rPr>
              <a:t>사업지의</a:t>
            </a:r>
            <a:r>
              <a:rPr kumimoji="0" lang="ko-KR" altLang="en-US" sz="3200" b="1" dirty="0">
                <a:gradFill flip="none" rotWithShape="1">
                  <a:gsLst>
                    <a:gs pos="23000">
                      <a:schemeClr val="tx1">
                        <a:lumMod val="75000"/>
                        <a:lumOff val="25000"/>
                      </a:schemeClr>
                    </a:gs>
                    <a:gs pos="51000">
                      <a:schemeClr val="tx1">
                        <a:lumMod val="50000"/>
                        <a:lumOff val="50000"/>
                        <a:alpha val="67000"/>
                      </a:schemeClr>
                    </a:gs>
                    <a:gs pos="83000">
                      <a:schemeClr val="tx1"/>
                    </a:gs>
                  </a:gsLst>
                  <a:lin ang="5100000" scaled="0"/>
                  <a:tileRect/>
                </a:gradFill>
                <a:latin typeface="나눔고딕" pitchFamily="50" charset="-127"/>
                <a:ea typeface="나눔고딕" pitchFamily="50" charset="-127"/>
              </a:rPr>
              <a:t> 시장 상황은 </a:t>
            </a:r>
            <a:r>
              <a:rPr kumimoji="0" lang="en-US" altLang="ko-KR" sz="3200" b="1" dirty="0">
                <a:gradFill flip="none" rotWithShape="1">
                  <a:gsLst>
                    <a:gs pos="23000">
                      <a:schemeClr val="tx1">
                        <a:lumMod val="75000"/>
                        <a:lumOff val="25000"/>
                      </a:schemeClr>
                    </a:gs>
                    <a:gs pos="51000">
                      <a:schemeClr val="tx1">
                        <a:lumMod val="50000"/>
                        <a:lumOff val="50000"/>
                        <a:alpha val="67000"/>
                      </a:schemeClr>
                    </a:gs>
                    <a:gs pos="83000">
                      <a:schemeClr val="tx1"/>
                    </a:gs>
                  </a:gsLst>
                  <a:lin ang="5100000" scaled="0"/>
                  <a:tileRect/>
                </a:gradFill>
                <a:latin typeface="나눔고딕" pitchFamily="50" charset="-127"/>
                <a:ea typeface="나눔고딕" pitchFamily="50" charset="-127"/>
              </a:rPr>
              <a:t>…</a:t>
            </a:r>
            <a:r>
              <a:rPr kumimoji="0" lang="ko-KR" altLang="en-US" sz="3200" b="1" dirty="0">
                <a:gradFill flip="none" rotWithShape="1">
                  <a:gsLst>
                    <a:gs pos="23000">
                      <a:schemeClr val="tx1">
                        <a:lumMod val="75000"/>
                        <a:lumOff val="25000"/>
                      </a:schemeClr>
                    </a:gs>
                    <a:gs pos="51000">
                      <a:schemeClr val="tx1">
                        <a:lumMod val="50000"/>
                        <a:lumOff val="50000"/>
                        <a:alpha val="67000"/>
                      </a:schemeClr>
                    </a:gs>
                    <a:gs pos="83000">
                      <a:schemeClr val="tx1"/>
                    </a:gs>
                  </a:gsLst>
                  <a:lin ang="5100000" scaled="0"/>
                  <a:tileRect/>
                </a:gradFill>
                <a:latin typeface="나눔고딕" pitchFamily="50" charset="-127"/>
                <a:ea typeface="나눔고딕" pitchFamily="50" charset="-127"/>
              </a:rPr>
              <a:t>   </a:t>
            </a:r>
          </a:p>
        </p:txBody>
      </p:sp>
      <p:sp>
        <p:nvSpPr>
          <p:cNvPr id="49" name="직사각형 48"/>
          <p:cNvSpPr/>
          <p:nvPr/>
        </p:nvSpPr>
        <p:spPr>
          <a:xfrm>
            <a:off x="106268" y="1196752"/>
            <a:ext cx="8893175" cy="170816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2800" spc="-150" dirty="0"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동대문구  원룸 공급의 과잉 및 </a:t>
            </a:r>
            <a:r>
              <a:rPr lang="en-US" altLang="ko-KR" sz="2800" spc="-150" dirty="0"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2800" spc="-150" dirty="0" err="1"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수익형</a:t>
            </a:r>
            <a:r>
              <a:rPr lang="ko-KR" altLang="en-US" sz="2800" spc="-150" dirty="0"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 상품의 난립</a:t>
            </a:r>
            <a:endParaRPr lang="en-US" altLang="ko-KR" sz="2800" spc="-150" dirty="0">
              <a:solidFill>
                <a:srgbClr val="FFC000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  <a:buFont typeface="Arial" pitchFamily="34" charset="0"/>
              <a:buChar char="•"/>
              <a:defRPr/>
            </a:pPr>
            <a:r>
              <a:rPr lang="en-US" altLang="ko-KR" spc="-3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 </a:t>
            </a:r>
            <a:r>
              <a:rPr lang="ko-KR" altLang="en-US" sz="1800" spc="-150" dirty="0" err="1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듀오</a:t>
            </a:r>
            <a:r>
              <a:rPr lang="ko-KR" altLang="en-US" sz="1800" spc="-15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800" spc="-15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396,  </a:t>
            </a:r>
            <a:r>
              <a:rPr lang="ko-KR" altLang="en-US" sz="1800" spc="-150" dirty="0" err="1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솔하임</a:t>
            </a:r>
            <a:r>
              <a:rPr lang="ko-KR" altLang="en-US" sz="1800" spc="-15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800" spc="-15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800" spc="-15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한양아이클래스</a:t>
            </a:r>
            <a:r>
              <a:rPr lang="en-US" altLang="ko-KR" sz="1800" spc="-15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 2012~2014</a:t>
            </a:r>
            <a:r>
              <a:rPr lang="ko-KR" altLang="en-US" sz="1800" spc="-15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년  입주 물량 약  </a:t>
            </a:r>
            <a:r>
              <a:rPr lang="en-US" altLang="ko-KR" sz="1800" spc="-15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3,000</a:t>
            </a:r>
            <a:r>
              <a:rPr lang="ko-KR" altLang="en-US" sz="1800" spc="-15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개 실</a:t>
            </a:r>
            <a:endParaRPr lang="en-US" altLang="ko-KR" sz="1800" spc="-15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  <a:buFont typeface="Arial" pitchFamily="34" charset="0"/>
              <a:buChar char="•"/>
              <a:defRPr/>
            </a:pPr>
            <a:r>
              <a:rPr lang="ko-KR" altLang="en-US" sz="1800" spc="-15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최근  입주물량  증가로  지역 내 투자시장 전반적  하락 분위기</a:t>
            </a:r>
            <a:endParaRPr lang="en-US" altLang="ko-KR" sz="1800" spc="-15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25702" name="Picture 10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00760" y="3284763"/>
            <a:ext cx="2230548" cy="1800000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/>
            <a:tailEnd/>
          </a:ln>
          <a:effectLst>
            <a:prstShdw prst="shdw17" dist="17961" dir="2700000">
              <a:srgbClr val="FF9900">
                <a:gamma/>
                <a:shade val="60000"/>
                <a:invGamma/>
              </a:srgbClr>
            </a:prstShdw>
          </a:effectLst>
        </p:spPr>
      </p:pic>
      <p:pic>
        <p:nvPicPr>
          <p:cNvPr id="25704" name="Picture 104" descr="http://postfiles15.naver.net/20120925_190/dear5809_1348571509699lBk2g_PNG/%B5%BF%B9%A6%BC%D6%C7%CF%C0%D3%C1%B6%B0%A8.png?type=w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13930" y="3284763"/>
            <a:ext cx="2116139" cy="1800000"/>
          </a:xfrm>
          <a:prstGeom prst="rect">
            <a:avLst/>
          </a:prstGeom>
          <a:noFill/>
        </p:spPr>
      </p:pic>
      <p:pic>
        <p:nvPicPr>
          <p:cNvPr id="25706" name="Picture 106" descr="http://sccdn.chosun.com/news/html/2013/12/24/2013122501002137500132881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428728" y="3284763"/>
            <a:ext cx="1607142" cy="1800000"/>
          </a:xfrm>
          <a:prstGeom prst="rect">
            <a:avLst/>
          </a:prstGeom>
          <a:noFill/>
        </p:spPr>
      </p:pic>
      <p:sp>
        <p:nvSpPr>
          <p:cNvPr id="57" name="AutoShape 16"/>
          <p:cNvSpPr>
            <a:spLocks noChangeArrowheads="1"/>
          </p:cNvSpPr>
          <p:nvPr/>
        </p:nvSpPr>
        <p:spPr bwMode="auto">
          <a:xfrm>
            <a:off x="958873" y="5517232"/>
            <a:ext cx="7429551" cy="804862"/>
          </a:xfrm>
          <a:prstGeom prst="roundRect">
            <a:avLst>
              <a:gd name="adj" fmla="val 16667"/>
            </a:avLst>
          </a:prstGeom>
          <a:solidFill>
            <a:srgbClr val="000000"/>
          </a:solidFill>
          <a:ln w="12700" algn="ctr">
            <a:noFill/>
            <a:round/>
            <a:headEnd/>
            <a:tailEnd/>
          </a:ln>
          <a:effectLst>
            <a:outerShdw dist="25400" dir="5400000" algn="ctr" rotWithShape="0">
              <a:srgbClr val="B2B2B2"/>
            </a:outerShdw>
          </a:effectLst>
        </p:spPr>
        <p:txBody>
          <a:bodyPr wrap="none" lIns="64350" tIns="32175" rIns="64350" bIns="32175" anchor="ctr"/>
          <a:lstStyle/>
          <a:p>
            <a:pPr>
              <a:lnSpc>
                <a:spcPct val="100000"/>
              </a:lnSpc>
            </a:pPr>
            <a:r>
              <a:rPr lang="ko-KR" altLang="en-US" sz="32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지역 내 수요 확보를 위한 치열한 경쟁</a:t>
            </a:r>
            <a:endParaRPr lang="en-US" altLang="ko-KR" sz="320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7"/>
          <p:cNvSpPr txBox="1"/>
          <p:nvPr/>
        </p:nvSpPr>
        <p:spPr>
          <a:xfrm>
            <a:off x="142875" y="16377"/>
            <a:ext cx="5561027" cy="707886"/>
          </a:xfrm>
          <a:prstGeom prst="rect">
            <a:avLst/>
          </a:prstGeom>
          <a:noFill/>
          <a:effectLst>
            <a:outerShdw dist="825500" sx="38000" sy="38000" algn="tl" rotWithShape="0">
              <a:schemeClr val="tx2">
                <a:lumMod val="40000"/>
                <a:lumOff val="60000"/>
                <a:alpha val="0"/>
              </a:schemeClr>
            </a:outerShdw>
          </a:effectLst>
        </p:spPr>
        <p:txBody>
          <a:bodyPr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200" b="1" dirty="0">
                <a:gradFill flip="none" rotWithShape="1">
                  <a:gsLst>
                    <a:gs pos="23000">
                      <a:schemeClr val="tx1">
                        <a:lumMod val="75000"/>
                        <a:lumOff val="25000"/>
                      </a:schemeClr>
                    </a:gs>
                    <a:gs pos="51000">
                      <a:schemeClr val="tx1">
                        <a:lumMod val="50000"/>
                        <a:lumOff val="50000"/>
                        <a:alpha val="67000"/>
                      </a:schemeClr>
                    </a:gs>
                    <a:gs pos="83000">
                      <a:schemeClr val="tx1"/>
                    </a:gs>
                  </a:gsLst>
                  <a:lin ang="5100000" scaled="0"/>
                  <a:tileRect/>
                </a:gradFill>
                <a:latin typeface="나눔고딕" pitchFamily="50" charset="-127"/>
                <a:ea typeface="나눔고딕" pitchFamily="50" charset="-127"/>
              </a:rPr>
              <a:t>마케팅 접근방향</a:t>
            </a:r>
            <a:r>
              <a:rPr kumimoji="0" lang="en-US" altLang="ko-KR" sz="3200" b="1" dirty="0">
                <a:gradFill flip="none" rotWithShape="1">
                  <a:gsLst>
                    <a:gs pos="23000">
                      <a:schemeClr val="tx1">
                        <a:lumMod val="75000"/>
                        <a:lumOff val="25000"/>
                      </a:schemeClr>
                    </a:gs>
                    <a:gs pos="51000">
                      <a:schemeClr val="tx1">
                        <a:lumMod val="50000"/>
                        <a:lumOff val="50000"/>
                        <a:alpha val="67000"/>
                      </a:schemeClr>
                    </a:gs>
                    <a:gs pos="83000">
                      <a:schemeClr val="tx1"/>
                    </a:gs>
                  </a:gsLst>
                  <a:lin ang="5100000" scaled="0"/>
                  <a:tileRect/>
                </a:gradFill>
                <a:latin typeface="나눔고딕" pitchFamily="50" charset="-127"/>
                <a:ea typeface="나눔고딕" pitchFamily="50" charset="-127"/>
              </a:rPr>
              <a:t>...</a:t>
            </a:r>
            <a:r>
              <a:rPr kumimoji="0" lang="ko-KR" altLang="en-US" sz="3200" b="1" dirty="0">
                <a:gradFill flip="none" rotWithShape="1">
                  <a:gsLst>
                    <a:gs pos="23000">
                      <a:schemeClr val="tx1">
                        <a:lumMod val="75000"/>
                        <a:lumOff val="25000"/>
                      </a:schemeClr>
                    </a:gs>
                    <a:gs pos="51000">
                      <a:schemeClr val="tx1">
                        <a:lumMod val="50000"/>
                        <a:lumOff val="50000"/>
                        <a:alpha val="67000"/>
                      </a:schemeClr>
                    </a:gs>
                    <a:gs pos="83000">
                      <a:schemeClr val="tx1"/>
                    </a:gs>
                  </a:gsLst>
                  <a:lin ang="5100000" scaled="0"/>
                  <a:tileRect/>
                </a:gradFill>
                <a:latin typeface="나눔고딕" pitchFamily="50" charset="-127"/>
                <a:ea typeface="나눔고딕" pitchFamily="50" charset="-127"/>
              </a:rPr>
              <a:t> </a:t>
            </a:r>
          </a:p>
        </p:txBody>
      </p:sp>
      <p:sp>
        <p:nvSpPr>
          <p:cNvPr id="26627" name="AutoShape 4"/>
          <p:cNvSpPr>
            <a:spLocks noChangeArrowheads="1"/>
          </p:cNvSpPr>
          <p:nvPr/>
        </p:nvSpPr>
        <p:spPr bwMode="auto">
          <a:xfrm>
            <a:off x="269905" y="5286388"/>
            <a:ext cx="8588375" cy="1152525"/>
          </a:xfrm>
          <a:prstGeom prst="roundRect">
            <a:avLst>
              <a:gd name="adj" fmla="val 10093"/>
            </a:avLst>
          </a:prstGeom>
          <a:solidFill>
            <a:srgbClr val="000000"/>
          </a:solidFill>
          <a:ln w="3175">
            <a:noFill/>
            <a:round/>
            <a:headEnd/>
            <a:tailEnd/>
          </a:ln>
        </p:spPr>
        <p:txBody>
          <a:bodyPr wrap="none" anchor="ctr"/>
          <a:lstStyle/>
          <a:p>
            <a:pPr>
              <a:lnSpc>
                <a:spcPct val="100000"/>
              </a:lnSpc>
            </a:pPr>
            <a:r>
              <a:rPr lang="ko-KR" altLang="en-US" sz="3200" dirty="0">
                <a:solidFill>
                  <a:srgbClr val="FFFF00"/>
                </a:solidFill>
                <a:latin typeface="나눔고딕" pitchFamily="50" charset="-127"/>
                <a:ea typeface="나눔고딕" pitchFamily="50" charset="-127"/>
              </a:rPr>
              <a:t>최대한 많은 투자수요를 확보하는 것</a:t>
            </a:r>
            <a:endParaRPr lang="en-US" altLang="ko-KR" sz="3200" dirty="0">
              <a:solidFill>
                <a:srgbClr val="FFFF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" name="아래쪽 화살표 12"/>
          <p:cNvSpPr/>
          <p:nvPr/>
        </p:nvSpPr>
        <p:spPr bwMode="auto">
          <a:xfrm>
            <a:off x="3960019" y="4432301"/>
            <a:ext cx="1223962" cy="652462"/>
          </a:xfrm>
          <a:prstGeom prst="downArrow">
            <a:avLst/>
          </a:prstGeom>
          <a:gradFill>
            <a:gsLst>
              <a:gs pos="0">
                <a:srgbClr val="FF0000">
                  <a:alpha val="0"/>
                </a:srgbClr>
              </a:gs>
              <a:gs pos="100000">
                <a:srgbClr val="FF0000"/>
              </a:gs>
            </a:gsLst>
            <a:lin ang="5400000" scaled="0"/>
          </a:gradFill>
          <a:ln w="285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lnSpc>
                <a:spcPct val="150000"/>
              </a:lnSpc>
              <a:defRPr/>
            </a:pPr>
            <a:endParaRPr lang="ko-KR" altLang="en-US" sz="200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5" name="Rectangle 102"/>
          <p:cNvSpPr>
            <a:spLocks noChangeArrowheads="1"/>
          </p:cNvSpPr>
          <p:nvPr/>
        </p:nvSpPr>
        <p:spPr bwMode="auto">
          <a:xfrm>
            <a:off x="2024588" y="928670"/>
            <a:ext cx="5106988" cy="8617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defRPr/>
            </a:pPr>
            <a:r>
              <a:rPr lang="ko-KR" altLang="en-US" sz="4000" b="1" i="1" dirty="0">
                <a:solidFill>
                  <a:srgbClr val="FFFF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나눔고딕" pitchFamily="50" charset="-127"/>
                <a:ea typeface="나눔고딕" pitchFamily="50" charset="-127"/>
              </a:rPr>
              <a:t>원룸 마케팅 방향</a:t>
            </a:r>
          </a:p>
        </p:txBody>
      </p:sp>
      <p:sp>
        <p:nvSpPr>
          <p:cNvPr id="16" name="AutoShape 16"/>
          <p:cNvSpPr>
            <a:spLocks noChangeArrowheads="1"/>
          </p:cNvSpPr>
          <p:nvPr/>
        </p:nvSpPr>
        <p:spPr bwMode="auto">
          <a:xfrm>
            <a:off x="428596" y="2847980"/>
            <a:ext cx="8280400" cy="574675"/>
          </a:xfrm>
          <a:prstGeom prst="roundRect">
            <a:avLst>
              <a:gd name="adj" fmla="val 16667"/>
            </a:avLst>
          </a:prstGeom>
          <a:solidFill>
            <a:schemeClr val="bg1">
              <a:lumMod val="50000"/>
            </a:schemeClr>
          </a:solidFill>
          <a:ln w="12700" algn="ctr">
            <a:noFill/>
            <a:round/>
            <a:headEnd/>
            <a:tailEnd/>
          </a:ln>
          <a:effectLst>
            <a:outerShdw dist="25400" dir="5400000" algn="ctr" rotWithShape="0">
              <a:srgbClr val="B2B2B2"/>
            </a:outerShdw>
          </a:effectLst>
        </p:spPr>
        <p:txBody>
          <a:bodyPr wrap="none" lIns="59093" tIns="29546" rIns="59093" bIns="29546" anchor="ctr"/>
          <a:lstStyle/>
          <a:p>
            <a:pPr defTabSz="577289">
              <a:lnSpc>
                <a:spcPct val="120000"/>
              </a:lnSpc>
              <a:defRPr/>
            </a:pPr>
            <a:r>
              <a:rPr lang="ko-KR" altLang="en-US" sz="20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대단지</a:t>
            </a:r>
            <a:r>
              <a:rPr lang="ko-KR" altLang="en-US" sz="20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20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824</a:t>
            </a:r>
            <a:r>
              <a:rPr lang="ko-KR" altLang="en-US" sz="20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실</a:t>
            </a:r>
            <a:r>
              <a:rPr lang="en-US" altLang="ko-KR" sz="20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,</a:t>
            </a:r>
            <a:r>
              <a:rPr lang="ko-KR" altLang="en-US" sz="20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 많은 분양 물량의 조기 해소</a:t>
            </a:r>
            <a:r>
              <a:rPr lang="ko-KR" altLang="en-US" sz="20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20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   </a:t>
            </a:r>
            <a:endParaRPr lang="en-US" altLang="ko-KR" sz="20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7" name="AutoShape 16"/>
          <p:cNvSpPr>
            <a:spLocks noChangeArrowheads="1"/>
          </p:cNvSpPr>
          <p:nvPr/>
        </p:nvSpPr>
        <p:spPr bwMode="auto">
          <a:xfrm>
            <a:off x="428596" y="2127255"/>
            <a:ext cx="8280400" cy="576263"/>
          </a:xfrm>
          <a:prstGeom prst="roundRect">
            <a:avLst>
              <a:gd name="adj" fmla="val 16667"/>
            </a:avLst>
          </a:prstGeom>
          <a:solidFill>
            <a:schemeClr val="bg1">
              <a:lumMod val="50000"/>
            </a:schemeClr>
          </a:solidFill>
          <a:ln w="12700" algn="ctr">
            <a:noFill/>
            <a:round/>
            <a:headEnd/>
            <a:tailEnd/>
          </a:ln>
          <a:effectLst>
            <a:outerShdw dist="25400" dir="5400000" algn="ctr" rotWithShape="0">
              <a:srgbClr val="B2B2B2"/>
            </a:outerShdw>
          </a:effectLst>
        </p:spPr>
        <p:txBody>
          <a:bodyPr wrap="none" lIns="59093" tIns="29546" rIns="59093" bIns="29546" anchor="ctr"/>
          <a:lstStyle/>
          <a:p>
            <a:pPr defTabSz="577289">
              <a:lnSpc>
                <a:spcPct val="120000"/>
              </a:lnSpc>
              <a:defRPr/>
            </a:pPr>
            <a:r>
              <a:rPr lang="ko-KR" altLang="en-US" sz="20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초역세권</a:t>
            </a:r>
            <a:r>
              <a:rPr lang="en-US" altLang="ko-KR" sz="20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20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그러나 낙후된 제기동 강북의 이미지 제고</a:t>
            </a:r>
            <a:r>
              <a:rPr lang="ko-KR" altLang="en-US" sz="20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20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   </a:t>
            </a:r>
            <a:endParaRPr lang="en-US" altLang="ko-KR" sz="20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8" name="AutoShape 16"/>
          <p:cNvSpPr>
            <a:spLocks noChangeArrowheads="1"/>
          </p:cNvSpPr>
          <p:nvPr/>
        </p:nvSpPr>
        <p:spPr bwMode="auto">
          <a:xfrm>
            <a:off x="428596" y="3567118"/>
            <a:ext cx="8280400" cy="576262"/>
          </a:xfrm>
          <a:prstGeom prst="roundRect">
            <a:avLst>
              <a:gd name="adj" fmla="val 16667"/>
            </a:avLst>
          </a:prstGeom>
          <a:solidFill>
            <a:schemeClr val="bg1">
              <a:lumMod val="50000"/>
            </a:schemeClr>
          </a:solidFill>
          <a:ln w="12700" algn="ctr">
            <a:noFill/>
            <a:round/>
            <a:headEnd/>
            <a:tailEnd/>
          </a:ln>
          <a:effectLst>
            <a:outerShdw dist="25400" dir="5400000" algn="ctr" rotWithShape="0">
              <a:srgbClr val="B2B2B2"/>
            </a:outerShdw>
          </a:effectLst>
        </p:spPr>
        <p:txBody>
          <a:bodyPr wrap="none" lIns="59093" tIns="29546" rIns="59093" bIns="29546" anchor="ctr"/>
          <a:lstStyle/>
          <a:p>
            <a:pPr defTabSz="577289">
              <a:lnSpc>
                <a:spcPct val="120000"/>
              </a:lnSpc>
              <a:defRPr/>
            </a:pPr>
            <a:r>
              <a:rPr lang="ko-KR" altLang="en-US" sz="20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원룸의 공급 과잉</a:t>
            </a:r>
            <a:r>
              <a:rPr lang="en-US" altLang="ko-KR" sz="20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20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치열한 경쟁상황 극복   </a:t>
            </a:r>
            <a:endParaRPr lang="en-US" altLang="ko-KR" sz="20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0" name="AutoShape 4"/>
          <p:cNvSpPr>
            <a:spLocks noChangeArrowheads="1"/>
          </p:cNvSpPr>
          <p:nvPr/>
        </p:nvSpPr>
        <p:spPr bwMode="auto">
          <a:xfrm>
            <a:off x="163513" y="5072074"/>
            <a:ext cx="2119312" cy="360362"/>
          </a:xfrm>
          <a:prstGeom prst="roundRect">
            <a:avLst>
              <a:gd name="adj" fmla="val 10093"/>
            </a:avLst>
          </a:prstGeom>
          <a:solidFill>
            <a:schemeClr val="accent4">
              <a:lumMod val="85000"/>
              <a:lumOff val="15000"/>
            </a:schemeClr>
          </a:solidFill>
          <a:ln w="317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100000"/>
              </a:lnSpc>
              <a:defRPr/>
            </a:pPr>
            <a:r>
              <a:rPr lang="en-US" altLang="ko-KR" sz="1600" dirty="0">
                <a:solidFill>
                  <a:srgbClr val="C00000"/>
                </a:solidFill>
                <a:latin typeface="나눔고딕" pitchFamily="50" charset="-127"/>
                <a:ea typeface="나눔고딕" pitchFamily="50" charset="-127"/>
              </a:rPr>
              <a:t>Key point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AutoShape 4"/>
          <p:cNvSpPr>
            <a:spLocks noChangeArrowheads="1"/>
          </p:cNvSpPr>
          <p:nvPr/>
        </p:nvSpPr>
        <p:spPr bwMode="auto">
          <a:xfrm>
            <a:off x="269905" y="5300811"/>
            <a:ext cx="8588375" cy="1152525"/>
          </a:xfrm>
          <a:prstGeom prst="roundRect">
            <a:avLst>
              <a:gd name="adj" fmla="val 10093"/>
            </a:avLst>
          </a:prstGeom>
          <a:solidFill>
            <a:srgbClr val="000000"/>
          </a:solidFill>
          <a:ln w="3175">
            <a:noFill/>
            <a:round/>
            <a:headEnd/>
            <a:tailEnd/>
          </a:ln>
        </p:spPr>
        <p:txBody>
          <a:bodyPr wrap="none" anchor="ctr"/>
          <a:lstStyle/>
          <a:p>
            <a:pPr>
              <a:lnSpc>
                <a:spcPct val="100000"/>
              </a:lnSpc>
            </a:pPr>
            <a:r>
              <a:rPr lang="ko-KR" altLang="en-US" sz="3200" dirty="0">
                <a:solidFill>
                  <a:srgbClr val="FFFF00"/>
                </a:solidFill>
                <a:latin typeface="나눔고딕" pitchFamily="50" charset="-127"/>
                <a:ea typeface="나눔고딕" pitchFamily="50" charset="-127"/>
              </a:rPr>
              <a:t>투자 상품으로 한계</a:t>
            </a:r>
            <a:r>
              <a:rPr lang="en-US" altLang="ko-KR" sz="3200" dirty="0">
                <a:solidFill>
                  <a:srgbClr val="FFFF00"/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3200" dirty="0">
                <a:solidFill>
                  <a:srgbClr val="FFFF00"/>
                </a:solidFill>
                <a:latin typeface="나눔고딕" pitchFamily="50" charset="-127"/>
                <a:ea typeface="나눔고딕" pitchFamily="50" charset="-127"/>
              </a:rPr>
              <a:t>실수요자 확보가 필수</a:t>
            </a:r>
            <a:endParaRPr lang="en-US" altLang="ko-KR" sz="3200" dirty="0">
              <a:solidFill>
                <a:srgbClr val="FFFF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" name="아래쪽 화살표 6"/>
          <p:cNvSpPr/>
          <p:nvPr/>
        </p:nvSpPr>
        <p:spPr bwMode="auto">
          <a:xfrm>
            <a:off x="3966596" y="4429132"/>
            <a:ext cx="1223962" cy="652462"/>
          </a:xfrm>
          <a:prstGeom prst="downArrow">
            <a:avLst/>
          </a:prstGeom>
          <a:gradFill>
            <a:gsLst>
              <a:gs pos="0">
                <a:srgbClr val="FF0000">
                  <a:alpha val="0"/>
                </a:srgbClr>
              </a:gs>
              <a:gs pos="100000">
                <a:srgbClr val="FF0000"/>
              </a:gs>
            </a:gsLst>
            <a:lin ang="5400000" scaled="0"/>
          </a:gradFill>
          <a:ln w="285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lnSpc>
                <a:spcPct val="150000"/>
              </a:lnSpc>
              <a:defRPr/>
            </a:pPr>
            <a:endParaRPr lang="ko-KR" altLang="en-US" sz="200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2" name="Rectangle 102"/>
          <p:cNvSpPr>
            <a:spLocks noChangeArrowheads="1"/>
          </p:cNvSpPr>
          <p:nvPr/>
        </p:nvSpPr>
        <p:spPr bwMode="auto">
          <a:xfrm>
            <a:off x="2000232" y="924152"/>
            <a:ext cx="5106988" cy="8617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defRPr/>
            </a:pPr>
            <a:r>
              <a:rPr lang="ko-KR" altLang="en-US" sz="4000" b="1" i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나눔고딕" pitchFamily="50" charset="-127"/>
                <a:ea typeface="나눔고딕" pitchFamily="50" charset="-127"/>
              </a:rPr>
              <a:t>투룸</a:t>
            </a:r>
            <a:r>
              <a:rPr lang="ko-KR" altLang="en-US" sz="4000" b="1" i="1" dirty="0">
                <a:solidFill>
                  <a:srgbClr val="FFFF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나눔고딕" pitchFamily="50" charset="-127"/>
                <a:ea typeface="나눔고딕" pitchFamily="50" charset="-127"/>
              </a:rPr>
              <a:t> 마케팅 방향</a:t>
            </a:r>
          </a:p>
        </p:txBody>
      </p:sp>
      <p:sp>
        <p:nvSpPr>
          <p:cNvPr id="14" name="AutoShape 16"/>
          <p:cNvSpPr>
            <a:spLocks noChangeArrowheads="1"/>
          </p:cNvSpPr>
          <p:nvPr/>
        </p:nvSpPr>
        <p:spPr bwMode="auto">
          <a:xfrm>
            <a:off x="428596" y="2847980"/>
            <a:ext cx="8280400" cy="574675"/>
          </a:xfrm>
          <a:prstGeom prst="roundRect">
            <a:avLst>
              <a:gd name="adj" fmla="val 16667"/>
            </a:avLst>
          </a:prstGeom>
          <a:solidFill>
            <a:schemeClr val="bg1">
              <a:lumMod val="50000"/>
            </a:schemeClr>
          </a:solidFill>
          <a:ln w="12700" algn="ctr">
            <a:noFill/>
            <a:round/>
            <a:headEnd/>
            <a:tailEnd/>
          </a:ln>
          <a:effectLst>
            <a:outerShdw dist="25400" dir="5400000" algn="ctr" rotWithShape="0">
              <a:srgbClr val="B2B2B2"/>
            </a:outerShdw>
          </a:effectLst>
        </p:spPr>
        <p:txBody>
          <a:bodyPr wrap="none" lIns="59093" tIns="29546" rIns="59093" bIns="29546" anchor="ctr"/>
          <a:lstStyle/>
          <a:p>
            <a:pPr defTabSz="577289">
              <a:lnSpc>
                <a:spcPct val="120000"/>
              </a:lnSpc>
              <a:defRPr/>
            </a:pPr>
            <a:r>
              <a:rPr lang="ko-KR" altLang="en-US" sz="20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원룸 상품 대비 낮은 임대 </a:t>
            </a:r>
            <a:r>
              <a:rPr lang="ko-KR" altLang="en-US" sz="20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수익율</a:t>
            </a:r>
            <a:r>
              <a:rPr lang="ko-KR" altLang="en-US" sz="20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 극복    </a:t>
            </a:r>
            <a:endParaRPr lang="en-US" altLang="ko-KR" sz="20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5" name="AutoShape 16"/>
          <p:cNvSpPr>
            <a:spLocks noChangeArrowheads="1"/>
          </p:cNvSpPr>
          <p:nvPr/>
        </p:nvSpPr>
        <p:spPr bwMode="auto">
          <a:xfrm>
            <a:off x="428596" y="2127255"/>
            <a:ext cx="8280400" cy="576263"/>
          </a:xfrm>
          <a:prstGeom prst="roundRect">
            <a:avLst>
              <a:gd name="adj" fmla="val 16667"/>
            </a:avLst>
          </a:prstGeom>
          <a:solidFill>
            <a:schemeClr val="bg1">
              <a:lumMod val="50000"/>
            </a:schemeClr>
          </a:solidFill>
          <a:ln w="12700" algn="ctr">
            <a:noFill/>
            <a:round/>
            <a:headEnd/>
            <a:tailEnd/>
          </a:ln>
          <a:effectLst>
            <a:outerShdw dist="25400" dir="5400000" algn="ctr" rotWithShape="0">
              <a:srgbClr val="B2B2B2"/>
            </a:outerShdw>
          </a:effectLst>
        </p:spPr>
        <p:txBody>
          <a:bodyPr wrap="none" lIns="59093" tIns="29546" rIns="59093" bIns="29546" anchor="ctr"/>
          <a:lstStyle/>
          <a:p>
            <a:pPr defTabSz="577289">
              <a:lnSpc>
                <a:spcPct val="120000"/>
              </a:lnSpc>
              <a:defRPr/>
            </a:pPr>
            <a:r>
              <a:rPr lang="ko-KR" altLang="en-US" sz="20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원룸 대비 높은 분양가에 따른 투자상품으로서의 가격 부담 해소   </a:t>
            </a:r>
            <a:r>
              <a:rPr lang="ko-KR" alt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20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   </a:t>
            </a:r>
            <a:endParaRPr lang="en-US" altLang="ko-KR" sz="20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6" name="AutoShape 16"/>
          <p:cNvSpPr>
            <a:spLocks noChangeArrowheads="1"/>
          </p:cNvSpPr>
          <p:nvPr/>
        </p:nvSpPr>
        <p:spPr bwMode="auto">
          <a:xfrm>
            <a:off x="428596" y="3567118"/>
            <a:ext cx="8280400" cy="576262"/>
          </a:xfrm>
          <a:prstGeom prst="roundRect">
            <a:avLst>
              <a:gd name="adj" fmla="val 16667"/>
            </a:avLst>
          </a:prstGeom>
          <a:solidFill>
            <a:schemeClr val="bg1">
              <a:lumMod val="50000"/>
            </a:schemeClr>
          </a:solidFill>
          <a:ln w="12700" algn="ctr">
            <a:noFill/>
            <a:round/>
            <a:headEnd/>
            <a:tailEnd/>
          </a:ln>
          <a:effectLst>
            <a:outerShdw dist="25400" dir="5400000" algn="ctr" rotWithShape="0">
              <a:srgbClr val="B2B2B2"/>
            </a:outerShdw>
          </a:effectLst>
        </p:spPr>
        <p:txBody>
          <a:bodyPr wrap="none" lIns="59093" tIns="29546" rIns="59093" bIns="29546" anchor="ctr"/>
          <a:lstStyle/>
          <a:p>
            <a:pPr defTabSz="577289">
              <a:lnSpc>
                <a:spcPct val="120000"/>
              </a:lnSpc>
              <a:defRPr/>
            </a:pPr>
            <a:r>
              <a:rPr lang="en-US" altLang="ko-KR" sz="20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253</a:t>
            </a:r>
            <a:r>
              <a:rPr lang="ko-KR" altLang="en-US" sz="20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실 많은 세대 구성으로 투자상품으로의 수요적 한계 극복 </a:t>
            </a:r>
            <a:r>
              <a:rPr lang="ko-KR" alt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20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   </a:t>
            </a:r>
            <a:endParaRPr lang="en-US" altLang="ko-KR" sz="20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0" name="AutoShape 4"/>
          <p:cNvSpPr>
            <a:spLocks noChangeArrowheads="1"/>
          </p:cNvSpPr>
          <p:nvPr/>
        </p:nvSpPr>
        <p:spPr bwMode="auto">
          <a:xfrm>
            <a:off x="163513" y="5072074"/>
            <a:ext cx="2119312" cy="360362"/>
          </a:xfrm>
          <a:prstGeom prst="roundRect">
            <a:avLst>
              <a:gd name="adj" fmla="val 10093"/>
            </a:avLst>
          </a:prstGeom>
          <a:solidFill>
            <a:schemeClr val="accent4">
              <a:lumMod val="85000"/>
              <a:lumOff val="15000"/>
            </a:schemeClr>
          </a:solidFill>
          <a:ln w="317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100000"/>
              </a:lnSpc>
              <a:defRPr/>
            </a:pPr>
            <a:r>
              <a:rPr lang="en-US" altLang="ko-KR" sz="1600" dirty="0">
                <a:solidFill>
                  <a:srgbClr val="C00000"/>
                </a:solidFill>
                <a:latin typeface="나눔고딕" pitchFamily="50" charset="-127"/>
                <a:ea typeface="나눔고딕" pitchFamily="50" charset="-127"/>
              </a:rPr>
              <a:t>Key point</a:t>
            </a:r>
          </a:p>
        </p:txBody>
      </p:sp>
      <p:sp>
        <p:nvSpPr>
          <p:cNvPr id="11" name="TextBox 7"/>
          <p:cNvSpPr txBox="1"/>
          <p:nvPr/>
        </p:nvSpPr>
        <p:spPr>
          <a:xfrm>
            <a:off x="142875" y="16377"/>
            <a:ext cx="5561027" cy="707886"/>
          </a:xfrm>
          <a:prstGeom prst="rect">
            <a:avLst/>
          </a:prstGeom>
          <a:noFill/>
          <a:effectLst>
            <a:outerShdw dist="825500" sx="38000" sy="38000" algn="tl" rotWithShape="0">
              <a:schemeClr val="tx2">
                <a:lumMod val="40000"/>
                <a:lumOff val="60000"/>
                <a:alpha val="0"/>
              </a:schemeClr>
            </a:outerShdw>
          </a:effectLst>
        </p:spPr>
        <p:txBody>
          <a:bodyPr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200" b="1" dirty="0">
                <a:gradFill flip="none" rotWithShape="1">
                  <a:gsLst>
                    <a:gs pos="23000">
                      <a:schemeClr val="tx1">
                        <a:lumMod val="75000"/>
                        <a:lumOff val="25000"/>
                      </a:schemeClr>
                    </a:gs>
                    <a:gs pos="51000">
                      <a:schemeClr val="tx1">
                        <a:lumMod val="50000"/>
                        <a:lumOff val="50000"/>
                        <a:alpha val="67000"/>
                      </a:schemeClr>
                    </a:gs>
                    <a:gs pos="83000">
                      <a:schemeClr val="tx1"/>
                    </a:gs>
                  </a:gsLst>
                  <a:lin ang="5100000" scaled="0"/>
                  <a:tileRect/>
                </a:gradFill>
                <a:latin typeface="나눔고딕" pitchFamily="50" charset="-127"/>
                <a:ea typeface="나눔고딕" pitchFamily="50" charset="-127"/>
              </a:rPr>
              <a:t>마케팅 접근방향</a:t>
            </a:r>
            <a:r>
              <a:rPr kumimoji="0" lang="en-US" altLang="ko-KR" sz="3200" b="1" dirty="0">
                <a:gradFill flip="none" rotWithShape="1">
                  <a:gsLst>
                    <a:gs pos="23000">
                      <a:schemeClr val="tx1">
                        <a:lumMod val="75000"/>
                        <a:lumOff val="25000"/>
                      </a:schemeClr>
                    </a:gs>
                    <a:gs pos="51000">
                      <a:schemeClr val="tx1">
                        <a:lumMod val="50000"/>
                        <a:lumOff val="50000"/>
                        <a:alpha val="67000"/>
                      </a:schemeClr>
                    </a:gs>
                    <a:gs pos="83000">
                      <a:schemeClr val="tx1"/>
                    </a:gs>
                  </a:gsLst>
                  <a:lin ang="5100000" scaled="0"/>
                  <a:tileRect/>
                </a:gradFill>
                <a:latin typeface="나눔고딕" pitchFamily="50" charset="-127"/>
                <a:ea typeface="나눔고딕" pitchFamily="50" charset="-127"/>
              </a:rPr>
              <a:t>...</a:t>
            </a:r>
            <a:r>
              <a:rPr kumimoji="0" lang="ko-KR" altLang="en-US" sz="3200" b="1" dirty="0">
                <a:gradFill flip="none" rotWithShape="1">
                  <a:gsLst>
                    <a:gs pos="23000">
                      <a:schemeClr val="tx1">
                        <a:lumMod val="75000"/>
                        <a:lumOff val="25000"/>
                      </a:schemeClr>
                    </a:gs>
                    <a:gs pos="51000">
                      <a:schemeClr val="tx1">
                        <a:lumMod val="50000"/>
                        <a:lumOff val="50000"/>
                        <a:alpha val="67000"/>
                      </a:schemeClr>
                    </a:gs>
                    <a:gs pos="83000">
                      <a:schemeClr val="tx1"/>
                    </a:gs>
                  </a:gsLst>
                  <a:lin ang="5100000" scaled="0"/>
                  <a:tileRect/>
                </a:gradFill>
                <a:latin typeface="나눔고딕" pitchFamily="50" charset="-127"/>
                <a:ea typeface="나눔고딕" pitchFamily="50" charset="-127"/>
              </a:rPr>
              <a:t> 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Box 7"/>
          <p:cNvSpPr txBox="1"/>
          <p:nvPr/>
        </p:nvSpPr>
        <p:spPr>
          <a:xfrm>
            <a:off x="33337" y="-3222"/>
            <a:ext cx="5561027" cy="707886"/>
          </a:xfrm>
          <a:prstGeom prst="rect">
            <a:avLst/>
          </a:prstGeom>
          <a:noFill/>
          <a:effectLst>
            <a:outerShdw dist="825500" sx="38000" sy="38000" algn="tl" rotWithShape="0">
              <a:schemeClr val="tx2">
                <a:lumMod val="40000"/>
                <a:lumOff val="60000"/>
                <a:alpha val="0"/>
              </a:schemeClr>
            </a:outerShdw>
          </a:effectLst>
        </p:spPr>
        <p:txBody>
          <a:bodyPr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200" b="1" dirty="0">
                <a:gradFill flip="none" rotWithShape="1">
                  <a:gsLst>
                    <a:gs pos="23000">
                      <a:schemeClr val="tx1">
                        <a:lumMod val="75000"/>
                        <a:lumOff val="25000"/>
                      </a:schemeClr>
                    </a:gs>
                    <a:gs pos="51000">
                      <a:schemeClr val="tx1">
                        <a:lumMod val="50000"/>
                        <a:lumOff val="50000"/>
                        <a:alpha val="67000"/>
                      </a:schemeClr>
                    </a:gs>
                    <a:gs pos="83000">
                      <a:schemeClr val="tx1"/>
                    </a:gs>
                  </a:gsLst>
                  <a:lin ang="5100000" scaled="0"/>
                  <a:tileRect/>
                </a:gradFill>
                <a:latin typeface="나눔고딕" pitchFamily="50" charset="-127"/>
                <a:ea typeface="나눔고딕" pitchFamily="50" charset="-127"/>
              </a:rPr>
              <a:t>마케팅 방향설정</a:t>
            </a:r>
          </a:p>
        </p:txBody>
      </p:sp>
      <p:sp>
        <p:nvSpPr>
          <p:cNvPr id="10264" name="Text Box 8"/>
          <p:cNvSpPr txBox="1">
            <a:spLocks noChangeArrowheads="1"/>
          </p:cNvSpPr>
          <p:nvPr/>
        </p:nvSpPr>
        <p:spPr bwMode="auto">
          <a:xfrm>
            <a:off x="0" y="1700808"/>
            <a:ext cx="9144000" cy="3416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ko-KR" altLang="en-US" sz="8000" b="1" dirty="0" err="1">
                <a:solidFill>
                  <a:srgbClr val="FFFF00"/>
                </a:solidFill>
                <a:latin typeface="나눔고딕" pitchFamily="50" charset="-127"/>
                <a:ea typeface="나눔고딕" pitchFamily="50" charset="-127"/>
              </a:rPr>
              <a:t>투트렉</a:t>
            </a:r>
            <a:r>
              <a:rPr lang="ko-KR" altLang="en-US" sz="8000" b="1" dirty="0">
                <a:solidFill>
                  <a:srgbClr val="FFFF00"/>
                </a:solidFill>
                <a:latin typeface="나눔고딕" pitchFamily="50" charset="-127"/>
                <a:ea typeface="나눔고딕" pitchFamily="50" charset="-127"/>
              </a:rPr>
              <a:t> 전략</a:t>
            </a:r>
            <a:endParaRPr lang="en-US" altLang="ko-KR" sz="8000" b="1" dirty="0">
              <a:solidFill>
                <a:srgbClr val="FFFF00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00000"/>
              </a:lnSpc>
            </a:pPr>
            <a:r>
              <a:rPr lang="en-US" altLang="ko-KR" sz="4000" b="1" dirty="0">
                <a:solidFill>
                  <a:srgbClr val="FFFF00"/>
                </a:solidFill>
                <a:latin typeface="나눔고딕" pitchFamily="50" charset="-127"/>
                <a:ea typeface="나눔고딕" pitchFamily="50" charset="-127"/>
              </a:rPr>
              <a:t>Two-track Strategy</a:t>
            </a:r>
          </a:p>
          <a:p>
            <a:pPr>
              <a:lnSpc>
                <a:spcPct val="100000"/>
              </a:lnSpc>
            </a:pPr>
            <a:endParaRPr lang="en-US" altLang="ko-KR" sz="3200" b="1" dirty="0">
              <a:solidFill>
                <a:srgbClr val="FFFF00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00000"/>
              </a:lnSpc>
            </a:pPr>
            <a:r>
              <a:rPr lang="ko-KR" altLang="en-US" sz="3200" b="1" dirty="0">
                <a:solidFill>
                  <a:srgbClr val="FFFF00"/>
                </a:solidFill>
                <a:latin typeface="나눔고딕" pitchFamily="50" charset="-127"/>
                <a:ea typeface="나눔고딕" pitchFamily="50" charset="-127"/>
              </a:rPr>
              <a:t>원룸과 </a:t>
            </a:r>
            <a:r>
              <a:rPr lang="ko-KR" altLang="en-US" sz="3200" b="1" dirty="0" err="1">
                <a:solidFill>
                  <a:srgbClr val="FFFF00"/>
                </a:solidFill>
                <a:latin typeface="나눔고딕" pitchFamily="50" charset="-127"/>
                <a:ea typeface="나눔고딕" pitchFamily="50" charset="-127"/>
              </a:rPr>
              <a:t>투룸의</a:t>
            </a:r>
            <a:r>
              <a:rPr lang="ko-KR" altLang="en-US" sz="3200" b="1" dirty="0">
                <a:solidFill>
                  <a:srgbClr val="FFFF00"/>
                </a:solidFill>
                <a:latin typeface="나눔고딕" pitchFamily="50" charset="-127"/>
                <a:ea typeface="나눔고딕" pitchFamily="50" charset="-127"/>
              </a:rPr>
              <a:t> 이원화된</a:t>
            </a:r>
            <a:endParaRPr lang="en-US" altLang="ko-KR" sz="3200" b="1" dirty="0">
              <a:solidFill>
                <a:srgbClr val="FFFF00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00000"/>
              </a:lnSpc>
            </a:pPr>
            <a:r>
              <a:rPr lang="ko-KR" altLang="en-US" sz="3200" b="1" dirty="0">
                <a:solidFill>
                  <a:srgbClr val="FFFF00"/>
                </a:solidFill>
                <a:latin typeface="나눔고딕" pitchFamily="50" charset="-127"/>
                <a:ea typeface="나눔고딕" pitchFamily="50" charset="-127"/>
              </a:rPr>
              <a:t>마케팅 전략 실행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81" name="AutoShape 8"/>
          <p:cNvSpPr>
            <a:spLocks noChangeArrowheads="1"/>
          </p:cNvSpPr>
          <p:nvPr/>
        </p:nvSpPr>
        <p:spPr bwMode="auto">
          <a:xfrm>
            <a:off x="642910" y="3000372"/>
            <a:ext cx="7858180" cy="1571636"/>
          </a:xfrm>
          <a:prstGeom prst="roundRect">
            <a:avLst>
              <a:gd name="adj" fmla="val 9685"/>
            </a:avLst>
          </a:prstGeom>
          <a:solidFill>
            <a:srgbClr val="6EA27F"/>
          </a:solidFill>
          <a:ln>
            <a:noFill/>
          </a:ln>
          <a:effectLst>
            <a:outerShdw dist="25400" dir="5400000" algn="ctr" rotWithShape="0">
              <a:srgbClr val="B2B2B2"/>
            </a:outerShdw>
          </a:effectLst>
        </p:spPr>
        <p:txBody>
          <a:bodyPr wrap="none" lIns="64350" tIns="32175" rIns="64350" bIns="32175" anchor="ctr"/>
          <a:lstStyle/>
          <a:p>
            <a:pPr defTabSz="628650">
              <a:lnSpc>
                <a:spcPct val="120000"/>
              </a:lnSpc>
              <a:defRPr/>
            </a:pPr>
            <a:r>
              <a:rPr kumimoji="0" lang="ko-KR" altLang="en-US" b="1" kern="0" dirty="0">
                <a:solidFill>
                  <a:sysClr val="window" lastClr="FFFFFF"/>
                </a:solidFill>
                <a:latin typeface="나눔고딕" pitchFamily="50" charset="-127"/>
                <a:ea typeface="나눔고딕" pitchFamily="50" charset="-127"/>
              </a:rPr>
              <a:t>투자자를 </a:t>
            </a:r>
            <a:r>
              <a:rPr kumimoji="0" lang="ko-KR" altLang="en-US" b="1" kern="0" dirty="0" err="1">
                <a:solidFill>
                  <a:sysClr val="window" lastClr="FFFFFF"/>
                </a:solidFill>
                <a:latin typeface="나눔고딕" pitchFamily="50" charset="-127"/>
                <a:ea typeface="나눔고딕" pitchFamily="50" charset="-127"/>
              </a:rPr>
              <a:t>타겟으로</a:t>
            </a:r>
            <a:endParaRPr kumimoji="0" lang="en-US" altLang="ko-KR" b="1" kern="0" dirty="0">
              <a:solidFill>
                <a:sysClr val="window" lastClr="FFFFFF"/>
              </a:solidFill>
              <a:latin typeface="나눔고딕" pitchFamily="50" charset="-127"/>
              <a:ea typeface="나눔고딕" pitchFamily="50" charset="-127"/>
            </a:endParaRPr>
          </a:p>
          <a:p>
            <a:pPr defTabSz="628650">
              <a:lnSpc>
                <a:spcPct val="120000"/>
              </a:lnSpc>
              <a:defRPr/>
            </a:pPr>
            <a:r>
              <a:rPr kumimoji="0" lang="ko-KR" altLang="en-US" sz="4000" b="1" kern="0" dirty="0">
                <a:solidFill>
                  <a:sysClr val="window" lastClr="FFFFFF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kumimoji="0" lang="en-US" altLang="ko-KR" sz="4000" b="1" kern="0" dirty="0">
                <a:solidFill>
                  <a:srgbClr val="FFFF00"/>
                </a:solidFill>
                <a:latin typeface="나눔고딕" pitchFamily="50" charset="-127"/>
                <a:ea typeface="나눔고딕" pitchFamily="50" charset="-127"/>
              </a:rPr>
              <a:t>“ </a:t>
            </a:r>
            <a:r>
              <a:rPr kumimoji="0" lang="ko-KR" altLang="en-US" sz="4000" b="1" kern="0" dirty="0" err="1">
                <a:solidFill>
                  <a:srgbClr val="FFFF00"/>
                </a:solidFill>
                <a:latin typeface="나눔고딕" pitchFamily="50" charset="-127"/>
                <a:ea typeface="나눔고딕" pitchFamily="50" charset="-127"/>
              </a:rPr>
              <a:t>역세권</a:t>
            </a:r>
            <a:r>
              <a:rPr kumimoji="0" lang="ko-KR" altLang="en-US" sz="4000" b="1" kern="0" dirty="0">
                <a:solidFill>
                  <a:srgbClr val="FFFF00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kumimoji="0" lang="ko-KR" altLang="en-US" sz="4000" b="1" kern="0" dirty="0" err="1">
                <a:solidFill>
                  <a:srgbClr val="FFFF00"/>
                </a:solidFill>
                <a:latin typeface="나눔고딕" pitchFamily="50" charset="-127"/>
                <a:ea typeface="나눔고딕" pitchFamily="50" charset="-127"/>
              </a:rPr>
              <a:t>대단지</a:t>
            </a:r>
            <a:r>
              <a:rPr kumimoji="0" lang="ko-KR" altLang="en-US" sz="4000" b="1" kern="0" dirty="0">
                <a:solidFill>
                  <a:srgbClr val="FFFF00"/>
                </a:solidFill>
                <a:latin typeface="나눔고딕" pitchFamily="50" charset="-127"/>
                <a:ea typeface="나눔고딕" pitchFamily="50" charset="-127"/>
              </a:rPr>
              <a:t> 투자상품</a:t>
            </a:r>
            <a:r>
              <a:rPr kumimoji="0" lang="en-US" altLang="ko-KR" sz="4000" b="1" kern="0" dirty="0">
                <a:solidFill>
                  <a:srgbClr val="FFFF00"/>
                </a:solidFill>
                <a:latin typeface="나눔고딕" pitchFamily="50" charset="-127"/>
                <a:ea typeface="나눔고딕" pitchFamily="50" charset="-127"/>
              </a:rPr>
              <a:t>”</a:t>
            </a:r>
            <a:r>
              <a:rPr kumimoji="0" lang="ko-KR" altLang="en-US" sz="4000" b="1" kern="0" dirty="0">
                <a:solidFill>
                  <a:srgbClr val="FFFF00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kumimoji="0" lang="ko-KR" altLang="en-US" sz="3200" b="1" kern="0" dirty="0" err="1">
                <a:solidFill>
                  <a:sysClr val="window" lastClr="FFFFFF"/>
                </a:solidFill>
                <a:latin typeface="나눔고딕" pitchFamily="50" charset="-127"/>
                <a:ea typeface="나눔고딕" pitchFamily="50" charset="-127"/>
              </a:rPr>
              <a:t>컨셉</a:t>
            </a:r>
            <a:r>
              <a:rPr kumimoji="0" lang="ko-KR" altLang="en-US" sz="3200" b="1" kern="0" dirty="0">
                <a:solidFill>
                  <a:sysClr val="window" lastClr="FFFFFF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endParaRPr lang="en-US" altLang="ko-KR" sz="32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" name="직사각형 6"/>
          <p:cNvSpPr>
            <a:spLocks noChangeArrowheads="1"/>
          </p:cNvSpPr>
          <p:nvPr/>
        </p:nvSpPr>
        <p:spPr bwMode="auto">
          <a:xfrm>
            <a:off x="662016" y="4786322"/>
            <a:ext cx="7910512" cy="12557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800" b="1" kern="0" dirty="0">
                <a:solidFill>
                  <a:sysClr val="window" lastClr="FFFFFF"/>
                </a:solidFill>
                <a:latin typeface="나눔고딕" pitchFamily="50" charset="-127"/>
                <a:ea typeface="나눔고딕" pitchFamily="50" charset="-127"/>
              </a:rPr>
              <a:t> - </a:t>
            </a:r>
            <a:r>
              <a:rPr kumimoji="0" lang="ko-KR" altLang="en-US" sz="1800" b="1" kern="0" dirty="0">
                <a:solidFill>
                  <a:sysClr val="window" lastClr="FFFFFF"/>
                </a:solidFill>
                <a:latin typeface="나눔고딕" pitchFamily="50" charset="-127"/>
                <a:ea typeface="나눔고딕" pitchFamily="50" charset="-127"/>
              </a:rPr>
              <a:t>지역을 대표하는 </a:t>
            </a:r>
            <a:r>
              <a:rPr kumimoji="0" lang="ko-KR" altLang="en-US" sz="1800" b="1" kern="0" dirty="0" err="1">
                <a:solidFill>
                  <a:sysClr val="window" lastClr="FFFFFF"/>
                </a:solidFill>
                <a:latin typeface="나눔고딕" pitchFamily="50" charset="-127"/>
                <a:ea typeface="나눔고딕" pitchFamily="50" charset="-127"/>
              </a:rPr>
              <a:t>투자수익형</a:t>
            </a:r>
            <a:r>
              <a:rPr kumimoji="0" lang="ko-KR" altLang="en-US" sz="1800" b="1" kern="0" dirty="0">
                <a:solidFill>
                  <a:sysClr val="window" lastClr="FFFFFF"/>
                </a:solidFill>
                <a:latin typeface="나눔고딕" pitchFamily="50" charset="-127"/>
                <a:ea typeface="나눔고딕" pitchFamily="50" charset="-127"/>
              </a:rPr>
              <a:t> 오피스텔의 대표주자 </a:t>
            </a:r>
            <a:endParaRPr kumimoji="0" lang="en-US" altLang="ko-KR" sz="1800" b="1" kern="0" dirty="0">
              <a:solidFill>
                <a:sysClr val="window" lastClr="FFFFFF"/>
              </a:solidFill>
              <a:latin typeface="나눔고딕" pitchFamily="50" charset="-127"/>
              <a:ea typeface="나눔고딕" pitchFamily="50" charset="-127"/>
            </a:endParaRPr>
          </a:p>
          <a:p>
            <a:pPr algn="l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800" b="1" kern="0" dirty="0">
                <a:solidFill>
                  <a:sysClr val="window" lastClr="FFFFFF"/>
                </a:solidFill>
                <a:latin typeface="나눔고딕" pitchFamily="50" charset="-127"/>
                <a:ea typeface="나눔고딕" pitchFamily="50" charset="-127"/>
              </a:rPr>
              <a:t> - </a:t>
            </a:r>
            <a:r>
              <a:rPr kumimoji="0" lang="ko-KR" altLang="en-US" sz="1800" b="1" kern="0" dirty="0" err="1">
                <a:solidFill>
                  <a:sysClr val="window" lastClr="FFFFFF"/>
                </a:solidFill>
                <a:latin typeface="나눔고딕" pitchFamily="50" charset="-127"/>
                <a:ea typeface="나눔고딕" pitchFamily="50" charset="-127"/>
              </a:rPr>
              <a:t>푸르지오</a:t>
            </a:r>
            <a:r>
              <a:rPr kumimoji="0" lang="ko-KR" altLang="en-US" sz="1800" b="1" kern="0" dirty="0">
                <a:solidFill>
                  <a:sysClr val="window" lastClr="FFFFFF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kumimoji="0" lang="ko-KR" altLang="en-US" sz="1800" b="1" kern="0" dirty="0" err="1">
                <a:solidFill>
                  <a:sysClr val="window" lastClr="FFFFFF"/>
                </a:solidFill>
                <a:latin typeface="나눔고딕" pitchFamily="50" charset="-127"/>
                <a:ea typeface="나눔고딕" pitchFamily="50" charset="-127"/>
              </a:rPr>
              <a:t>섹세스</a:t>
            </a:r>
            <a:r>
              <a:rPr kumimoji="0" lang="ko-KR" altLang="en-US" sz="1800" b="1" kern="0" dirty="0">
                <a:solidFill>
                  <a:sysClr val="window" lastClr="FFFFFF"/>
                </a:solidFill>
                <a:latin typeface="나눔고딕" pitchFamily="50" charset="-127"/>
                <a:ea typeface="나눔고딕" pitchFamily="50" charset="-127"/>
              </a:rPr>
              <a:t> 브랜드 스토리</a:t>
            </a:r>
            <a:endParaRPr kumimoji="0" lang="en-US" altLang="ko-KR" sz="1800" b="1" kern="0" dirty="0">
              <a:solidFill>
                <a:sysClr val="window" lastClr="FFFFFF"/>
              </a:solidFill>
              <a:latin typeface="나눔고딕" pitchFamily="50" charset="-127"/>
              <a:ea typeface="나눔고딕" pitchFamily="50" charset="-127"/>
            </a:endParaRPr>
          </a:p>
          <a:p>
            <a:pPr algn="l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800" b="1" kern="0" dirty="0">
                <a:solidFill>
                  <a:sysClr val="window" lastClr="FFFFFF"/>
                </a:solidFill>
                <a:latin typeface="나눔고딕" pitchFamily="50" charset="-127"/>
                <a:ea typeface="나눔고딕" pitchFamily="50" charset="-127"/>
              </a:rPr>
              <a:t>   ‘</a:t>
            </a:r>
            <a:r>
              <a:rPr kumimoji="0" lang="ko-KR" altLang="en-US" sz="1800" b="1" kern="0" dirty="0" err="1">
                <a:solidFill>
                  <a:sysClr val="window" lastClr="FFFFFF"/>
                </a:solidFill>
                <a:latin typeface="나눔고딕" pitchFamily="50" charset="-127"/>
                <a:ea typeface="나눔고딕" pitchFamily="50" charset="-127"/>
              </a:rPr>
              <a:t>청계푸르지오시티의</a:t>
            </a:r>
            <a:r>
              <a:rPr kumimoji="0" lang="ko-KR" altLang="en-US" sz="1800" b="1" kern="0" dirty="0">
                <a:solidFill>
                  <a:sysClr val="window" lastClr="FFFFFF"/>
                </a:solidFill>
                <a:latin typeface="나눔고딕" pitchFamily="50" charset="-127"/>
                <a:ea typeface="나눔고딕" pitchFamily="50" charset="-127"/>
              </a:rPr>
              <a:t> 성공을 보라 그리고</a:t>
            </a:r>
            <a:r>
              <a:rPr kumimoji="0" lang="en-US" altLang="ko-KR" sz="1800" b="1" kern="0" dirty="0">
                <a:solidFill>
                  <a:sysClr val="window" lastClr="FFFFFF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kumimoji="0" lang="ko-KR" altLang="en-US" sz="1800" b="1" kern="0" dirty="0">
                <a:solidFill>
                  <a:sysClr val="window" lastClr="FFFFFF"/>
                </a:solidFill>
                <a:latin typeface="나눔고딕" pitchFamily="50" charset="-127"/>
                <a:ea typeface="나눔고딕" pitchFamily="50" charset="-127"/>
              </a:rPr>
              <a:t>확신하라</a:t>
            </a:r>
            <a:r>
              <a:rPr kumimoji="0" lang="en-US" altLang="ko-KR" sz="1800" b="1" kern="0" dirty="0">
                <a:solidFill>
                  <a:sysClr val="window" lastClr="FFFFFF"/>
                </a:solidFill>
                <a:latin typeface="나눔고딕" pitchFamily="50" charset="-127"/>
                <a:ea typeface="나눔고딕" pitchFamily="50" charset="-127"/>
              </a:rPr>
              <a:t> ’</a:t>
            </a:r>
          </a:p>
        </p:txBody>
      </p:sp>
      <p:sp>
        <p:nvSpPr>
          <p:cNvPr id="8" name="AutoShape 8"/>
          <p:cNvSpPr>
            <a:spLocks noChangeArrowheads="1"/>
          </p:cNvSpPr>
          <p:nvPr/>
        </p:nvSpPr>
        <p:spPr bwMode="auto">
          <a:xfrm>
            <a:off x="642910" y="2065334"/>
            <a:ext cx="2265363" cy="792162"/>
          </a:xfrm>
          <a:prstGeom prst="roundRect">
            <a:avLst>
              <a:gd name="adj" fmla="val 16667"/>
            </a:avLst>
          </a:prstGeom>
          <a:solidFill>
            <a:schemeClr val="accent5">
              <a:lumMod val="50000"/>
            </a:schemeClr>
          </a:solidFill>
          <a:ln w="12700" algn="ctr">
            <a:noFill/>
            <a:round/>
            <a:headEnd/>
            <a:tailEnd/>
          </a:ln>
          <a:effectLst>
            <a:outerShdw dist="25400" dir="5400000" algn="ctr" rotWithShape="0">
              <a:srgbClr val="B2B2B2"/>
            </a:outerShdw>
          </a:effectLst>
        </p:spPr>
        <p:txBody>
          <a:bodyPr wrap="none" lIns="64350" tIns="32175" rIns="64350" bIns="32175" anchor="ctr"/>
          <a:lstStyle/>
          <a:p>
            <a:pPr defTabSz="628650">
              <a:lnSpc>
                <a:spcPct val="100000"/>
              </a:lnSpc>
              <a:defRPr/>
            </a:pPr>
            <a:r>
              <a:rPr lang="ko-KR" alt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원룸</a:t>
            </a:r>
            <a:endParaRPr lang="en-US" altLang="ko-KR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9704" name="Rectangle 3"/>
          <p:cNvSpPr>
            <a:spLocks noChangeArrowheads="1"/>
          </p:cNvSpPr>
          <p:nvPr/>
        </p:nvSpPr>
        <p:spPr bwMode="auto">
          <a:xfrm>
            <a:off x="539750" y="865188"/>
            <a:ext cx="72009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spcBef>
                <a:spcPct val="50000"/>
              </a:spcBef>
            </a:pPr>
            <a:r>
              <a:rPr lang="ko-KR" altLang="en-US" sz="2800" dirty="0">
                <a:solidFill>
                  <a:srgbClr val="FFFF00"/>
                </a:solidFill>
                <a:latin typeface="나눔고딕" pitchFamily="50" charset="-127"/>
                <a:ea typeface="나눔고딕" pitchFamily="50" charset="-127"/>
              </a:rPr>
              <a:t>■ 원룸을 위한 </a:t>
            </a:r>
            <a:r>
              <a:rPr lang="en-US" altLang="ko-KR" sz="2800" dirty="0">
                <a:solidFill>
                  <a:srgbClr val="FFFF00"/>
                </a:solidFill>
                <a:latin typeface="나눔고딕" pitchFamily="50" charset="-127"/>
                <a:ea typeface="나눔고딕" pitchFamily="50" charset="-127"/>
              </a:rPr>
              <a:t>One Track</a:t>
            </a:r>
            <a:endParaRPr lang="ko-KR" altLang="en-US" sz="2800" dirty="0">
              <a:solidFill>
                <a:srgbClr val="FFFF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2" name="TextBox 7"/>
          <p:cNvSpPr txBox="1"/>
          <p:nvPr/>
        </p:nvSpPr>
        <p:spPr>
          <a:xfrm>
            <a:off x="33337" y="-3222"/>
            <a:ext cx="5561027" cy="707886"/>
          </a:xfrm>
          <a:prstGeom prst="rect">
            <a:avLst/>
          </a:prstGeom>
          <a:noFill/>
          <a:effectLst>
            <a:outerShdw dist="825500" sx="38000" sy="38000" algn="tl" rotWithShape="0">
              <a:schemeClr val="tx2">
                <a:lumMod val="40000"/>
                <a:lumOff val="60000"/>
                <a:alpha val="0"/>
              </a:schemeClr>
            </a:outerShdw>
          </a:effectLst>
        </p:spPr>
        <p:txBody>
          <a:bodyPr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200" b="1" dirty="0">
                <a:gradFill flip="none" rotWithShape="1">
                  <a:gsLst>
                    <a:gs pos="23000">
                      <a:schemeClr val="tx1">
                        <a:lumMod val="75000"/>
                        <a:lumOff val="25000"/>
                      </a:schemeClr>
                    </a:gs>
                    <a:gs pos="51000">
                      <a:schemeClr val="tx1">
                        <a:lumMod val="50000"/>
                        <a:lumOff val="50000"/>
                        <a:alpha val="67000"/>
                      </a:schemeClr>
                    </a:gs>
                    <a:gs pos="83000">
                      <a:schemeClr val="tx1"/>
                    </a:gs>
                  </a:gsLst>
                  <a:lin ang="5100000" scaled="0"/>
                  <a:tileRect/>
                </a:gradFill>
                <a:latin typeface="나눔고딕" pitchFamily="50" charset="-127"/>
                <a:ea typeface="나눔고딕" pitchFamily="50" charset="-127"/>
              </a:rPr>
              <a:t>핵심 영업전략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>
            <a:spLocks noChangeArrowheads="1"/>
          </p:cNvSpPr>
          <p:nvPr/>
        </p:nvSpPr>
        <p:spPr bwMode="auto">
          <a:xfrm>
            <a:off x="615978" y="4786322"/>
            <a:ext cx="7910512" cy="12557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800" b="1" kern="0" dirty="0">
                <a:solidFill>
                  <a:sysClr val="window" lastClr="FFFFFF"/>
                </a:solidFill>
                <a:latin typeface="나눔고딕" pitchFamily="50" charset="-127"/>
                <a:ea typeface="나눔고딕" pitchFamily="50" charset="-127"/>
              </a:rPr>
              <a:t> - </a:t>
            </a:r>
            <a:r>
              <a:rPr kumimoji="0" lang="ko-KR" altLang="en-US" sz="1800" b="1" kern="0" dirty="0">
                <a:solidFill>
                  <a:sysClr val="window" lastClr="FFFFFF"/>
                </a:solidFill>
                <a:latin typeface="나눔고딕" pitchFamily="50" charset="-127"/>
                <a:ea typeface="나눔고딕" pitchFamily="50" charset="-127"/>
              </a:rPr>
              <a:t>실수요의 가치를 넘어서는 </a:t>
            </a:r>
            <a:r>
              <a:rPr kumimoji="0" lang="ko-KR" altLang="en-US" sz="1800" b="1" kern="0" dirty="0" err="1">
                <a:solidFill>
                  <a:sysClr val="window" lastClr="FFFFFF"/>
                </a:solidFill>
                <a:latin typeface="나눔고딕" pitchFamily="50" charset="-127"/>
                <a:ea typeface="나눔고딕" pitchFamily="50" charset="-127"/>
              </a:rPr>
              <a:t>실거주</a:t>
            </a:r>
            <a:r>
              <a:rPr kumimoji="0" lang="ko-KR" altLang="en-US" sz="1800" b="1" kern="0" dirty="0">
                <a:solidFill>
                  <a:sysClr val="window" lastClr="FFFFFF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kumimoji="0" lang="en-US" altLang="ko-KR" sz="1800" b="1" kern="0" dirty="0">
                <a:solidFill>
                  <a:sysClr val="window" lastClr="FFFFFF"/>
                </a:solidFill>
                <a:latin typeface="나눔고딕" pitchFamily="50" charset="-127"/>
                <a:ea typeface="나눔고딕" pitchFamily="50" charset="-127"/>
              </a:rPr>
              <a:t>&amp; </a:t>
            </a:r>
            <a:r>
              <a:rPr kumimoji="0" lang="ko-KR" altLang="en-US" sz="1800" b="1" kern="0" dirty="0" err="1">
                <a:solidFill>
                  <a:sysClr val="window" lastClr="FFFFFF"/>
                </a:solidFill>
                <a:latin typeface="나눔고딕" pitchFamily="50" charset="-127"/>
                <a:ea typeface="나눔고딕" pitchFamily="50" charset="-127"/>
              </a:rPr>
              <a:t>수익형</a:t>
            </a:r>
            <a:r>
              <a:rPr kumimoji="0" lang="ko-KR" altLang="en-US" sz="1800" b="1" kern="0" dirty="0">
                <a:solidFill>
                  <a:sysClr val="window" lastClr="FFFFFF"/>
                </a:solidFill>
                <a:latin typeface="나눔고딕" pitchFamily="50" charset="-127"/>
                <a:ea typeface="나눔고딕" pitchFamily="50" charset="-127"/>
              </a:rPr>
              <a:t> 아파트 </a:t>
            </a:r>
            <a:endParaRPr kumimoji="0" lang="en-US" altLang="ko-KR" sz="1800" b="1" kern="0" dirty="0">
              <a:solidFill>
                <a:sysClr val="window" lastClr="FFFFFF"/>
              </a:solidFill>
              <a:latin typeface="나눔고딕" pitchFamily="50" charset="-127"/>
              <a:ea typeface="나눔고딕" pitchFamily="50" charset="-127"/>
            </a:endParaRPr>
          </a:p>
          <a:p>
            <a:pPr algn="l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800" b="1" kern="0" dirty="0">
                <a:solidFill>
                  <a:sysClr val="window" lastClr="FFFFFF"/>
                </a:solidFill>
                <a:latin typeface="나눔고딕" pitchFamily="50" charset="-127"/>
                <a:ea typeface="나눔고딕" pitchFamily="50" charset="-127"/>
              </a:rPr>
              <a:t> - </a:t>
            </a:r>
            <a:r>
              <a:rPr kumimoji="0" lang="ko-KR" altLang="en-US" sz="1800" b="1" kern="0" dirty="0">
                <a:solidFill>
                  <a:sysClr val="window" lastClr="FFFFFF"/>
                </a:solidFill>
                <a:latin typeface="나눔고딕" pitchFamily="50" charset="-127"/>
                <a:ea typeface="나눔고딕" pitchFamily="50" charset="-127"/>
              </a:rPr>
              <a:t>생활에 불편함이 없는 합리적 주거공간</a:t>
            </a:r>
            <a:r>
              <a:rPr kumimoji="0" lang="en-US" altLang="ko-KR" sz="1800" b="1" kern="0" dirty="0">
                <a:solidFill>
                  <a:sysClr val="window" lastClr="FFFFFF"/>
                </a:solidFill>
                <a:latin typeface="나눔고딕" pitchFamily="50" charset="-127"/>
                <a:ea typeface="나눔고딕" pitchFamily="50" charset="-127"/>
              </a:rPr>
              <a:t>!</a:t>
            </a:r>
          </a:p>
          <a:p>
            <a:pPr algn="l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800" b="1" kern="0" dirty="0">
                <a:solidFill>
                  <a:sysClr val="window" lastClr="FFFFFF"/>
                </a:solidFill>
                <a:latin typeface="나눔고딕" pitchFamily="50" charset="-127"/>
                <a:ea typeface="나눔고딕" pitchFamily="50" charset="-127"/>
              </a:rPr>
              <a:t> - </a:t>
            </a:r>
            <a:r>
              <a:rPr kumimoji="0" lang="ko-KR" altLang="en-US" sz="1800" b="1" kern="0" dirty="0">
                <a:solidFill>
                  <a:sysClr val="window" lastClr="FFFFFF"/>
                </a:solidFill>
                <a:latin typeface="나눔고딕" pitchFamily="50" charset="-127"/>
                <a:ea typeface="나눔고딕" pitchFamily="50" charset="-127"/>
              </a:rPr>
              <a:t>편리한 사통팔달의 교통입지</a:t>
            </a:r>
            <a:r>
              <a:rPr kumimoji="0" lang="en-US" altLang="ko-KR" sz="1800" b="1" kern="0" dirty="0">
                <a:solidFill>
                  <a:sysClr val="window" lastClr="FFFFFF"/>
                </a:solidFill>
                <a:latin typeface="나눔고딕" pitchFamily="50" charset="-127"/>
                <a:ea typeface="나눔고딕" pitchFamily="50" charset="-127"/>
              </a:rPr>
              <a:t>! </a:t>
            </a:r>
            <a:r>
              <a:rPr kumimoji="0" lang="ko-KR" altLang="en-US" sz="1800" b="1" kern="0" dirty="0">
                <a:solidFill>
                  <a:sysClr val="window" lastClr="FFFFFF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endParaRPr kumimoji="0" lang="en-US" altLang="ko-KR" sz="1800" b="1" kern="0" dirty="0">
              <a:solidFill>
                <a:sysClr val="window" lastClr="FFFFFF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9704" name="Rectangle 3"/>
          <p:cNvSpPr>
            <a:spLocks noChangeArrowheads="1"/>
          </p:cNvSpPr>
          <p:nvPr/>
        </p:nvSpPr>
        <p:spPr bwMode="auto">
          <a:xfrm>
            <a:off x="539750" y="865188"/>
            <a:ext cx="72009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spcBef>
                <a:spcPct val="50000"/>
              </a:spcBef>
            </a:pPr>
            <a:r>
              <a:rPr lang="ko-KR" altLang="en-US" sz="2800" dirty="0">
                <a:solidFill>
                  <a:srgbClr val="FFFF00"/>
                </a:solidFill>
                <a:latin typeface="나눔고딕" pitchFamily="50" charset="-127"/>
                <a:ea typeface="나눔고딕" pitchFamily="50" charset="-127"/>
              </a:rPr>
              <a:t>■ </a:t>
            </a:r>
            <a:r>
              <a:rPr lang="ko-KR" altLang="en-US" sz="2800" dirty="0" err="1">
                <a:solidFill>
                  <a:srgbClr val="FFFF00"/>
                </a:solidFill>
                <a:latin typeface="나눔고딕" pitchFamily="50" charset="-127"/>
                <a:ea typeface="나눔고딕" pitchFamily="50" charset="-127"/>
              </a:rPr>
              <a:t>투룸을</a:t>
            </a:r>
            <a:r>
              <a:rPr lang="ko-KR" altLang="en-US" sz="2800" dirty="0">
                <a:solidFill>
                  <a:srgbClr val="FFFF00"/>
                </a:solidFill>
                <a:latin typeface="나눔고딕" pitchFamily="50" charset="-127"/>
                <a:ea typeface="나눔고딕" pitchFamily="50" charset="-127"/>
              </a:rPr>
              <a:t> 위한 </a:t>
            </a:r>
            <a:r>
              <a:rPr lang="en-US" altLang="ko-KR" sz="2800" dirty="0">
                <a:solidFill>
                  <a:srgbClr val="FFFF00"/>
                </a:solidFill>
                <a:latin typeface="나눔고딕" pitchFamily="50" charset="-127"/>
                <a:ea typeface="나눔고딕" pitchFamily="50" charset="-127"/>
              </a:rPr>
              <a:t>Two Track</a:t>
            </a:r>
            <a:endParaRPr lang="ko-KR" altLang="en-US" sz="2800" dirty="0">
              <a:solidFill>
                <a:srgbClr val="FFFF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2" name="TextBox 7"/>
          <p:cNvSpPr txBox="1"/>
          <p:nvPr/>
        </p:nvSpPr>
        <p:spPr>
          <a:xfrm>
            <a:off x="33337" y="-3222"/>
            <a:ext cx="5561027" cy="707886"/>
          </a:xfrm>
          <a:prstGeom prst="rect">
            <a:avLst/>
          </a:prstGeom>
          <a:noFill/>
          <a:effectLst>
            <a:outerShdw dist="825500" sx="38000" sy="38000" algn="tl" rotWithShape="0">
              <a:schemeClr val="tx2">
                <a:lumMod val="40000"/>
                <a:lumOff val="60000"/>
                <a:alpha val="0"/>
              </a:schemeClr>
            </a:outerShdw>
          </a:effectLst>
        </p:spPr>
        <p:txBody>
          <a:bodyPr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200" b="1" dirty="0">
                <a:gradFill flip="none" rotWithShape="1">
                  <a:gsLst>
                    <a:gs pos="23000">
                      <a:schemeClr val="tx1">
                        <a:lumMod val="75000"/>
                        <a:lumOff val="25000"/>
                      </a:schemeClr>
                    </a:gs>
                    <a:gs pos="51000">
                      <a:schemeClr val="tx1">
                        <a:lumMod val="50000"/>
                        <a:lumOff val="50000"/>
                        <a:alpha val="67000"/>
                      </a:schemeClr>
                    </a:gs>
                    <a:gs pos="83000">
                      <a:schemeClr val="tx1"/>
                    </a:gs>
                  </a:gsLst>
                  <a:lin ang="5100000" scaled="0"/>
                  <a:tileRect/>
                </a:gradFill>
                <a:latin typeface="나눔고딕" pitchFamily="50" charset="-127"/>
                <a:ea typeface="나눔고딕" pitchFamily="50" charset="-127"/>
              </a:rPr>
              <a:t>핵심 영업전략 </a:t>
            </a:r>
          </a:p>
        </p:txBody>
      </p:sp>
      <p:sp>
        <p:nvSpPr>
          <p:cNvPr id="13" name="AutoShape 8"/>
          <p:cNvSpPr>
            <a:spLocks noChangeArrowheads="1"/>
          </p:cNvSpPr>
          <p:nvPr/>
        </p:nvSpPr>
        <p:spPr bwMode="auto">
          <a:xfrm>
            <a:off x="642910" y="3000372"/>
            <a:ext cx="7858180" cy="1571636"/>
          </a:xfrm>
          <a:prstGeom prst="roundRect">
            <a:avLst>
              <a:gd name="adj" fmla="val 9685"/>
            </a:avLst>
          </a:prstGeom>
          <a:solidFill>
            <a:srgbClr val="6EA27F"/>
          </a:solidFill>
          <a:ln>
            <a:noFill/>
          </a:ln>
          <a:effectLst>
            <a:outerShdw dist="25400" dir="5400000" algn="ctr" rotWithShape="0">
              <a:srgbClr val="B2B2B2"/>
            </a:outerShdw>
          </a:effectLst>
        </p:spPr>
        <p:txBody>
          <a:bodyPr wrap="none" lIns="64350" tIns="32175" rIns="64350" bIns="32175" anchor="ctr"/>
          <a:lstStyle/>
          <a:p>
            <a:pPr defTabSz="628650">
              <a:lnSpc>
                <a:spcPct val="120000"/>
              </a:lnSpc>
              <a:defRPr/>
            </a:pPr>
            <a:r>
              <a:rPr kumimoji="0" lang="ko-KR" altLang="en-US" b="1" kern="0" dirty="0">
                <a:solidFill>
                  <a:sysClr val="window" lastClr="FFFFFF"/>
                </a:solidFill>
                <a:latin typeface="나눔고딕" pitchFamily="50" charset="-127"/>
                <a:ea typeface="나눔고딕" pitchFamily="50" charset="-127"/>
              </a:rPr>
              <a:t>실수요자를 </a:t>
            </a:r>
            <a:r>
              <a:rPr kumimoji="0" lang="ko-KR" altLang="en-US" b="1" kern="0" dirty="0" err="1">
                <a:solidFill>
                  <a:sysClr val="window" lastClr="FFFFFF"/>
                </a:solidFill>
                <a:latin typeface="나눔고딕" pitchFamily="50" charset="-127"/>
                <a:ea typeface="나눔고딕" pitchFamily="50" charset="-127"/>
              </a:rPr>
              <a:t>타겟으로</a:t>
            </a:r>
            <a:endParaRPr kumimoji="0" lang="en-US" altLang="ko-KR" b="1" kern="0" dirty="0">
              <a:solidFill>
                <a:sysClr val="window" lastClr="FFFFFF"/>
              </a:solidFill>
              <a:latin typeface="나눔고딕" pitchFamily="50" charset="-127"/>
              <a:ea typeface="나눔고딕" pitchFamily="50" charset="-127"/>
            </a:endParaRPr>
          </a:p>
          <a:p>
            <a:pPr defTabSz="628650">
              <a:lnSpc>
                <a:spcPct val="120000"/>
              </a:lnSpc>
              <a:defRPr/>
            </a:pPr>
            <a:r>
              <a:rPr kumimoji="0" lang="ko-KR" altLang="en-US" sz="4000" b="1" kern="0" dirty="0">
                <a:solidFill>
                  <a:sysClr val="window" lastClr="FFFFFF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kumimoji="0" lang="en-US" altLang="ko-KR" sz="4000" b="1" kern="0" dirty="0">
                <a:solidFill>
                  <a:srgbClr val="FFFF00"/>
                </a:solidFill>
                <a:latin typeface="나눔고딕" pitchFamily="50" charset="-127"/>
                <a:ea typeface="나눔고딕" pitchFamily="50" charset="-127"/>
              </a:rPr>
              <a:t>“</a:t>
            </a:r>
            <a:r>
              <a:rPr kumimoji="0" lang="ko-KR" altLang="en-US" sz="4000" b="1" kern="0" dirty="0">
                <a:solidFill>
                  <a:srgbClr val="FFFF00"/>
                </a:solidFill>
                <a:latin typeface="나눔고딕" pitchFamily="50" charset="-127"/>
                <a:ea typeface="나눔고딕" pitchFamily="50" charset="-127"/>
              </a:rPr>
              <a:t>전세가격으로 </a:t>
            </a:r>
            <a:r>
              <a:rPr kumimoji="0" lang="ko-KR" altLang="en-US" sz="4000" b="1" kern="0" dirty="0" err="1">
                <a:solidFill>
                  <a:srgbClr val="FFFF00"/>
                </a:solidFill>
                <a:latin typeface="나눔고딕" pitchFamily="50" charset="-127"/>
                <a:ea typeface="나눔고딕" pitchFamily="50" charset="-127"/>
              </a:rPr>
              <a:t>내집</a:t>
            </a:r>
            <a:r>
              <a:rPr kumimoji="0" lang="ko-KR" altLang="en-US" sz="4000" b="1" kern="0" dirty="0">
                <a:solidFill>
                  <a:srgbClr val="FFFF00"/>
                </a:solidFill>
                <a:latin typeface="나눔고딕" pitchFamily="50" charset="-127"/>
                <a:ea typeface="나눔고딕" pitchFamily="50" charset="-127"/>
              </a:rPr>
              <a:t> 마련</a:t>
            </a:r>
            <a:r>
              <a:rPr kumimoji="0" lang="en-US" altLang="ko-KR" sz="4000" b="1" kern="0" dirty="0">
                <a:solidFill>
                  <a:srgbClr val="FFFF00"/>
                </a:solidFill>
                <a:latin typeface="나눔고딕" pitchFamily="50" charset="-127"/>
                <a:ea typeface="나눔고딕" pitchFamily="50" charset="-127"/>
              </a:rPr>
              <a:t>”</a:t>
            </a:r>
            <a:r>
              <a:rPr kumimoji="0" lang="ko-KR" altLang="en-US" sz="4000" b="1" kern="0" dirty="0">
                <a:solidFill>
                  <a:srgbClr val="FFFF00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kumimoji="0" lang="ko-KR" altLang="en-US" sz="3200" b="1" kern="0" dirty="0" err="1">
                <a:solidFill>
                  <a:sysClr val="window" lastClr="FFFFFF"/>
                </a:solidFill>
                <a:latin typeface="나눔고딕" pitchFamily="50" charset="-127"/>
                <a:ea typeface="나눔고딕" pitchFamily="50" charset="-127"/>
              </a:rPr>
              <a:t>컨셉</a:t>
            </a:r>
            <a:endParaRPr lang="en-US" altLang="ko-KR" sz="32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5" name="AutoShape 8"/>
          <p:cNvSpPr>
            <a:spLocks noChangeArrowheads="1"/>
          </p:cNvSpPr>
          <p:nvPr/>
        </p:nvSpPr>
        <p:spPr bwMode="auto">
          <a:xfrm>
            <a:off x="642910" y="2065334"/>
            <a:ext cx="2265363" cy="792162"/>
          </a:xfrm>
          <a:prstGeom prst="roundRect">
            <a:avLst>
              <a:gd name="adj" fmla="val 16667"/>
            </a:avLst>
          </a:prstGeom>
          <a:solidFill>
            <a:schemeClr val="accent5">
              <a:lumMod val="50000"/>
            </a:schemeClr>
          </a:solidFill>
          <a:ln w="12700" algn="ctr">
            <a:noFill/>
            <a:round/>
            <a:headEnd/>
            <a:tailEnd/>
          </a:ln>
          <a:effectLst>
            <a:outerShdw dist="25400" dir="5400000" algn="ctr" rotWithShape="0">
              <a:srgbClr val="B2B2B2"/>
            </a:outerShdw>
          </a:effectLst>
        </p:spPr>
        <p:txBody>
          <a:bodyPr wrap="none" lIns="64350" tIns="32175" rIns="64350" bIns="32175" anchor="ctr"/>
          <a:lstStyle/>
          <a:p>
            <a:pPr defTabSz="628650">
              <a:lnSpc>
                <a:spcPct val="100000"/>
              </a:lnSpc>
              <a:defRPr/>
            </a:pPr>
            <a:r>
              <a:rPr lang="ko-KR" altLang="en-US" sz="3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투룸</a:t>
            </a:r>
            <a:endParaRPr lang="en-US" altLang="ko-KR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itchFamily="50" charset="-127"/>
              <a:ea typeface="나눔고딕" pitchFamily="50" charset="-127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6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9525">
            <a:noFill/>
            <a:miter lim="800000"/>
            <a:headEnd/>
            <a:tailEnd/>
          </a:ln>
        </p:spPr>
        <p:txBody>
          <a:bodyPr wrap="none" lIns="91296" tIns="45649" rIns="91296" bIns="45649" anchor="ctr"/>
          <a:lstStyle>
            <a:defPPr>
              <a:defRPr lang="ko-KR"/>
            </a:defPPr>
            <a:lvl1pPr algn="ctr" rtl="0" fontAlgn="base" latinLnBrk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defRPr kumimoji="1" sz="1200" b="1" kern="1200">
                <a:solidFill>
                  <a:schemeClr val="tx1"/>
                </a:solidFill>
                <a:latin typeface="휴먼세엑스포" pitchFamily="2" charset="-127"/>
                <a:ea typeface="휴먼세엑스포" pitchFamily="2" charset="-127"/>
                <a:cs typeface="+mn-cs"/>
                <a:sym typeface="Wingdings" pitchFamily="2" charset="2"/>
              </a:defRPr>
            </a:lvl1pPr>
            <a:lvl2pPr marL="457200" algn="ctr" rtl="0" fontAlgn="base" latinLnBrk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defRPr kumimoji="1" sz="1200" b="1" kern="1200">
                <a:solidFill>
                  <a:schemeClr val="tx1"/>
                </a:solidFill>
                <a:latin typeface="휴먼세엑스포" pitchFamily="2" charset="-127"/>
                <a:ea typeface="휴먼세엑스포" pitchFamily="2" charset="-127"/>
                <a:cs typeface="+mn-cs"/>
                <a:sym typeface="Wingdings" pitchFamily="2" charset="2"/>
              </a:defRPr>
            </a:lvl2pPr>
            <a:lvl3pPr marL="914400" algn="ctr" rtl="0" fontAlgn="base" latinLnBrk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defRPr kumimoji="1" sz="1200" b="1" kern="1200">
                <a:solidFill>
                  <a:schemeClr val="tx1"/>
                </a:solidFill>
                <a:latin typeface="휴먼세엑스포" pitchFamily="2" charset="-127"/>
                <a:ea typeface="휴먼세엑스포" pitchFamily="2" charset="-127"/>
                <a:cs typeface="+mn-cs"/>
                <a:sym typeface="Wingdings" pitchFamily="2" charset="2"/>
              </a:defRPr>
            </a:lvl3pPr>
            <a:lvl4pPr marL="1371600" algn="ctr" rtl="0" fontAlgn="base" latinLnBrk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defRPr kumimoji="1" sz="1200" b="1" kern="1200">
                <a:solidFill>
                  <a:schemeClr val="tx1"/>
                </a:solidFill>
                <a:latin typeface="휴먼세엑스포" pitchFamily="2" charset="-127"/>
                <a:ea typeface="휴먼세엑스포" pitchFamily="2" charset="-127"/>
                <a:cs typeface="+mn-cs"/>
                <a:sym typeface="Wingdings" pitchFamily="2" charset="2"/>
              </a:defRPr>
            </a:lvl4pPr>
            <a:lvl5pPr marL="1828800" algn="ctr" rtl="0" fontAlgn="base" latinLnBrk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defRPr kumimoji="1" sz="1200" b="1" kern="1200">
                <a:solidFill>
                  <a:schemeClr val="tx1"/>
                </a:solidFill>
                <a:latin typeface="휴먼세엑스포" pitchFamily="2" charset="-127"/>
                <a:ea typeface="휴먼세엑스포" pitchFamily="2" charset="-127"/>
                <a:cs typeface="+mn-cs"/>
                <a:sym typeface="Wingdings" pitchFamily="2" charset="2"/>
              </a:defRPr>
            </a:lvl5pPr>
            <a:lvl6pPr marL="2286000" algn="l" defTabSz="914400" rtl="0" eaLnBrk="1" latinLnBrk="1" hangingPunct="1">
              <a:defRPr kumimoji="1" sz="1200" b="1" kern="1200">
                <a:solidFill>
                  <a:schemeClr val="tx1"/>
                </a:solidFill>
                <a:latin typeface="휴먼세엑스포" pitchFamily="2" charset="-127"/>
                <a:ea typeface="휴먼세엑스포" pitchFamily="2" charset="-127"/>
                <a:cs typeface="+mn-cs"/>
                <a:sym typeface="Wingdings" pitchFamily="2" charset="2"/>
              </a:defRPr>
            </a:lvl6pPr>
            <a:lvl7pPr marL="2743200" algn="l" defTabSz="914400" rtl="0" eaLnBrk="1" latinLnBrk="1" hangingPunct="1">
              <a:defRPr kumimoji="1" sz="1200" b="1" kern="1200">
                <a:solidFill>
                  <a:schemeClr val="tx1"/>
                </a:solidFill>
                <a:latin typeface="휴먼세엑스포" pitchFamily="2" charset="-127"/>
                <a:ea typeface="휴먼세엑스포" pitchFamily="2" charset="-127"/>
                <a:cs typeface="+mn-cs"/>
                <a:sym typeface="Wingdings" pitchFamily="2" charset="2"/>
              </a:defRPr>
            </a:lvl7pPr>
            <a:lvl8pPr marL="3200400" algn="l" defTabSz="914400" rtl="0" eaLnBrk="1" latinLnBrk="1" hangingPunct="1">
              <a:defRPr kumimoji="1" sz="1200" b="1" kern="1200">
                <a:solidFill>
                  <a:schemeClr val="tx1"/>
                </a:solidFill>
                <a:latin typeface="휴먼세엑스포" pitchFamily="2" charset="-127"/>
                <a:ea typeface="휴먼세엑스포" pitchFamily="2" charset="-127"/>
                <a:cs typeface="+mn-cs"/>
                <a:sym typeface="Wingdings" pitchFamily="2" charset="2"/>
              </a:defRPr>
            </a:lvl8pPr>
            <a:lvl9pPr marL="3657600" algn="l" defTabSz="914400" rtl="0" eaLnBrk="1" latinLnBrk="1" hangingPunct="1">
              <a:defRPr kumimoji="1" sz="1200" b="1" kern="1200">
                <a:solidFill>
                  <a:schemeClr val="tx1"/>
                </a:solidFill>
                <a:latin typeface="휴먼세엑스포" pitchFamily="2" charset="-127"/>
                <a:ea typeface="휴먼세엑스포" pitchFamily="2" charset="-127"/>
                <a:cs typeface="+mn-cs"/>
                <a:sym typeface="Wingdings" pitchFamily="2" charset="2"/>
              </a:defRPr>
            </a:lvl9pPr>
          </a:lstStyle>
          <a:p>
            <a:pPr eaLnBrk="0" latinLnBrk="0" hangingPunct="0">
              <a:lnSpc>
                <a:spcPct val="90000"/>
              </a:lnSpc>
              <a:defRPr/>
            </a:pPr>
            <a:endParaRPr kumimoji="0" lang="ko-KR" altLang="en-US" sz="1100" dirty="0">
              <a:latin typeface="Tahoma" pitchFamily="34" charset="0"/>
              <a:ea typeface="가는각진제목체" pitchFamily="18" charset="-127"/>
              <a:sym typeface="Symbol" pitchFamily="18" charset="2"/>
            </a:endParaRPr>
          </a:p>
        </p:txBody>
      </p:sp>
      <p:pic>
        <p:nvPicPr>
          <p:cNvPr id="8" name="Picture 4" descr="helm"/>
          <p:cNvPicPr>
            <a:picLocks noChangeAspect="1" noChangeArrowheads="1"/>
          </p:cNvPicPr>
          <p:nvPr/>
        </p:nvPicPr>
        <p:blipFill>
          <a:blip r:embed="rId3"/>
          <a:srcRect t="10117"/>
          <a:stretch>
            <a:fillRect/>
          </a:stretch>
        </p:blipFill>
        <p:spPr bwMode="auto">
          <a:xfrm>
            <a:off x="304800" y="304800"/>
            <a:ext cx="8534400" cy="5002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180528" y="4265192"/>
            <a:ext cx="9144000" cy="2308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ko-KR" altLang="en-US" sz="72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분양전략 및</a:t>
            </a:r>
            <a:endParaRPr lang="en-US" altLang="ko-KR" sz="720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ko-KR" altLang="en-US" sz="72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마케팅영업 </a:t>
            </a:r>
            <a:r>
              <a:rPr lang="ko-KR" altLang="en-US" sz="7200" dirty="0" err="1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뱡향설정</a:t>
            </a:r>
            <a:r>
              <a:rPr lang="ko-KR" altLang="en-US" sz="72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   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612488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1571612"/>
            <a:ext cx="9144000" cy="6429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lnSpc>
                <a:spcPct val="100000"/>
              </a:lnSpc>
              <a:defRPr/>
            </a:pPr>
            <a:r>
              <a:rPr lang="ko-KR" altLang="en-US" sz="1400" dirty="0" err="1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제기역</a:t>
            </a:r>
            <a:r>
              <a:rPr lang="ko-KR" altLang="en-US" sz="14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일대 스카이라인이 변화하고 있다</a:t>
            </a:r>
            <a:r>
              <a:rPr lang="en-US" altLang="ko-KR" sz="14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.</a:t>
            </a:r>
            <a:r>
              <a:rPr lang="ko-KR" altLang="en-US" sz="14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청량리 민자역사</a:t>
            </a:r>
            <a:r>
              <a:rPr lang="en-US" altLang="ko-KR" sz="14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4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경동시장</a:t>
            </a:r>
            <a:r>
              <a:rPr lang="en-US" altLang="ko-KR" sz="14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4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청량리 재개발</a:t>
            </a:r>
            <a:r>
              <a:rPr lang="en-US" altLang="ko-KR" sz="14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...</a:t>
            </a:r>
            <a:endParaRPr lang="en-US" altLang="ko-KR" sz="900" dirty="0">
              <a:solidFill>
                <a:srgbClr val="002060"/>
              </a:solidFill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4" name="AutoShape 16"/>
          <p:cNvSpPr>
            <a:spLocks noChangeArrowheads="1"/>
          </p:cNvSpPr>
          <p:nvPr/>
        </p:nvSpPr>
        <p:spPr bwMode="auto">
          <a:xfrm>
            <a:off x="733425" y="2347730"/>
            <a:ext cx="7656513" cy="574675"/>
          </a:xfrm>
          <a:prstGeom prst="roundRect">
            <a:avLst>
              <a:gd name="adj" fmla="val 16667"/>
            </a:avLst>
          </a:prstGeom>
          <a:solidFill>
            <a:schemeClr val="bg1">
              <a:lumMod val="65000"/>
            </a:schemeClr>
          </a:solidFill>
          <a:ln w="12700" algn="ctr">
            <a:noFill/>
            <a:round/>
            <a:headEnd/>
            <a:tailEnd/>
          </a:ln>
          <a:effectLst>
            <a:outerShdw dist="25400" dir="5400000" algn="ctr" rotWithShape="0">
              <a:srgbClr val="B2B2B2"/>
            </a:outerShdw>
          </a:effectLst>
        </p:spPr>
        <p:txBody>
          <a:bodyPr wrap="none" lIns="64350" tIns="32175" rIns="64350" bIns="32175" anchor="ctr"/>
          <a:lstStyle/>
          <a:p>
            <a:pPr defTabSz="628650">
              <a:lnSpc>
                <a:spcPct val="120000"/>
              </a:lnSpc>
              <a:defRPr/>
            </a:pPr>
            <a:r>
              <a:rPr lang="en-US" altLang="ko-KR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“</a:t>
            </a:r>
            <a:r>
              <a:rPr lang="ko-KR" altLang="en-US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지역 이슈화</a:t>
            </a:r>
            <a:r>
              <a:rPr lang="en-US" altLang="ko-KR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”</a:t>
            </a:r>
            <a:r>
              <a:rPr lang="ko-KR" altLang="en-US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초기에는 지역 이미지 </a:t>
            </a:r>
            <a:r>
              <a:rPr lang="en-US" altLang="ko-KR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Boom-Up</a:t>
            </a:r>
          </a:p>
        </p:txBody>
      </p:sp>
      <p:sp>
        <p:nvSpPr>
          <p:cNvPr id="32772" name="AutoShape 3"/>
          <p:cNvSpPr>
            <a:spLocks noChangeArrowheads="1"/>
          </p:cNvSpPr>
          <p:nvPr/>
        </p:nvSpPr>
        <p:spPr bwMode="auto">
          <a:xfrm>
            <a:off x="663575" y="836613"/>
            <a:ext cx="7747000" cy="671512"/>
          </a:xfrm>
          <a:prstGeom prst="roundRect">
            <a:avLst>
              <a:gd name="adj" fmla="val 10579"/>
            </a:avLst>
          </a:prstGeom>
          <a:noFill/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>
              <a:lnSpc>
                <a:spcPct val="90000"/>
              </a:lnSpc>
            </a:pPr>
            <a:endParaRPr lang="ko-KR" altLang="ko-KR" sz="1400">
              <a:solidFill>
                <a:schemeClr val="bg1"/>
              </a:solidFill>
              <a:latin typeface="HY견명조" pitchFamily="18" charset="-127"/>
              <a:ea typeface="HY견명조" pitchFamily="18" charset="-127"/>
            </a:endParaRPr>
          </a:p>
        </p:txBody>
      </p:sp>
      <p:sp>
        <p:nvSpPr>
          <p:cNvPr id="13" name="WordArt 13"/>
          <p:cNvSpPr>
            <a:spLocks noChangeArrowheads="1" noChangeShapeType="1" noTextEdit="1"/>
          </p:cNvSpPr>
          <p:nvPr/>
        </p:nvSpPr>
        <p:spPr bwMode="auto">
          <a:xfrm>
            <a:off x="1142976" y="1214422"/>
            <a:ext cx="6831533" cy="492154"/>
          </a:xfrm>
          <a:prstGeom prst="rect">
            <a:avLst/>
          </a:prstGeom>
          <a:noFill/>
          <a:ln>
            <a:noFill/>
          </a:ln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>
              <a:defRPr/>
            </a:pPr>
            <a:r>
              <a:rPr lang="ko-KR" altLang="en-US" sz="1400" kern="10" dirty="0">
                <a:ln w="9525">
                  <a:noFill/>
                  <a:round/>
                  <a:headEnd/>
                  <a:tailEnd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빠르게 변화하고 있는 </a:t>
            </a:r>
            <a:r>
              <a:rPr lang="ko-KR" altLang="en-US" sz="1400" kern="10" dirty="0">
                <a:ln w="9525">
                  <a:noFill/>
                  <a:round/>
                  <a:headEnd/>
                  <a:tailEnd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강북의 스카이라인</a:t>
            </a:r>
          </a:p>
        </p:txBody>
      </p:sp>
      <p:sp>
        <p:nvSpPr>
          <p:cNvPr id="14" name="TextBox 7"/>
          <p:cNvSpPr txBox="1"/>
          <p:nvPr/>
        </p:nvSpPr>
        <p:spPr>
          <a:xfrm>
            <a:off x="33337" y="-3222"/>
            <a:ext cx="7008813" cy="781752"/>
          </a:xfrm>
          <a:prstGeom prst="rect">
            <a:avLst/>
          </a:prstGeom>
          <a:noFill/>
          <a:effectLst>
            <a:outerShdw dist="825500" sx="38000" sy="38000" algn="tl" rotWithShape="0">
              <a:schemeClr val="tx2">
                <a:lumMod val="40000"/>
                <a:lumOff val="60000"/>
                <a:alpha val="0"/>
              </a:schemeClr>
            </a:outerShdw>
          </a:effectLst>
        </p:spPr>
        <p:txBody>
          <a:bodyPr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3200" b="1" dirty="0">
                <a:gradFill flip="none" rotWithShape="1">
                  <a:gsLst>
                    <a:gs pos="23000">
                      <a:schemeClr val="tx1">
                        <a:lumMod val="75000"/>
                        <a:lumOff val="25000"/>
                      </a:schemeClr>
                    </a:gs>
                    <a:gs pos="51000">
                      <a:schemeClr val="tx1">
                        <a:lumMod val="50000"/>
                        <a:lumOff val="50000"/>
                        <a:alpha val="67000"/>
                      </a:schemeClr>
                    </a:gs>
                    <a:gs pos="83000">
                      <a:schemeClr val="tx1"/>
                    </a:gs>
                  </a:gsLst>
                  <a:lin ang="5100000" scaled="0"/>
                  <a:tileRect/>
                </a:gradFill>
                <a:latin typeface="나눔고딕" pitchFamily="50" charset="-127"/>
                <a:ea typeface="나눔고딕" pitchFamily="50" charset="-127"/>
              </a:rPr>
              <a:t>1</a:t>
            </a:r>
            <a:r>
              <a:rPr kumimoji="0" lang="ko-KR" altLang="en-US" sz="3200" b="1" dirty="0">
                <a:gradFill flip="none" rotWithShape="1">
                  <a:gsLst>
                    <a:gs pos="23000">
                      <a:schemeClr val="tx1">
                        <a:lumMod val="75000"/>
                        <a:lumOff val="25000"/>
                      </a:schemeClr>
                    </a:gs>
                    <a:gs pos="51000">
                      <a:schemeClr val="tx1">
                        <a:lumMod val="50000"/>
                        <a:lumOff val="50000"/>
                        <a:alpha val="67000"/>
                      </a:schemeClr>
                    </a:gs>
                    <a:gs pos="83000">
                      <a:schemeClr val="tx1"/>
                    </a:gs>
                  </a:gsLst>
                  <a:lin ang="5100000" scaled="0"/>
                  <a:tileRect/>
                </a:gradFill>
                <a:latin typeface="나눔고딕" pitchFamily="50" charset="-127"/>
                <a:ea typeface="나눔고딕" pitchFamily="50" charset="-127"/>
              </a:rPr>
              <a:t>단계 마케팅 전략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857224" y="2928934"/>
            <a:ext cx="7424737" cy="4905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lnSpc>
                <a:spcPct val="100000"/>
              </a:lnSpc>
              <a:defRPr/>
            </a:pPr>
            <a:r>
              <a:rPr lang="ko-KR" altLang="en-US" sz="16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일반 언론 </a:t>
            </a:r>
            <a:r>
              <a:rPr lang="en-US" altLang="ko-KR" sz="16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/ </a:t>
            </a:r>
            <a:r>
              <a:rPr lang="ko-KR" altLang="en-US" sz="16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홍보 수단을 통한 지역에 대한 기대치 향상</a:t>
            </a:r>
            <a:endParaRPr lang="en-US" altLang="ko-KR" sz="1000" dirty="0">
              <a:solidFill>
                <a:srgbClr val="002060"/>
              </a:solidFill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32776" name="직사각형 22"/>
          <p:cNvSpPr>
            <a:spLocks noChangeArrowheads="1"/>
          </p:cNvSpPr>
          <p:nvPr/>
        </p:nvSpPr>
        <p:spPr bwMode="auto">
          <a:xfrm>
            <a:off x="496894" y="3452295"/>
            <a:ext cx="8143932" cy="1384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ko-KR" sz="2000" u="sng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“GTX </a:t>
            </a:r>
            <a:r>
              <a:rPr lang="ko-KR" altLang="en-US" sz="2000" u="sng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송도 </a:t>
            </a:r>
            <a:r>
              <a:rPr lang="en-US" altLang="ko-KR" sz="2000" u="sng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~</a:t>
            </a:r>
            <a:r>
              <a:rPr lang="ko-KR" altLang="en-US" sz="2000" u="sng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청량리 조기추진 위해  </a:t>
            </a:r>
            <a:r>
              <a:rPr lang="ko-KR" altLang="en-US" sz="2000" u="sng" dirty="0" err="1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온힘</a:t>
            </a:r>
            <a:r>
              <a:rPr lang="en-US" altLang="ko-KR" sz="2000" u="sng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”</a:t>
            </a:r>
          </a:p>
          <a:p>
            <a:r>
              <a:rPr lang="ko-KR" altLang="en-US" sz="2000" u="sng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동대문 서울약령시</a:t>
            </a:r>
            <a:r>
              <a:rPr lang="en-US" altLang="ko-KR" sz="2000" u="sng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2000" u="sng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한방 특정개발진흥 지구 지정</a:t>
            </a:r>
            <a:endParaRPr lang="en-US" altLang="ko-KR" sz="2000" u="sng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  <a:p>
            <a:r>
              <a:rPr lang="en-US" altLang="ko-KR" sz="2000" u="sng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“</a:t>
            </a:r>
            <a:r>
              <a:rPr lang="ko-KR" altLang="en-US" sz="2000" u="sng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우리는 불황을 몰라요</a:t>
            </a:r>
            <a:r>
              <a:rPr lang="en-US" altLang="ko-KR" sz="2000" u="sng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… </a:t>
            </a:r>
            <a:r>
              <a:rPr lang="ko-KR" altLang="en-US" sz="2000" u="sng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대학가 인근 임대 수요 꾸준히</a:t>
            </a:r>
            <a:r>
              <a:rPr lang="en-US" altLang="ko-KR" sz="1800" u="sng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”</a:t>
            </a:r>
            <a:endParaRPr lang="ko-KR" altLang="en-US" sz="1800" u="sng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2777" name="AutoShape 26"/>
          <p:cNvSpPr>
            <a:spLocks noChangeArrowheads="1"/>
          </p:cNvSpPr>
          <p:nvPr/>
        </p:nvSpPr>
        <p:spPr bwMode="auto">
          <a:xfrm>
            <a:off x="465172" y="3429000"/>
            <a:ext cx="8148637" cy="1439863"/>
          </a:xfrm>
          <a:prstGeom prst="roundRect">
            <a:avLst>
              <a:gd name="adj" fmla="val 16667"/>
            </a:avLst>
          </a:prstGeom>
          <a:noFill/>
          <a:ln w="19050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l">
              <a:lnSpc>
                <a:spcPct val="100000"/>
              </a:lnSpc>
            </a:pPr>
            <a:r>
              <a:rPr lang="ko-KR" altLang="en-US" sz="2000" b="1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</a:t>
            </a:r>
          </a:p>
          <a:p>
            <a:pPr algn="l">
              <a:lnSpc>
                <a:spcPct val="100000"/>
              </a:lnSpc>
            </a:pPr>
            <a:r>
              <a:rPr lang="ko-KR" altLang="en-US" sz="2000" b="1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         </a:t>
            </a:r>
            <a:endParaRPr lang="en-US" altLang="ko-KR" sz="20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  <a:p>
            <a:pPr algn="l">
              <a:lnSpc>
                <a:spcPct val="100000"/>
              </a:lnSpc>
            </a:pPr>
            <a:endParaRPr lang="en-US" altLang="ko-KR" sz="20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  <a:p>
            <a:pPr algn="l">
              <a:lnSpc>
                <a:spcPct val="100000"/>
              </a:lnSpc>
            </a:pPr>
            <a:endParaRPr lang="ko-KR" altLang="en-US" sz="20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  <a:p>
            <a:pPr algn="l">
              <a:lnSpc>
                <a:spcPct val="100000"/>
              </a:lnSpc>
            </a:pPr>
            <a:r>
              <a:rPr lang="ko-KR" altLang="en-US" sz="2000" b="1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         </a:t>
            </a:r>
            <a:endParaRPr lang="en-US" altLang="ko-KR" sz="2000" b="1" dirty="0">
              <a:solidFill>
                <a:srgbClr val="FF99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2778" name="AutoShape 26"/>
          <p:cNvSpPr>
            <a:spLocks noChangeArrowheads="1"/>
          </p:cNvSpPr>
          <p:nvPr/>
        </p:nvSpPr>
        <p:spPr bwMode="auto">
          <a:xfrm>
            <a:off x="1071538" y="5643578"/>
            <a:ext cx="7000924" cy="1025510"/>
          </a:xfrm>
          <a:prstGeom prst="roundRect">
            <a:avLst>
              <a:gd name="adj" fmla="val 16667"/>
            </a:avLst>
          </a:prstGeom>
          <a:noFill/>
          <a:ln w="19050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l">
              <a:lnSpc>
                <a:spcPct val="100000"/>
              </a:lnSpc>
            </a:pPr>
            <a:r>
              <a:rPr lang="ko-KR" altLang="en-US" sz="1600" b="1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</a:t>
            </a:r>
          </a:p>
          <a:p>
            <a:pPr algn="l">
              <a:lnSpc>
                <a:spcPct val="100000"/>
              </a:lnSpc>
            </a:pPr>
            <a:r>
              <a:rPr lang="ko-KR" altLang="en-US" sz="1600" b="1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         </a:t>
            </a:r>
            <a:endParaRPr lang="en-US" altLang="ko-KR" sz="16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  <a:p>
            <a:pPr algn="l">
              <a:lnSpc>
                <a:spcPct val="100000"/>
              </a:lnSpc>
            </a:pPr>
            <a:endParaRPr lang="en-US" altLang="ko-KR" sz="16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  <a:p>
            <a:pPr algn="l">
              <a:lnSpc>
                <a:spcPct val="100000"/>
              </a:lnSpc>
            </a:pPr>
            <a:endParaRPr lang="ko-KR" altLang="en-US" sz="16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  <a:p>
            <a:pPr algn="l">
              <a:lnSpc>
                <a:spcPct val="100000"/>
              </a:lnSpc>
            </a:pPr>
            <a:r>
              <a:rPr lang="ko-KR" altLang="en-US" sz="1600" b="1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         </a:t>
            </a:r>
            <a:endParaRPr lang="en-US" altLang="ko-KR" sz="1600" b="1" dirty="0">
              <a:solidFill>
                <a:srgbClr val="FF99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2779" name="직사각형 1"/>
          <p:cNvSpPr>
            <a:spLocks noChangeArrowheads="1"/>
          </p:cNvSpPr>
          <p:nvPr/>
        </p:nvSpPr>
        <p:spPr bwMode="auto">
          <a:xfrm>
            <a:off x="583664" y="5572140"/>
            <a:ext cx="7953375" cy="4385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ko-KR" altLang="en-US" sz="1800" b="1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미사리 </a:t>
            </a:r>
            <a:r>
              <a:rPr lang="ko-KR" altLang="en-US" sz="1800" b="1" dirty="0" err="1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카페촌이</a:t>
            </a:r>
            <a:r>
              <a:rPr lang="ko-KR" altLang="en-US" sz="1800" b="1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800" b="1" dirty="0" err="1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아파트숲으로</a:t>
            </a:r>
            <a:r>
              <a:rPr lang="en-US" altLang="ko-KR" sz="1800" b="1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… </a:t>
            </a:r>
            <a:r>
              <a:rPr lang="ko-KR" altLang="en-US" sz="1800" b="1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하남 桑田碧海</a:t>
            </a:r>
            <a:r>
              <a:rPr lang="en-US" altLang="ko-KR" sz="1800" b="1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sz="1800" b="1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상전벽해</a:t>
            </a:r>
            <a:r>
              <a:rPr lang="en-US" altLang="ko-KR" sz="1800" b="1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)</a:t>
            </a:r>
          </a:p>
        </p:txBody>
      </p:sp>
      <p:sp>
        <p:nvSpPr>
          <p:cNvPr id="32780" name="직사각형 4"/>
          <p:cNvSpPr>
            <a:spLocks noChangeArrowheads="1"/>
          </p:cNvSpPr>
          <p:nvPr/>
        </p:nvSpPr>
        <p:spPr bwMode="auto">
          <a:xfrm>
            <a:off x="1114458" y="5997379"/>
            <a:ext cx="6958004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ko-KR" sz="1200" b="1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[5</a:t>
            </a:r>
            <a:r>
              <a:rPr lang="ko-KR" altLang="en-US" sz="1200" b="1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년간 땅값 </a:t>
            </a:r>
            <a:r>
              <a:rPr lang="en-US" altLang="ko-KR" sz="1200" b="1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23% </a:t>
            </a:r>
            <a:r>
              <a:rPr lang="ko-KR" altLang="en-US" sz="1200" b="1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급등</a:t>
            </a:r>
            <a:r>
              <a:rPr lang="en-US" altLang="ko-KR" sz="1200" b="1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200" b="1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전국 </a:t>
            </a:r>
            <a:r>
              <a:rPr lang="en-US" altLang="ko-KR" sz="1200" b="1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1</a:t>
            </a:r>
            <a:r>
              <a:rPr lang="ko-KR" altLang="en-US" sz="1200" b="1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위</a:t>
            </a:r>
            <a:r>
              <a:rPr lang="en-US" altLang="ko-KR" sz="1200" b="1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]</a:t>
            </a:r>
            <a:br>
              <a:rPr lang="en-US" altLang="ko-KR" sz="1200" b="1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</a:br>
            <a:r>
              <a:rPr lang="ko-KR" altLang="en-US" sz="1200" b="1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市 </a:t>
            </a:r>
            <a:r>
              <a:rPr lang="en-US" altLang="ko-KR" sz="1200" b="1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99% </a:t>
            </a:r>
            <a:r>
              <a:rPr lang="ko-KR" altLang="en-US" sz="1200" b="1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차지 그린벨트 풀리며 미사 </a:t>
            </a:r>
            <a:r>
              <a:rPr lang="en-US" altLang="ko-KR" sz="1200" b="1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3</a:t>
            </a:r>
            <a:r>
              <a:rPr lang="ko-KR" altLang="en-US" sz="1200" b="1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만</a:t>
            </a:r>
            <a:r>
              <a:rPr lang="en-US" altLang="ko-KR" sz="1200" b="1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7000</a:t>
            </a:r>
            <a:r>
              <a:rPr lang="ko-KR" altLang="en-US" sz="1200" b="1" dirty="0" err="1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가구등</a:t>
            </a:r>
            <a:r>
              <a:rPr lang="ko-KR" altLang="en-US" sz="1200" b="1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곳곳 </a:t>
            </a:r>
            <a:r>
              <a:rPr lang="ko-KR" altLang="en-US" sz="1200" b="1" dirty="0" err="1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개발붐</a:t>
            </a:r>
            <a:br>
              <a:rPr lang="ko-KR" altLang="en-US" sz="1200" b="1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</a:br>
            <a:r>
              <a:rPr lang="ko-KR" altLang="en-US" sz="1200" b="1" dirty="0" err="1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신장동엔</a:t>
            </a:r>
            <a:r>
              <a:rPr lang="ko-KR" altLang="en-US" sz="1200" b="1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신세계서 </a:t>
            </a:r>
            <a:r>
              <a:rPr lang="en-US" altLang="ko-KR" sz="1200" b="1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1</a:t>
            </a:r>
            <a:r>
              <a:rPr lang="ko-KR" altLang="en-US" sz="1200" b="1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兆 투자</a:t>
            </a:r>
            <a:r>
              <a:rPr lang="en-US" altLang="ko-KR" sz="1200" b="1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… 2016</a:t>
            </a:r>
            <a:r>
              <a:rPr lang="ko-KR" altLang="en-US" sz="1200" b="1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년 수도권 최대 쇼핑몰 완공</a:t>
            </a:r>
            <a:endParaRPr lang="ko-KR" altLang="en-US" sz="120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0" name="AutoShape 4"/>
          <p:cNvSpPr>
            <a:spLocks noChangeArrowheads="1"/>
          </p:cNvSpPr>
          <p:nvPr/>
        </p:nvSpPr>
        <p:spPr bwMode="auto">
          <a:xfrm>
            <a:off x="971600" y="5229200"/>
            <a:ext cx="2119313" cy="360362"/>
          </a:xfrm>
          <a:prstGeom prst="roundRect">
            <a:avLst>
              <a:gd name="adj" fmla="val 10093"/>
            </a:avLst>
          </a:prstGeom>
          <a:solidFill>
            <a:schemeClr val="accent4">
              <a:lumMod val="85000"/>
              <a:lumOff val="15000"/>
            </a:schemeClr>
          </a:solidFill>
          <a:ln w="317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100000"/>
              </a:lnSpc>
              <a:defRPr/>
            </a:pPr>
            <a:r>
              <a:rPr lang="ko-KR" altLang="en-US" sz="16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지역 이슈화 사례</a:t>
            </a:r>
            <a:endParaRPr lang="en-US" altLang="ko-KR" sz="160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6" name="Oval 15"/>
          <p:cNvSpPr>
            <a:spLocks noChangeArrowheads="1"/>
          </p:cNvSpPr>
          <p:nvPr/>
        </p:nvSpPr>
        <p:spPr bwMode="auto">
          <a:xfrm>
            <a:off x="314303" y="2137789"/>
            <a:ext cx="1114425" cy="981075"/>
          </a:xfrm>
          <a:prstGeom prst="ellipse">
            <a:avLst/>
          </a:prstGeom>
          <a:solidFill>
            <a:srgbClr val="7030A0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>
              <a:lnSpc>
                <a:spcPct val="100000"/>
              </a:lnSpc>
            </a:pPr>
            <a:r>
              <a:rPr lang="en-US" altLang="ko-KR" sz="2000" dirty="0">
                <a:solidFill>
                  <a:srgbClr val="FFFF00"/>
                </a:solidFill>
                <a:latin typeface="나눔고딕" pitchFamily="50" charset="-127"/>
                <a:ea typeface="나눔고딕" pitchFamily="50" charset="-127"/>
              </a:rPr>
              <a:t>1</a:t>
            </a:r>
            <a:r>
              <a:rPr lang="ko-KR" altLang="en-US" sz="2000" dirty="0">
                <a:solidFill>
                  <a:srgbClr val="FFFF00"/>
                </a:solidFill>
                <a:latin typeface="나눔고딕" pitchFamily="50" charset="-127"/>
                <a:ea typeface="나눔고딕" pitchFamily="50" charset="-127"/>
              </a:rPr>
              <a:t>단계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아래쪽 화살표 5"/>
          <p:cNvSpPr/>
          <p:nvPr/>
        </p:nvSpPr>
        <p:spPr bwMode="auto">
          <a:xfrm>
            <a:off x="3071802" y="2133596"/>
            <a:ext cx="2949575" cy="366710"/>
          </a:xfrm>
          <a:prstGeom prst="downArrow">
            <a:avLst>
              <a:gd name="adj1" fmla="val 50000"/>
              <a:gd name="adj2" fmla="val 55594"/>
            </a:avLst>
          </a:prstGeom>
          <a:gradFill>
            <a:gsLst>
              <a:gs pos="0">
                <a:srgbClr val="FF0000">
                  <a:alpha val="0"/>
                </a:srgbClr>
              </a:gs>
              <a:gs pos="100000">
                <a:srgbClr val="FF0000"/>
              </a:gs>
            </a:gsLst>
            <a:lin ang="5400000" scaled="0"/>
          </a:gradFill>
          <a:ln w="285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lnSpc>
                <a:spcPct val="150000"/>
              </a:lnSpc>
              <a:defRPr/>
            </a:pPr>
            <a:endParaRPr lang="ko-KR" altLang="en-US" sz="200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" name="AutoShape 16"/>
          <p:cNvSpPr>
            <a:spLocks noChangeArrowheads="1"/>
          </p:cNvSpPr>
          <p:nvPr/>
        </p:nvSpPr>
        <p:spPr bwMode="auto">
          <a:xfrm>
            <a:off x="735044" y="2640005"/>
            <a:ext cx="7654925" cy="576262"/>
          </a:xfrm>
          <a:prstGeom prst="roundRect">
            <a:avLst>
              <a:gd name="adj" fmla="val 16667"/>
            </a:avLst>
          </a:prstGeom>
          <a:solidFill>
            <a:srgbClr val="6EA27F"/>
          </a:solidFill>
          <a:ln w="12700" algn="ctr">
            <a:noFill/>
            <a:round/>
            <a:headEnd/>
            <a:tailEnd/>
          </a:ln>
          <a:effectLst>
            <a:outerShdw dist="25400" dir="5400000" algn="ctr" rotWithShape="0">
              <a:srgbClr val="B2B2B2"/>
            </a:outerShdw>
          </a:effectLst>
        </p:spPr>
        <p:txBody>
          <a:bodyPr wrap="none" lIns="64350" tIns="32175" rIns="64350" bIns="32175" anchor="ctr"/>
          <a:lstStyle/>
          <a:p>
            <a:pPr defTabSz="628650">
              <a:lnSpc>
                <a:spcPct val="100000"/>
              </a:lnSpc>
              <a:defRPr/>
            </a:pPr>
            <a:r>
              <a:rPr lang="ko-KR" altLang="en-US" sz="28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상품 가치 이슈화 </a:t>
            </a:r>
            <a:r>
              <a:rPr lang="en-US" altLang="ko-KR" sz="28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&amp; Target </a:t>
            </a:r>
            <a:r>
              <a:rPr lang="ko-KR" altLang="en-US" sz="28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확산</a:t>
            </a:r>
            <a:r>
              <a:rPr lang="en-US" altLang="ko-KR" sz="28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 </a:t>
            </a:r>
          </a:p>
        </p:txBody>
      </p:sp>
      <p:sp>
        <p:nvSpPr>
          <p:cNvPr id="8" name="AutoShape 16"/>
          <p:cNvSpPr>
            <a:spLocks noChangeArrowheads="1"/>
          </p:cNvSpPr>
          <p:nvPr/>
        </p:nvSpPr>
        <p:spPr bwMode="auto">
          <a:xfrm>
            <a:off x="742587" y="1465028"/>
            <a:ext cx="7654925" cy="447189"/>
          </a:xfrm>
          <a:prstGeom prst="roundRect">
            <a:avLst>
              <a:gd name="adj" fmla="val 16667"/>
            </a:avLst>
          </a:prstGeom>
          <a:solidFill>
            <a:srgbClr val="6EA27F"/>
          </a:solidFill>
          <a:ln w="12700" algn="ctr">
            <a:noFill/>
            <a:round/>
            <a:headEnd/>
            <a:tailEnd/>
          </a:ln>
          <a:effectLst>
            <a:outerShdw dist="25400" dir="5400000" algn="ctr" rotWithShape="0">
              <a:srgbClr val="B2B2B2"/>
            </a:outerShdw>
          </a:effectLst>
        </p:spPr>
        <p:txBody>
          <a:bodyPr wrap="none" lIns="64350" tIns="32175" rIns="64350" bIns="32175" anchor="ctr"/>
          <a:lstStyle/>
          <a:p>
            <a:pPr defTabSz="628650">
              <a:lnSpc>
                <a:spcPct val="120000"/>
              </a:lnSpc>
              <a:defRPr/>
            </a:pPr>
            <a:r>
              <a:rPr lang="ko-KR" altLang="en-US" sz="20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사업지역에 대한 가치 이슈화  </a:t>
            </a:r>
            <a:r>
              <a:rPr lang="en-US" altLang="ko-KR" sz="20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Boom-Up</a:t>
            </a:r>
          </a:p>
        </p:txBody>
      </p:sp>
      <p:sp>
        <p:nvSpPr>
          <p:cNvPr id="9" name="TextBox 7"/>
          <p:cNvSpPr txBox="1"/>
          <p:nvPr/>
        </p:nvSpPr>
        <p:spPr>
          <a:xfrm>
            <a:off x="33337" y="-3222"/>
            <a:ext cx="7008813" cy="781752"/>
          </a:xfrm>
          <a:prstGeom prst="rect">
            <a:avLst/>
          </a:prstGeom>
          <a:noFill/>
          <a:effectLst>
            <a:outerShdw dist="825500" sx="38000" sy="38000" algn="tl" rotWithShape="0">
              <a:schemeClr val="tx2">
                <a:lumMod val="40000"/>
                <a:lumOff val="60000"/>
                <a:alpha val="0"/>
              </a:schemeClr>
            </a:outerShdw>
          </a:effectLst>
        </p:spPr>
        <p:txBody>
          <a:bodyPr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3200" b="1" dirty="0">
                <a:gradFill flip="none" rotWithShape="1">
                  <a:gsLst>
                    <a:gs pos="23000">
                      <a:schemeClr val="tx1">
                        <a:lumMod val="75000"/>
                        <a:lumOff val="25000"/>
                      </a:schemeClr>
                    </a:gs>
                    <a:gs pos="51000">
                      <a:schemeClr val="tx1">
                        <a:lumMod val="50000"/>
                        <a:lumOff val="50000"/>
                        <a:alpha val="67000"/>
                      </a:schemeClr>
                    </a:gs>
                    <a:gs pos="83000">
                      <a:schemeClr val="tx1"/>
                    </a:gs>
                  </a:gsLst>
                  <a:lin ang="5100000" scaled="0"/>
                  <a:tileRect/>
                </a:gradFill>
                <a:latin typeface="나눔고딕" pitchFamily="50" charset="-127"/>
                <a:ea typeface="나눔고딕" pitchFamily="50" charset="-127"/>
              </a:rPr>
              <a:t>2</a:t>
            </a:r>
            <a:r>
              <a:rPr kumimoji="0" lang="ko-KR" altLang="en-US" sz="3200" b="1" dirty="0">
                <a:gradFill flip="none" rotWithShape="1">
                  <a:gsLst>
                    <a:gs pos="23000">
                      <a:schemeClr val="tx1">
                        <a:lumMod val="75000"/>
                        <a:lumOff val="25000"/>
                      </a:schemeClr>
                    </a:gs>
                    <a:gs pos="51000">
                      <a:schemeClr val="tx1">
                        <a:lumMod val="50000"/>
                        <a:lumOff val="50000"/>
                        <a:alpha val="67000"/>
                      </a:schemeClr>
                    </a:gs>
                    <a:gs pos="83000">
                      <a:schemeClr val="tx1"/>
                    </a:gs>
                  </a:gsLst>
                  <a:lin ang="5100000" scaled="0"/>
                  <a:tileRect/>
                </a:gradFill>
                <a:latin typeface="나눔고딕" pitchFamily="50" charset="-127"/>
                <a:ea typeface="나눔고딕" pitchFamily="50" charset="-127"/>
              </a:rPr>
              <a:t>단계 마케팅 전략</a:t>
            </a:r>
          </a:p>
        </p:txBody>
      </p:sp>
      <p:sp>
        <p:nvSpPr>
          <p:cNvPr id="33798" name="Oval 15"/>
          <p:cNvSpPr>
            <a:spLocks noChangeArrowheads="1"/>
          </p:cNvSpPr>
          <p:nvPr/>
        </p:nvSpPr>
        <p:spPr bwMode="auto">
          <a:xfrm>
            <a:off x="585434" y="1322804"/>
            <a:ext cx="825055" cy="679099"/>
          </a:xfrm>
          <a:prstGeom prst="ellipse">
            <a:avLst/>
          </a:prstGeom>
          <a:solidFill>
            <a:srgbClr val="7030A0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>
              <a:lnSpc>
                <a:spcPct val="100000"/>
              </a:lnSpc>
            </a:pPr>
            <a:r>
              <a:rPr lang="en-US" altLang="ko-KR" sz="2000" dirty="0">
                <a:solidFill>
                  <a:srgbClr val="FFFF00"/>
                </a:solidFill>
                <a:latin typeface="나눔고딕" pitchFamily="50" charset="-127"/>
                <a:ea typeface="나눔고딕" pitchFamily="50" charset="-127"/>
              </a:rPr>
              <a:t>1</a:t>
            </a:r>
            <a:r>
              <a:rPr lang="ko-KR" altLang="en-US" sz="2000" dirty="0">
                <a:solidFill>
                  <a:srgbClr val="FFFF00"/>
                </a:solidFill>
                <a:latin typeface="나눔고딕" pitchFamily="50" charset="-127"/>
                <a:ea typeface="나눔고딕" pitchFamily="50" charset="-127"/>
              </a:rPr>
              <a:t>단계</a:t>
            </a:r>
          </a:p>
        </p:txBody>
      </p:sp>
      <p:sp>
        <p:nvSpPr>
          <p:cNvPr id="13" name="AutoShape 16"/>
          <p:cNvSpPr>
            <a:spLocks noChangeArrowheads="1"/>
          </p:cNvSpPr>
          <p:nvPr/>
        </p:nvSpPr>
        <p:spPr bwMode="auto">
          <a:xfrm>
            <a:off x="539750" y="4175977"/>
            <a:ext cx="1379538" cy="1619250"/>
          </a:xfrm>
          <a:prstGeom prst="roundRect">
            <a:avLst>
              <a:gd name="adj" fmla="val 16667"/>
            </a:avLst>
          </a:prstGeom>
          <a:solidFill>
            <a:srgbClr val="6EA27F"/>
          </a:solidFill>
          <a:ln w="12700" algn="ctr">
            <a:noFill/>
            <a:round/>
            <a:headEnd/>
            <a:tailEnd/>
          </a:ln>
          <a:effectLst>
            <a:outerShdw dist="25400" dir="5400000" algn="ctr" rotWithShape="0">
              <a:srgbClr val="B2B2B2"/>
            </a:outerShdw>
          </a:effectLst>
        </p:spPr>
        <p:txBody>
          <a:bodyPr wrap="none" lIns="59093" tIns="29546" rIns="59093" bIns="29546" anchor="ctr"/>
          <a:lstStyle/>
          <a:p>
            <a:pPr defTabSz="577289">
              <a:lnSpc>
                <a:spcPct val="120000"/>
              </a:lnSpc>
              <a:defRPr/>
            </a:pPr>
            <a:r>
              <a:rPr lang="ko-KR" altLang="en-US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지역내</a:t>
            </a:r>
            <a:endParaRPr lang="en-US" altLang="ko-KR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itchFamily="50" charset="-127"/>
              <a:ea typeface="나눔고딕" pitchFamily="50" charset="-127"/>
            </a:endParaRPr>
          </a:p>
          <a:p>
            <a:pPr defTabSz="577289">
              <a:lnSpc>
                <a:spcPct val="120000"/>
              </a:lnSpc>
              <a:defRPr/>
            </a:pPr>
            <a:r>
              <a:rPr lang="ko-KR" altLang="en-US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타겟수요</a:t>
            </a:r>
            <a:endParaRPr lang="en-US" altLang="ko-KR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4" name="오른쪽 중괄호 13"/>
          <p:cNvSpPr/>
          <p:nvPr/>
        </p:nvSpPr>
        <p:spPr>
          <a:xfrm rot="10800000">
            <a:off x="2128838" y="4291864"/>
            <a:ext cx="354012" cy="1503363"/>
          </a:xfrm>
          <a:prstGeom prst="rightBrace">
            <a:avLst>
              <a:gd name="adj1" fmla="val 0"/>
              <a:gd name="adj2" fmla="val 50424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>
              <a:defRPr/>
            </a:pPr>
            <a:endParaRPr lang="ko-KR" altLang="en-US" dirty="0">
              <a:solidFill>
                <a:schemeClr val="bg1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3801" name="TextBox 14"/>
          <p:cNvSpPr txBox="1">
            <a:spLocks noChangeArrowheads="1"/>
          </p:cNvSpPr>
          <p:nvPr/>
        </p:nvSpPr>
        <p:spPr bwMode="auto">
          <a:xfrm>
            <a:off x="2627313" y="4104539"/>
            <a:ext cx="6624637" cy="361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/>
            <a:r>
              <a:rPr lang="ko-KR" altLang="en-US" sz="14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경동시장</a:t>
            </a:r>
            <a:r>
              <a:rPr lang="en-US" altLang="ko-KR" sz="14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4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약령시장</a:t>
            </a:r>
            <a:r>
              <a:rPr lang="en-US" altLang="ko-KR" sz="14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4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청량리 청과시장 상인</a:t>
            </a:r>
            <a:r>
              <a:rPr lang="en-US" altLang="ko-KR" sz="14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,</a:t>
            </a:r>
            <a:r>
              <a:rPr lang="ko-KR" altLang="en-US" sz="14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동대문상권 </a:t>
            </a:r>
            <a:r>
              <a:rPr lang="en-US" altLang="ko-KR" sz="14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– </a:t>
            </a:r>
            <a:r>
              <a:rPr lang="ko-KR" altLang="en-US" sz="14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상가 </a:t>
            </a:r>
            <a:r>
              <a:rPr lang="ko-KR" altLang="en-US" sz="1400" dirty="0" err="1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점포주</a:t>
            </a:r>
            <a:r>
              <a:rPr lang="en-US" altLang="ko-KR" sz="14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4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종사자</a:t>
            </a:r>
          </a:p>
        </p:txBody>
      </p:sp>
      <p:sp>
        <p:nvSpPr>
          <p:cNvPr id="33803" name="TextBox 16"/>
          <p:cNvSpPr txBox="1">
            <a:spLocks noChangeArrowheads="1"/>
          </p:cNvSpPr>
          <p:nvPr/>
        </p:nvSpPr>
        <p:spPr bwMode="auto">
          <a:xfrm>
            <a:off x="2627313" y="4464902"/>
            <a:ext cx="6624637" cy="361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/>
            <a:r>
              <a:rPr lang="ko-KR" altLang="en-US" sz="14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지역 내 오피스텔 소유자</a:t>
            </a:r>
            <a:r>
              <a:rPr lang="en-US" altLang="ko-KR" sz="14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4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400" dirty="0" err="1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지역내</a:t>
            </a:r>
            <a:r>
              <a:rPr lang="ko-KR" altLang="en-US" sz="14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 임대 투자자 </a:t>
            </a:r>
            <a:r>
              <a:rPr lang="en-US" altLang="ko-KR" sz="14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…</a:t>
            </a:r>
            <a:r>
              <a:rPr lang="ko-KR" altLang="en-US" sz="14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</a:t>
            </a:r>
          </a:p>
        </p:txBody>
      </p:sp>
      <p:sp>
        <p:nvSpPr>
          <p:cNvPr id="33804" name="TextBox 19"/>
          <p:cNvSpPr txBox="1">
            <a:spLocks noChangeArrowheads="1"/>
          </p:cNvSpPr>
          <p:nvPr/>
        </p:nvSpPr>
        <p:spPr bwMode="auto">
          <a:xfrm>
            <a:off x="2627313" y="5469789"/>
            <a:ext cx="6624637" cy="361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/>
            <a:r>
              <a:rPr lang="ko-KR" altLang="en-US" sz="1400" dirty="0" err="1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지역내</a:t>
            </a:r>
            <a:r>
              <a:rPr lang="ko-KR" altLang="en-US" sz="14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 아파트</a:t>
            </a:r>
            <a:r>
              <a:rPr lang="en-US" altLang="ko-KR" sz="14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4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빌라</a:t>
            </a:r>
            <a:r>
              <a:rPr lang="en-US" altLang="ko-KR" sz="14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4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노후주택 거주하는 실 수요자 </a:t>
            </a:r>
            <a:r>
              <a:rPr lang="en-US" altLang="ko-KR" sz="14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…</a:t>
            </a:r>
            <a:r>
              <a:rPr lang="ko-KR" altLang="en-US" sz="14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4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sz="14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전세</a:t>
            </a:r>
            <a:r>
              <a:rPr lang="en-US" altLang="ko-KR" sz="14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4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월세</a:t>
            </a:r>
            <a:r>
              <a:rPr lang="en-US" altLang="ko-KR" sz="14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→ </a:t>
            </a:r>
            <a:r>
              <a:rPr lang="ko-KR" altLang="en-US" sz="1400" dirty="0" err="1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내집마련</a:t>
            </a:r>
            <a:r>
              <a:rPr lang="en-US" altLang="ko-KR" sz="14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)</a:t>
            </a:r>
            <a:endParaRPr lang="ko-KR" altLang="en-US" sz="140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3805" name="TextBox 21"/>
          <p:cNvSpPr txBox="1">
            <a:spLocks noChangeArrowheads="1"/>
          </p:cNvSpPr>
          <p:nvPr/>
        </p:nvSpPr>
        <p:spPr bwMode="auto">
          <a:xfrm>
            <a:off x="2627313" y="4825264"/>
            <a:ext cx="6624637" cy="696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/>
            <a:r>
              <a:rPr lang="ko-KR" altLang="en-US" sz="14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고려대</a:t>
            </a:r>
            <a:r>
              <a:rPr lang="en-US" altLang="ko-KR" sz="14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400" dirty="0" err="1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시립대</a:t>
            </a:r>
            <a:r>
              <a:rPr lang="en-US" altLang="ko-KR" sz="14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4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경희대</a:t>
            </a:r>
            <a:r>
              <a:rPr lang="en-US" altLang="ko-KR" sz="14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4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외대 등 대학교 및 </a:t>
            </a:r>
            <a:r>
              <a:rPr lang="ko-KR" altLang="en-US" sz="1400" dirty="0" err="1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성바오로</a:t>
            </a:r>
            <a:r>
              <a:rPr lang="ko-KR" altLang="en-US" sz="14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병원 등 인근 대형 병원</a:t>
            </a:r>
            <a:endParaRPr lang="en-US" altLang="ko-KR" sz="140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  <a:p>
            <a:pPr algn="l"/>
            <a:r>
              <a:rPr lang="ko-KR" altLang="en-US" sz="14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종사자 투자 및 임대 수요 </a:t>
            </a:r>
            <a:r>
              <a:rPr lang="en-US" altLang="ko-KR" sz="14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sz="14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임대 ⇔ 투자 수요 교차</a:t>
            </a:r>
            <a:r>
              <a:rPr lang="en-US" altLang="ko-KR" sz="14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)</a:t>
            </a:r>
            <a:r>
              <a:rPr lang="ko-KR" altLang="en-US" sz="14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 </a:t>
            </a:r>
          </a:p>
        </p:txBody>
      </p:sp>
      <p:sp>
        <p:nvSpPr>
          <p:cNvPr id="23" name="폭발 1 95"/>
          <p:cNvSpPr>
            <a:spLocks noChangeArrowheads="1"/>
          </p:cNvSpPr>
          <p:nvPr/>
        </p:nvSpPr>
        <p:spPr bwMode="auto">
          <a:xfrm>
            <a:off x="7000924" y="2206625"/>
            <a:ext cx="2071670" cy="1436689"/>
          </a:xfrm>
          <a:prstGeom prst="irregularSeal1">
            <a:avLst/>
          </a:prstGeom>
          <a:solidFill>
            <a:srgbClr val="FFFF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defTabSz="1042988">
              <a:lnSpc>
                <a:spcPct val="100000"/>
              </a:lnSpc>
              <a:defRPr/>
            </a:pPr>
            <a:r>
              <a:rPr lang="ko-KR" altLang="en-US" sz="2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확산</a:t>
            </a:r>
          </a:p>
        </p:txBody>
      </p:sp>
      <p:sp>
        <p:nvSpPr>
          <p:cNvPr id="34833" name="Rectangle 174"/>
          <p:cNvSpPr>
            <a:spLocks noChangeArrowheads="1"/>
          </p:cNvSpPr>
          <p:nvPr/>
        </p:nvSpPr>
        <p:spPr bwMode="auto">
          <a:xfrm>
            <a:off x="2311424" y="6019821"/>
            <a:ext cx="6332542" cy="409575"/>
          </a:xfrm>
          <a:prstGeom prst="rect">
            <a:avLst/>
          </a:prstGeom>
          <a:solidFill>
            <a:schemeClr val="accent2">
              <a:lumMod val="75000"/>
            </a:schemeClr>
          </a:solidFill>
          <a:ln w="9525" algn="ctr">
            <a:solidFill>
              <a:srgbClr val="C00000"/>
            </a:solidFill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>
              <a:lnSpc>
                <a:spcPct val="100000"/>
              </a:lnSpc>
              <a:defRPr/>
            </a:pPr>
            <a:r>
              <a:rPr lang="ko-KR" altLang="en-US" sz="2000" b="1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집을 사는 것에 대한 가치 제고 및</a:t>
            </a:r>
            <a:r>
              <a:rPr lang="en-US" altLang="ko-KR" sz="2000" b="1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2000" b="1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투자에 대한 확신 제공</a:t>
            </a:r>
          </a:p>
        </p:txBody>
      </p:sp>
      <p:sp>
        <p:nvSpPr>
          <p:cNvPr id="29" name="Oval 15"/>
          <p:cNvSpPr>
            <a:spLocks noChangeArrowheads="1"/>
          </p:cNvSpPr>
          <p:nvPr/>
        </p:nvSpPr>
        <p:spPr bwMode="auto">
          <a:xfrm>
            <a:off x="528617" y="2447925"/>
            <a:ext cx="1114425" cy="981075"/>
          </a:xfrm>
          <a:prstGeom prst="ellipse">
            <a:avLst/>
          </a:prstGeom>
          <a:solidFill>
            <a:srgbClr val="7030A0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>
              <a:lnSpc>
                <a:spcPct val="100000"/>
              </a:lnSpc>
            </a:pPr>
            <a:r>
              <a:rPr lang="en-US" altLang="ko-KR" sz="2000" dirty="0">
                <a:solidFill>
                  <a:srgbClr val="FFFF00"/>
                </a:solidFill>
                <a:latin typeface="나눔고딕" pitchFamily="50" charset="-127"/>
                <a:ea typeface="나눔고딕" pitchFamily="50" charset="-127"/>
              </a:rPr>
              <a:t>2</a:t>
            </a:r>
            <a:r>
              <a:rPr lang="ko-KR" altLang="en-US" sz="2000" dirty="0">
                <a:solidFill>
                  <a:srgbClr val="FFFF00"/>
                </a:solidFill>
                <a:latin typeface="나눔고딕" pitchFamily="50" charset="-127"/>
                <a:ea typeface="나눔고딕" pitchFamily="50" charset="-127"/>
              </a:rPr>
              <a:t>단계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6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9525">
            <a:noFill/>
            <a:miter lim="800000"/>
            <a:headEnd/>
            <a:tailEnd/>
          </a:ln>
        </p:spPr>
        <p:txBody>
          <a:bodyPr wrap="none" lIns="91296" tIns="45649" rIns="91296" bIns="45649" anchor="ctr"/>
          <a:lstStyle>
            <a:defPPr>
              <a:defRPr lang="ko-KR"/>
            </a:defPPr>
            <a:lvl1pPr algn="ctr" rtl="0" fontAlgn="base" latinLnBrk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defRPr kumimoji="1" sz="1200" b="1" kern="1200">
                <a:solidFill>
                  <a:schemeClr val="tx1"/>
                </a:solidFill>
                <a:latin typeface="휴먼세엑스포" pitchFamily="2" charset="-127"/>
                <a:ea typeface="휴먼세엑스포" pitchFamily="2" charset="-127"/>
                <a:cs typeface="+mn-cs"/>
                <a:sym typeface="Wingdings" pitchFamily="2" charset="2"/>
              </a:defRPr>
            </a:lvl1pPr>
            <a:lvl2pPr marL="457200" algn="ctr" rtl="0" fontAlgn="base" latinLnBrk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defRPr kumimoji="1" sz="1200" b="1" kern="1200">
                <a:solidFill>
                  <a:schemeClr val="tx1"/>
                </a:solidFill>
                <a:latin typeface="휴먼세엑스포" pitchFamily="2" charset="-127"/>
                <a:ea typeface="휴먼세엑스포" pitchFamily="2" charset="-127"/>
                <a:cs typeface="+mn-cs"/>
                <a:sym typeface="Wingdings" pitchFamily="2" charset="2"/>
              </a:defRPr>
            </a:lvl2pPr>
            <a:lvl3pPr marL="914400" algn="ctr" rtl="0" fontAlgn="base" latinLnBrk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defRPr kumimoji="1" sz="1200" b="1" kern="1200">
                <a:solidFill>
                  <a:schemeClr val="tx1"/>
                </a:solidFill>
                <a:latin typeface="휴먼세엑스포" pitchFamily="2" charset="-127"/>
                <a:ea typeface="휴먼세엑스포" pitchFamily="2" charset="-127"/>
                <a:cs typeface="+mn-cs"/>
                <a:sym typeface="Wingdings" pitchFamily="2" charset="2"/>
              </a:defRPr>
            </a:lvl3pPr>
            <a:lvl4pPr marL="1371600" algn="ctr" rtl="0" fontAlgn="base" latinLnBrk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defRPr kumimoji="1" sz="1200" b="1" kern="1200">
                <a:solidFill>
                  <a:schemeClr val="tx1"/>
                </a:solidFill>
                <a:latin typeface="휴먼세엑스포" pitchFamily="2" charset="-127"/>
                <a:ea typeface="휴먼세엑스포" pitchFamily="2" charset="-127"/>
                <a:cs typeface="+mn-cs"/>
                <a:sym typeface="Wingdings" pitchFamily="2" charset="2"/>
              </a:defRPr>
            </a:lvl4pPr>
            <a:lvl5pPr marL="1828800" algn="ctr" rtl="0" fontAlgn="base" latinLnBrk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defRPr kumimoji="1" sz="1200" b="1" kern="1200">
                <a:solidFill>
                  <a:schemeClr val="tx1"/>
                </a:solidFill>
                <a:latin typeface="휴먼세엑스포" pitchFamily="2" charset="-127"/>
                <a:ea typeface="휴먼세엑스포" pitchFamily="2" charset="-127"/>
                <a:cs typeface="+mn-cs"/>
                <a:sym typeface="Wingdings" pitchFamily="2" charset="2"/>
              </a:defRPr>
            </a:lvl5pPr>
            <a:lvl6pPr marL="2286000" algn="l" defTabSz="914400" rtl="0" eaLnBrk="1" latinLnBrk="1" hangingPunct="1">
              <a:defRPr kumimoji="1" sz="1200" b="1" kern="1200">
                <a:solidFill>
                  <a:schemeClr val="tx1"/>
                </a:solidFill>
                <a:latin typeface="휴먼세엑스포" pitchFamily="2" charset="-127"/>
                <a:ea typeface="휴먼세엑스포" pitchFamily="2" charset="-127"/>
                <a:cs typeface="+mn-cs"/>
                <a:sym typeface="Wingdings" pitchFamily="2" charset="2"/>
              </a:defRPr>
            </a:lvl6pPr>
            <a:lvl7pPr marL="2743200" algn="l" defTabSz="914400" rtl="0" eaLnBrk="1" latinLnBrk="1" hangingPunct="1">
              <a:defRPr kumimoji="1" sz="1200" b="1" kern="1200">
                <a:solidFill>
                  <a:schemeClr val="tx1"/>
                </a:solidFill>
                <a:latin typeface="휴먼세엑스포" pitchFamily="2" charset="-127"/>
                <a:ea typeface="휴먼세엑스포" pitchFamily="2" charset="-127"/>
                <a:cs typeface="+mn-cs"/>
                <a:sym typeface="Wingdings" pitchFamily="2" charset="2"/>
              </a:defRPr>
            </a:lvl7pPr>
            <a:lvl8pPr marL="3200400" algn="l" defTabSz="914400" rtl="0" eaLnBrk="1" latinLnBrk="1" hangingPunct="1">
              <a:defRPr kumimoji="1" sz="1200" b="1" kern="1200">
                <a:solidFill>
                  <a:schemeClr val="tx1"/>
                </a:solidFill>
                <a:latin typeface="휴먼세엑스포" pitchFamily="2" charset="-127"/>
                <a:ea typeface="휴먼세엑스포" pitchFamily="2" charset="-127"/>
                <a:cs typeface="+mn-cs"/>
                <a:sym typeface="Wingdings" pitchFamily="2" charset="2"/>
              </a:defRPr>
            </a:lvl8pPr>
            <a:lvl9pPr marL="3657600" algn="l" defTabSz="914400" rtl="0" eaLnBrk="1" latinLnBrk="1" hangingPunct="1">
              <a:defRPr kumimoji="1" sz="1200" b="1" kern="1200">
                <a:solidFill>
                  <a:schemeClr val="tx1"/>
                </a:solidFill>
                <a:latin typeface="휴먼세엑스포" pitchFamily="2" charset="-127"/>
                <a:ea typeface="휴먼세엑스포" pitchFamily="2" charset="-127"/>
                <a:cs typeface="+mn-cs"/>
                <a:sym typeface="Wingdings" pitchFamily="2" charset="2"/>
              </a:defRPr>
            </a:lvl9pPr>
          </a:lstStyle>
          <a:p>
            <a:pPr eaLnBrk="0" latinLnBrk="0" hangingPunct="0">
              <a:lnSpc>
                <a:spcPct val="90000"/>
              </a:lnSpc>
              <a:defRPr/>
            </a:pPr>
            <a:r>
              <a:rPr kumimoji="0" lang="en-US" altLang="ko-KR" sz="1100" dirty="0">
                <a:latin typeface="Tahoma" pitchFamily="34" charset="0"/>
                <a:ea typeface="가는각진제목체" pitchFamily="18" charset="-127"/>
                <a:sym typeface="Symbol" pitchFamily="18" charset="2"/>
              </a:rPr>
              <a:t>2014</a:t>
            </a:r>
            <a:endParaRPr kumimoji="0" lang="ko-KR" altLang="en-US" sz="1100" dirty="0">
              <a:latin typeface="Tahoma" pitchFamily="34" charset="0"/>
              <a:ea typeface="가는각진제목체" pitchFamily="18" charset="-127"/>
              <a:sym typeface="Symbol" pitchFamily="18" charset="2"/>
            </a:endParaRPr>
          </a:p>
        </p:txBody>
      </p:sp>
      <p:pic>
        <p:nvPicPr>
          <p:cNvPr id="9" name="그림 8" descr="견본주택_주말_분양현장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6569" y="764763"/>
            <a:ext cx="6230862" cy="4320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0" name="TextBox 9"/>
          <p:cNvSpPr txBox="1"/>
          <p:nvPr/>
        </p:nvSpPr>
        <p:spPr>
          <a:xfrm>
            <a:off x="0" y="5413733"/>
            <a:ext cx="914400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2014</a:t>
            </a:r>
            <a:r>
              <a:rPr lang="ko-KR" altLang="en-US" sz="20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년 새해 첫 분양 프로젝트 </a:t>
            </a:r>
            <a:r>
              <a:rPr lang="en-US" altLang="ko-KR" sz="20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– </a:t>
            </a:r>
            <a:r>
              <a:rPr lang="ko-KR" altLang="en-US" sz="2000" dirty="0" err="1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상암사보이시티</a:t>
            </a:r>
            <a:r>
              <a:rPr lang="ko-KR" altLang="en-US" sz="20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DMC</a:t>
            </a:r>
          </a:p>
          <a:p>
            <a:pPr>
              <a:lnSpc>
                <a:spcPct val="10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최고 </a:t>
            </a:r>
            <a:r>
              <a:rPr lang="en-US" altLang="ko-KR" sz="20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41.7</a:t>
            </a:r>
            <a:r>
              <a:rPr lang="ko-KR" altLang="en-US" sz="20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대</a:t>
            </a:r>
            <a:r>
              <a:rPr lang="en-US" altLang="ko-KR" sz="20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1 </a:t>
            </a:r>
            <a:r>
              <a:rPr lang="ko-KR" altLang="en-US" sz="20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평균 </a:t>
            </a:r>
            <a:r>
              <a:rPr lang="en-US" altLang="ko-KR" sz="20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7.9</a:t>
            </a:r>
            <a:r>
              <a:rPr lang="ko-KR" altLang="en-US" sz="20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대</a:t>
            </a:r>
            <a:r>
              <a:rPr lang="en-US" altLang="ko-KR" sz="20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1</a:t>
            </a:r>
            <a:r>
              <a:rPr lang="ko-KR" altLang="en-US" sz="20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의 청약율</a:t>
            </a:r>
            <a:endParaRPr lang="en-US" altLang="ko-KR" sz="200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00000"/>
              </a:lnSpc>
            </a:pPr>
            <a:r>
              <a:rPr lang="ko-KR" altLang="en-US" sz="2800" dirty="0">
                <a:solidFill>
                  <a:srgbClr val="FFFF00"/>
                </a:solidFill>
                <a:latin typeface="나눔고딕" pitchFamily="50" charset="-127"/>
                <a:ea typeface="나눔고딕" pitchFamily="50" charset="-127"/>
              </a:rPr>
              <a:t>정당계약 </a:t>
            </a:r>
            <a:r>
              <a:rPr lang="en-US" altLang="ko-KR" sz="2800" dirty="0">
                <a:solidFill>
                  <a:srgbClr val="FFFF00"/>
                </a:solidFill>
                <a:latin typeface="나눔고딕" pitchFamily="50" charset="-127"/>
                <a:ea typeface="나눔고딕" pitchFamily="50" charset="-127"/>
              </a:rPr>
              <a:t>4</a:t>
            </a:r>
            <a:r>
              <a:rPr lang="ko-KR" altLang="en-US" sz="2800" dirty="0" err="1">
                <a:solidFill>
                  <a:srgbClr val="FFFF00"/>
                </a:solidFill>
                <a:latin typeface="나눔고딕" pitchFamily="50" charset="-127"/>
                <a:ea typeface="나눔고딕" pitchFamily="50" charset="-127"/>
              </a:rPr>
              <a:t>일차만에</a:t>
            </a:r>
            <a:r>
              <a:rPr lang="ko-KR" altLang="en-US" sz="2800" dirty="0">
                <a:solidFill>
                  <a:srgbClr val="FFFF00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2800" dirty="0" err="1">
                <a:solidFill>
                  <a:srgbClr val="FFFF00"/>
                </a:solidFill>
                <a:latin typeface="나눔고딕" pitchFamily="50" charset="-127"/>
                <a:ea typeface="나눔고딕" pitchFamily="50" charset="-127"/>
              </a:rPr>
              <a:t>계약율</a:t>
            </a:r>
            <a:r>
              <a:rPr lang="ko-KR" altLang="en-US" sz="2800" dirty="0">
                <a:solidFill>
                  <a:srgbClr val="FFFF00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2800" dirty="0">
                <a:solidFill>
                  <a:srgbClr val="FFFF00"/>
                </a:solidFill>
                <a:latin typeface="나눔고딕" pitchFamily="50" charset="-127"/>
                <a:ea typeface="나눔고딕" pitchFamily="50" charset="-127"/>
              </a:rPr>
              <a:t>80% </a:t>
            </a:r>
            <a:r>
              <a:rPr lang="ko-KR" altLang="en-US" sz="2800" dirty="0">
                <a:solidFill>
                  <a:srgbClr val="FFFF00"/>
                </a:solidFill>
                <a:latin typeface="나눔고딕" pitchFamily="50" charset="-127"/>
                <a:ea typeface="나눔고딕" pitchFamily="50" charset="-127"/>
              </a:rPr>
              <a:t>달성</a:t>
            </a:r>
            <a:endParaRPr lang="en-US" altLang="ko-KR" sz="2800" dirty="0">
              <a:solidFill>
                <a:srgbClr val="FFFF00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7"/>
          <p:cNvSpPr txBox="1"/>
          <p:nvPr/>
        </p:nvSpPr>
        <p:spPr>
          <a:xfrm>
            <a:off x="33337" y="-3222"/>
            <a:ext cx="7008813" cy="781752"/>
          </a:xfrm>
          <a:prstGeom prst="rect">
            <a:avLst/>
          </a:prstGeom>
          <a:noFill/>
          <a:effectLst>
            <a:outerShdw dist="825500" sx="38000" sy="38000" algn="tl" rotWithShape="0">
              <a:schemeClr val="tx2">
                <a:lumMod val="40000"/>
                <a:lumOff val="60000"/>
                <a:alpha val="0"/>
              </a:schemeClr>
            </a:outerShdw>
          </a:effectLst>
        </p:spPr>
        <p:txBody>
          <a:bodyPr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200" b="1" dirty="0">
                <a:gradFill flip="none" rotWithShape="1">
                  <a:gsLst>
                    <a:gs pos="23000">
                      <a:schemeClr val="tx1">
                        <a:lumMod val="75000"/>
                        <a:lumOff val="25000"/>
                      </a:schemeClr>
                    </a:gs>
                    <a:gs pos="51000">
                      <a:schemeClr val="tx1">
                        <a:lumMod val="50000"/>
                        <a:lumOff val="50000"/>
                        <a:alpha val="67000"/>
                      </a:schemeClr>
                    </a:gs>
                    <a:gs pos="83000">
                      <a:schemeClr val="tx1"/>
                    </a:gs>
                  </a:gsLst>
                  <a:lin ang="5100000" scaled="0"/>
                  <a:tileRect/>
                </a:gradFill>
                <a:latin typeface="나눔고딕" pitchFamily="50" charset="-127"/>
                <a:ea typeface="나눔고딕" pitchFamily="50" charset="-127"/>
              </a:rPr>
              <a:t>마케팅 전략 </a:t>
            </a:r>
            <a:r>
              <a:rPr kumimoji="0" lang="ko-KR" altLang="en-US" sz="3200" b="1" dirty="0" err="1">
                <a:gradFill flip="none" rotWithShape="1">
                  <a:gsLst>
                    <a:gs pos="23000">
                      <a:schemeClr val="tx1">
                        <a:lumMod val="75000"/>
                        <a:lumOff val="25000"/>
                      </a:schemeClr>
                    </a:gs>
                    <a:gs pos="51000">
                      <a:schemeClr val="tx1">
                        <a:lumMod val="50000"/>
                        <a:lumOff val="50000"/>
                        <a:alpha val="67000"/>
                      </a:schemeClr>
                    </a:gs>
                    <a:gs pos="83000">
                      <a:schemeClr val="tx1"/>
                    </a:gs>
                  </a:gsLst>
                  <a:lin ang="5100000" scaled="0"/>
                  <a:tileRect/>
                </a:gradFill>
                <a:latin typeface="나눔고딕" pitchFamily="50" charset="-127"/>
                <a:ea typeface="나눔고딕" pitchFamily="50" charset="-127"/>
              </a:rPr>
              <a:t>컨셉</a:t>
            </a:r>
            <a:endParaRPr kumimoji="0" lang="ko-KR" altLang="en-US" sz="3200" b="1" dirty="0">
              <a:gradFill flip="none" rotWithShape="1">
                <a:gsLst>
                  <a:gs pos="23000">
                    <a:schemeClr val="tx1">
                      <a:lumMod val="75000"/>
                      <a:lumOff val="25000"/>
                    </a:schemeClr>
                  </a:gs>
                  <a:gs pos="51000">
                    <a:schemeClr val="tx1">
                      <a:lumMod val="50000"/>
                      <a:lumOff val="50000"/>
                      <a:alpha val="67000"/>
                    </a:schemeClr>
                  </a:gs>
                  <a:gs pos="83000">
                    <a:schemeClr val="tx1"/>
                  </a:gs>
                </a:gsLst>
                <a:lin ang="5100000" scaled="0"/>
                <a:tileRect/>
              </a:gra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4" name="AutoShape 16"/>
          <p:cNvSpPr>
            <a:spLocks noChangeArrowheads="1"/>
          </p:cNvSpPr>
          <p:nvPr/>
        </p:nvSpPr>
        <p:spPr bwMode="auto">
          <a:xfrm>
            <a:off x="396874" y="1766515"/>
            <a:ext cx="8353425" cy="1643085"/>
          </a:xfrm>
          <a:prstGeom prst="roundRect">
            <a:avLst>
              <a:gd name="adj" fmla="val 16667"/>
            </a:avLst>
          </a:prstGeom>
          <a:solidFill>
            <a:srgbClr val="000000"/>
          </a:solidFill>
          <a:ln w="12700" algn="ctr">
            <a:noFill/>
            <a:round/>
            <a:headEnd/>
            <a:tailEnd/>
          </a:ln>
          <a:effectLst>
            <a:outerShdw dist="25400" dir="5400000" algn="ctr" rotWithShape="0">
              <a:srgbClr val="B2B2B2"/>
            </a:outerShdw>
          </a:effectLst>
        </p:spPr>
        <p:txBody>
          <a:bodyPr wrap="none" lIns="64350" tIns="32175" rIns="64350" bIns="32175" anchor="ctr"/>
          <a:lstStyle/>
          <a:p>
            <a:pPr>
              <a:lnSpc>
                <a:spcPct val="100000"/>
              </a:lnSpc>
              <a:defRPr/>
            </a:pPr>
            <a:r>
              <a:rPr lang="ko-KR" altLang="en-US" sz="36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지역 내 최고의 투자 상품 </a:t>
            </a:r>
            <a:r>
              <a:rPr lang="en-US" altLang="ko-KR" sz="36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!!</a:t>
            </a:r>
          </a:p>
          <a:p>
            <a:pPr>
              <a:lnSpc>
                <a:spcPct val="100000"/>
              </a:lnSpc>
              <a:defRPr/>
            </a:pPr>
            <a:r>
              <a:rPr lang="en-US" altLang="ko-KR" dirty="0">
                <a:solidFill>
                  <a:srgbClr val="FFFF00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dirty="0" err="1">
                <a:solidFill>
                  <a:srgbClr val="FFFF00"/>
                </a:solidFill>
                <a:latin typeface="나눔고딕" pitchFamily="50" charset="-127"/>
                <a:ea typeface="나눔고딕" pitchFamily="50" charset="-127"/>
              </a:rPr>
              <a:t>초역세권</a:t>
            </a:r>
            <a:r>
              <a:rPr lang="en-US" altLang="ko-KR" dirty="0">
                <a:solidFill>
                  <a:srgbClr val="FFFF00"/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dirty="0">
                <a:solidFill>
                  <a:srgbClr val="FFFF00"/>
                </a:solidFill>
                <a:latin typeface="나눔고딕" pitchFamily="50" charset="-127"/>
                <a:ea typeface="나눔고딕" pitchFamily="50" charset="-127"/>
              </a:rPr>
              <a:t>프리미엄 브랜드</a:t>
            </a:r>
            <a:r>
              <a:rPr lang="en-US" altLang="ko-KR" dirty="0">
                <a:solidFill>
                  <a:srgbClr val="FFFF00"/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dirty="0" err="1">
                <a:solidFill>
                  <a:srgbClr val="FFFF00"/>
                </a:solidFill>
                <a:latin typeface="나눔고딕" pitchFamily="50" charset="-127"/>
                <a:ea typeface="나눔고딕" pitchFamily="50" charset="-127"/>
              </a:rPr>
              <a:t>대단지</a:t>
            </a:r>
            <a:r>
              <a:rPr lang="en-US" altLang="ko-KR" dirty="0">
                <a:solidFill>
                  <a:srgbClr val="FFFF00"/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dirty="0">
                <a:solidFill>
                  <a:srgbClr val="FFFF00"/>
                </a:solidFill>
                <a:latin typeface="나눔고딕" pitchFamily="50" charset="-127"/>
                <a:ea typeface="나눔고딕" pitchFamily="50" charset="-127"/>
              </a:rPr>
              <a:t>경쟁력 있는 분양가</a:t>
            </a:r>
            <a:endParaRPr lang="en-US" altLang="ko-KR" dirty="0">
              <a:solidFill>
                <a:srgbClr val="FFFF00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00000"/>
              </a:lnSpc>
              <a:defRPr/>
            </a:pPr>
            <a:r>
              <a:rPr lang="en-US" altLang="ko-KR" dirty="0">
                <a:solidFill>
                  <a:srgbClr val="FFFF00"/>
                </a:solidFill>
                <a:latin typeface="나눔고딕" pitchFamily="50" charset="-127"/>
                <a:ea typeface="나눔고딕" pitchFamily="50" charset="-127"/>
              </a:rPr>
              <a:t>-&gt; </a:t>
            </a:r>
            <a:r>
              <a:rPr lang="ko-KR" altLang="en-US" dirty="0">
                <a:solidFill>
                  <a:srgbClr val="FFFF00"/>
                </a:solidFill>
                <a:latin typeface="나눔고딕" pitchFamily="50" charset="-127"/>
                <a:ea typeface="나눔고딕" pitchFamily="50" charset="-127"/>
              </a:rPr>
              <a:t>경쟁우위의 </a:t>
            </a:r>
            <a:r>
              <a:rPr lang="ko-KR" altLang="en-US" dirty="0" err="1">
                <a:solidFill>
                  <a:srgbClr val="FFFF00"/>
                </a:solidFill>
                <a:latin typeface="나눔고딕" pitchFamily="50" charset="-127"/>
                <a:ea typeface="나눔고딕" pitchFamily="50" charset="-127"/>
              </a:rPr>
              <a:t>수익형</a:t>
            </a:r>
            <a:r>
              <a:rPr lang="ko-KR" altLang="en-US" dirty="0">
                <a:solidFill>
                  <a:srgbClr val="FFFF00"/>
                </a:solidFill>
                <a:latin typeface="나눔고딕" pitchFamily="50" charset="-127"/>
                <a:ea typeface="나눔고딕" pitchFamily="50" charset="-127"/>
              </a:rPr>
              <a:t> 부동산 </a:t>
            </a:r>
            <a:endParaRPr lang="en-US" altLang="ko-KR" dirty="0">
              <a:solidFill>
                <a:srgbClr val="FFFF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5" name="AutoShape 16"/>
          <p:cNvSpPr>
            <a:spLocks noChangeArrowheads="1"/>
          </p:cNvSpPr>
          <p:nvPr/>
        </p:nvSpPr>
        <p:spPr bwMode="auto">
          <a:xfrm>
            <a:off x="395318" y="4096796"/>
            <a:ext cx="8353425" cy="1947870"/>
          </a:xfrm>
          <a:prstGeom prst="roundRect">
            <a:avLst>
              <a:gd name="adj" fmla="val 16667"/>
            </a:avLst>
          </a:prstGeom>
          <a:solidFill>
            <a:srgbClr val="000000"/>
          </a:solidFill>
          <a:ln w="12700" algn="ctr">
            <a:noFill/>
            <a:round/>
            <a:headEnd/>
            <a:tailEnd/>
          </a:ln>
          <a:effectLst>
            <a:outerShdw dist="25400" dir="5400000" algn="ctr" rotWithShape="0">
              <a:srgbClr val="B2B2B2"/>
            </a:outerShdw>
          </a:effectLst>
        </p:spPr>
        <p:txBody>
          <a:bodyPr wrap="none" lIns="64350" tIns="32175" rIns="64350" bIns="32175" anchor="ctr"/>
          <a:lstStyle/>
          <a:p>
            <a:pPr>
              <a:lnSpc>
                <a:spcPct val="100000"/>
              </a:lnSpc>
              <a:defRPr/>
            </a:pPr>
            <a:r>
              <a:rPr lang="ko-KR" altLang="en-US" sz="36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실수요자 만족의 주거상품 </a:t>
            </a:r>
            <a:r>
              <a:rPr lang="en-US" altLang="ko-KR" sz="36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!!</a:t>
            </a:r>
          </a:p>
          <a:p>
            <a:pPr>
              <a:lnSpc>
                <a:spcPct val="100000"/>
              </a:lnSpc>
              <a:defRPr/>
            </a:pPr>
            <a:r>
              <a:rPr lang="ko-KR" altLang="en-US" dirty="0">
                <a:solidFill>
                  <a:srgbClr val="FFFF00"/>
                </a:solidFill>
                <a:latin typeface="나눔고딕" pitchFamily="50" charset="-127"/>
                <a:ea typeface="나눔고딕" pitchFamily="50" charset="-127"/>
              </a:rPr>
              <a:t>저렴한 분양가</a:t>
            </a:r>
            <a:r>
              <a:rPr lang="en-US" altLang="ko-KR" dirty="0">
                <a:solidFill>
                  <a:srgbClr val="FFFF00"/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dirty="0">
                <a:solidFill>
                  <a:srgbClr val="FFFF00"/>
                </a:solidFill>
                <a:latin typeface="나눔고딕" pitchFamily="50" charset="-127"/>
                <a:ea typeface="나눔고딕" pitchFamily="50" charset="-127"/>
              </a:rPr>
              <a:t>편리한 교동</a:t>
            </a:r>
            <a:r>
              <a:rPr lang="en-US" altLang="ko-KR" dirty="0">
                <a:solidFill>
                  <a:srgbClr val="FFFF00"/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dirty="0">
                <a:solidFill>
                  <a:srgbClr val="FFFF00"/>
                </a:solidFill>
                <a:latin typeface="나눔고딕" pitchFamily="50" charset="-127"/>
                <a:ea typeface="나눔고딕" pitchFamily="50" charset="-127"/>
              </a:rPr>
              <a:t>생활환경</a:t>
            </a:r>
            <a:r>
              <a:rPr lang="en-US" altLang="ko-KR" dirty="0">
                <a:solidFill>
                  <a:srgbClr val="FFFF00"/>
                </a:solidFill>
                <a:latin typeface="나눔고딕" pitchFamily="50" charset="-127"/>
                <a:ea typeface="나눔고딕" pitchFamily="50" charset="-127"/>
              </a:rPr>
              <a:t>,  </a:t>
            </a:r>
            <a:r>
              <a:rPr lang="ko-KR" altLang="en-US" dirty="0">
                <a:solidFill>
                  <a:srgbClr val="FFFF00"/>
                </a:solidFill>
                <a:latin typeface="나눔고딕" pitchFamily="50" charset="-127"/>
                <a:ea typeface="나눔고딕" pitchFamily="50" charset="-127"/>
              </a:rPr>
              <a:t>개발가치</a:t>
            </a:r>
            <a:r>
              <a:rPr lang="en-US" altLang="ko-KR" dirty="0">
                <a:solidFill>
                  <a:srgbClr val="FFFF00"/>
                </a:solidFill>
                <a:latin typeface="나눔고딕" pitchFamily="50" charset="-127"/>
                <a:ea typeface="나눔고딕" pitchFamily="50" charset="-127"/>
              </a:rPr>
              <a:t>,</a:t>
            </a:r>
            <a:r>
              <a:rPr lang="ko-KR" altLang="en-US" dirty="0">
                <a:solidFill>
                  <a:srgbClr val="FFFF00"/>
                </a:solidFill>
                <a:latin typeface="나눔고딕" pitchFamily="50" charset="-127"/>
                <a:ea typeface="나눔고딕" pitchFamily="50" charset="-127"/>
              </a:rPr>
              <a:t> 미래가치 </a:t>
            </a:r>
            <a:endParaRPr lang="en-US" altLang="ko-KR" dirty="0">
              <a:solidFill>
                <a:srgbClr val="FFFF00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00000"/>
              </a:lnSpc>
              <a:defRPr/>
            </a:pPr>
            <a:r>
              <a:rPr lang="en-US" altLang="ko-KR" dirty="0">
                <a:solidFill>
                  <a:srgbClr val="FFFF00"/>
                </a:solidFill>
                <a:latin typeface="나눔고딕" pitchFamily="50" charset="-127"/>
                <a:ea typeface="나눔고딕" pitchFamily="50" charset="-127"/>
              </a:rPr>
              <a:t>-&gt; </a:t>
            </a:r>
            <a:r>
              <a:rPr lang="ko-KR" altLang="en-US" dirty="0">
                <a:solidFill>
                  <a:srgbClr val="FFFF00"/>
                </a:solidFill>
                <a:latin typeface="나눔고딕" pitchFamily="50" charset="-127"/>
                <a:ea typeface="나눔고딕" pitchFamily="50" charset="-127"/>
              </a:rPr>
              <a:t>탁월한 주거가치 </a:t>
            </a:r>
            <a:r>
              <a:rPr lang="en-US" altLang="ko-KR" dirty="0">
                <a:solidFill>
                  <a:srgbClr val="FFFF00"/>
                </a:solidFill>
                <a:latin typeface="나눔고딕" pitchFamily="50" charset="-127"/>
                <a:ea typeface="나눔고딕" pitchFamily="50" charset="-127"/>
              </a:rPr>
              <a:t>&amp; </a:t>
            </a:r>
            <a:r>
              <a:rPr lang="ko-KR" altLang="en-US" dirty="0">
                <a:solidFill>
                  <a:srgbClr val="FFFF00"/>
                </a:solidFill>
                <a:latin typeface="나눔고딕" pitchFamily="50" charset="-127"/>
                <a:ea typeface="나눔고딕" pitchFamily="50" charset="-127"/>
              </a:rPr>
              <a:t>미래 투자가치  </a:t>
            </a:r>
            <a:endParaRPr lang="en-US" altLang="ko-KR" dirty="0">
              <a:solidFill>
                <a:srgbClr val="FFFF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6" name="AutoShape 4"/>
          <p:cNvSpPr>
            <a:spLocks noChangeArrowheads="1"/>
          </p:cNvSpPr>
          <p:nvPr/>
        </p:nvSpPr>
        <p:spPr bwMode="auto">
          <a:xfrm>
            <a:off x="300018" y="1571612"/>
            <a:ext cx="1414462" cy="266352"/>
          </a:xfrm>
          <a:prstGeom prst="roundRect">
            <a:avLst>
              <a:gd name="adj" fmla="val 10093"/>
            </a:avLst>
          </a:prstGeom>
          <a:noFill/>
          <a:ln w="3175">
            <a:noFill/>
            <a:round/>
            <a:headEnd/>
            <a:tailEnd/>
          </a:ln>
          <a:effectLst/>
          <a:scene3d>
            <a:camera prst="orthographicFront">
              <a:rot lat="0" lon="0" rev="600000"/>
            </a:camera>
            <a:lightRig rig="threePt" dir="t"/>
          </a:scene3d>
        </p:spPr>
        <p:txBody>
          <a:bodyPr wrap="none" anchor="ctr"/>
          <a:lstStyle/>
          <a:p>
            <a:pPr>
              <a:defRPr/>
            </a:pPr>
            <a:r>
              <a:rPr lang="en-US" altLang="ko-KR" dirty="0">
                <a:solidFill>
                  <a:srgbClr val="FFFF00"/>
                </a:solidFill>
                <a:latin typeface="나눔고딕" pitchFamily="50" charset="-127"/>
                <a:ea typeface="나눔고딕" pitchFamily="50" charset="-127"/>
              </a:rPr>
              <a:t>1</a:t>
            </a:r>
            <a:r>
              <a:rPr lang="ko-KR" altLang="en-US" dirty="0">
                <a:solidFill>
                  <a:srgbClr val="FFFF00"/>
                </a:solidFill>
                <a:latin typeface="나눔고딕" pitchFamily="50" charset="-127"/>
                <a:ea typeface="나눔고딕" pitchFamily="50" charset="-127"/>
              </a:rPr>
              <a:t>룸 </a:t>
            </a:r>
            <a:r>
              <a:rPr lang="en-US" altLang="ko-KR" dirty="0">
                <a:solidFill>
                  <a:srgbClr val="FFFF00"/>
                </a:solidFill>
                <a:latin typeface="나눔고딕" pitchFamily="50" charset="-127"/>
                <a:ea typeface="나눔고딕" pitchFamily="50" charset="-127"/>
              </a:rPr>
              <a:t> point</a:t>
            </a:r>
          </a:p>
        </p:txBody>
      </p:sp>
      <p:sp>
        <p:nvSpPr>
          <p:cNvPr id="27" name="AutoShape 4"/>
          <p:cNvSpPr>
            <a:spLocks noChangeArrowheads="1"/>
          </p:cNvSpPr>
          <p:nvPr/>
        </p:nvSpPr>
        <p:spPr bwMode="auto">
          <a:xfrm>
            <a:off x="300018" y="3953450"/>
            <a:ext cx="1414462" cy="266352"/>
          </a:xfrm>
          <a:prstGeom prst="roundRect">
            <a:avLst>
              <a:gd name="adj" fmla="val 10093"/>
            </a:avLst>
          </a:prstGeom>
          <a:noFill/>
          <a:ln w="3175">
            <a:noFill/>
            <a:round/>
            <a:headEnd/>
            <a:tailEnd/>
          </a:ln>
          <a:effectLst/>
          <a:scene3d>
            <a:camera prst="orthographicFront">
              <a:rot lat="0" lon="0" rev="600000"/>
            </a:camera>
            <a:lightRig rig="threePt" dir="t"/>
          </a:scene3d>
        </p:spPr>
        <p:txBody>
          <a:bodyPr wrap="none" anchor="ctr"/>
          <a:lstStyle/>
          <a:p>
            <a:pPr>
              <a:defRPr/>
            </a:pPr>
            <a:r>
              <a:rPr lang="en-US" altLang="ko-KR" dirty="0">
                <a:solidFill>
                  <a:srgbClr val="FFFF00"/>
                </a:solidFill>
                <a:latin typeface="나눔고딕" pitchFamily="50" charset="-127"/>
                <a:ea typeface="나눔고딕" pitchFamily="50" charset="-127"/>
              </a:rPr>
              <a:t>2</a:t>
            </a:r>
            <a:r>
              <a:rPr lang="ko-KR" altLang="en-US" dirty="0">
                <a:solidFill>
                  <a:srgbClr val="FFFF00"/>
                </a:solidFill>
                <a:latin typeface="나눔고딕" pitchFamily="50" charset="-127"/>
                <a:ea typeface="나눔고딕" pitchFamily="50" charset="-127"/>
              </a:rPr>
              <a:t>룸 </a:t>
            </a:r>
            <a:r>
              <a:rPr lang="en-US" altLang="ko-KR" dirty="0">
                <a:solidFill>
                  <a:srgbClr val="FFFF00"/>
                </a:solidFill>
                <a:latin typeface="나눔고딕" pitchFamily="50" charset="-127"/>
                <a:ea typeface="나눔고딕" pitchFamily="50" charset="-127"/>
              </a:rPr>
              <a:t> point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AutoShape 105"/>
          <p:cNvSpPr>
            <a:spLocks noChangeArrowheads="1"/>
          </p:cNvSpPr>
          <p:nvPr/>
        </p:nvSpPr>
        <p:spPr bwMode="auto">
          <a:xfrm>
            <a:off x="371158" y="3789363"/>
            <a:ext cx="5207317" cy="1368425"/>
          </a:xfrm>
          <a:prstGeom prst="roundRect">
            <a:avLst>
              <a:gd name="adj" fmla="val 16667"/>
            </a:avLst>
          </a:prstGeom>
          <a:solidFill>
            <a:srgbClr val="6EA27F"/>
          </a:solidFill>
          <a:ln w="38100">
            <a:noFill/>
            <a:round/>
            <a:headEnd/>
            <a:tailEnd/>
          </a:ln>
        </p:spPr>
        <p:txBody>
          <a:bodyPr wrap="none" anchor="ctr"/>
          <a:lstStyle/>
          <a:p>
            <a:pPr>
              <a:buFont typeface="Arial" pitchFamily="34" charset="0"/>
              <a:buChar char="•"/>
            </a:pPr>
            <a:endParaRPr kumimoji="0" lang="ko-KR" altLang="en-US" sz="180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0725" name="Oval 14"/>
          <p:cNvSpPr>
            <a:spLocks noChangeArrowheads="1"/>
          </p:cNvSpPr>
          <p:nvPr/>
        </p:nvSpPr>
        <p:spPr bwMode="auto">
          <a:xfrm>
            <a:off x="2672355" y="2019301"/>
            <a:ext cx="1213254" cy="912812"/>
          </a:xfrm>
          <a:prstGeom prst="ellipse">
            <a:avLst/>
          </a:prstGeom>
          <a:solidFill>
            <a:srgbClr val="FF99CC"/>
          </a:solidFill>
          <a:ln w="9525" algn="ctr">
            <a:noFill/>
            <a:miter lim="800000"/>
            <a:headEnd/>
            <a:tailEnd/>
          </a:ln>
        </p:spPr>
        <p:txBody>
          <a:bodyPr wrap="none" anchor="ctr"/>
          <a:lstStyle/>
          <a:p>
            <a:r>
              <a:rPr lang="ko-KR" altLang="en-US" dirty="0" err="1">
                <a:latin typeface="나눔고딕" pitchFamily="50" charset="-127"/>
                <a:ea typeface="나눔고딕" pitchFamily="50" charset="-127"/>
              </a:rPr>
              <a:t>본분양</a:t>
            </a:r>
            <a:endParaRPr lang="ko-KR" altLang="en-US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0727" name="AutoShape 27"/>
          <p:cNvSpPr>
            <a:spLocks noChangeArrowheads="1"/>
          </p:cNvSpPr>
          <p:nvPr/>
        </p:nvSpPr>
        <p:spPr bwMode="auto">
          <a:xfrm>
            <a:off x="2195984" y="2054225"/>
            <a:ext cx="431800" cy="735013"/>
          </a:xfrm>
          <a:prstGeom prst="rightArrow">
            <a:avLst>
              <a:gd name="adj1" fmla="val 67185"/>
              <a:gd name="adj2" fmla="val 53394"/>
            </a:avLst>
          </a:prstGeom>
          <a:noFill/>
          <a:ln w="19050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 sz="16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0728" name="AutoShape 27"/>
          <p:cNvSpPr>
            <a:spLocks noChangeArrowheads="1"/>
          </p:cNvSpPr>
          <p:nvPr/>
        </p:nvSpPr>
        <p:spPr bwMode="auto">
          <a:xfrm>
            <a:off x="4356224" y="2143125"/>
            <a:ext cx="431800" cy="735013"/>
          </a:xfrm>
          <a:prstGeom prst="rightArrow">
            <a:avLst>
              <a:gd name="adj1" fmla="val 67185"/>
              <a:gd name="adj2" fmla="val 53394"/>
            </a:avLst>
          </a:prstGeom>
          <a:noFill/>
          <a:ln w="19050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 sz="16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5" name="오른쪽 중괄호 34"/>
          <p:cNvSpPr/>
          <p:nvPr/>
        </p:nvSpPr>
        <p:spPr>
          <a:xfrm rot="5400000">
            <a:off x="3132138" y="1206500"/>
            <a:ext cx="400050" cy="4495800"/>
          </a:xfrm>
          <a:prstGeom prst="rightBrace">
            <a:avLst>
              <a:gd name="adj1" fmla="val 8333"/>
              <a:gd name="adj2" fmla="val 50424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>
              <a:defRPr/>
            </a:pPr>
            <a:endParaRPr lang="ko-KR" altLang="en-US" dirty="0">
              <a:solidFill>
                <a:schemeClr val="bg1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0732" name="Rectangle 2"/>
          <p:cNvSpPr>
            <a:spLocks noChangeArrowheads="1"/>
          </p:cNvSpPr>
          <p:nvPr/>
        </p:nvSpPr>
        <p:spPr bwMode="auto">
          <a:xfrm>
            <a:off x="1706194" y="3846534"/>
            <a:ext cx="217239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  <a:spcBef>
                <a:spcPct val="50000"/>
              </a:spcBef>
            </a:pPr>
            <a:r>
              <a:rPr lang="ko-KR" altLang="en-US" sz="1800" b="1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사전 핵심 영업 집중</a:t>
            </a:r>
          </a:p>
        </p:txBody>
      </p:sp>
      <p:sp>
        <p:nvSpPr>
          <p:cNvPr id="30734" name="Rectangle 2"/>
          <p:cNvSpPr>
            <a:spLocks noChangeArrowheads="1"/>
          </p:cNvSpPr>
          <p:nvPr/>
        </p:nvSpPr>
        <p:spPr bwMode="auto">
          <a:xfrm>
            <a:off x="574962" y="4555647"/>
            <a:ext cx="321434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  <a:spcBef>
                <a:spcPct val="50000"/>
              </a:spcBef>
            </a:pPr>
            <a:r>
              <a:rPr lang="ko-KR" altLang="en-US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사전 계약자 최대 확보  </a:t>
            </a:r>
          </a:p>
        </p:txBody>
      </p:sp>
      <p:sp>
        <p:nvSpPr>
          <p:cNvPr id="30735" name="AutoShape 27"/>
          <p:cNvSpPr>
            <a:spLocks noChangeArrowheads="1"/>
          </p:cNvSpPr>
          <p:nvPr/>
        </p:nvSpPr>
        <p:spPr bwMode="auto">
          <a:xfrm>
            <a:off x="3582293" y="4627563"/>
            <a:ext cx="287338" cy="323850"/>
          </a:xfrm>
          <a:prstGeom prst="rightArrow">
            <a:avLst>
              <a:gd name="adj1" fmla="val 67185"/>
              <a:gd name="adj2" fmla="val 53394"/>
            </a:avLst>
          </a:prstGeom>
          <a:noFill/>
          <a:ln w="19050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 sz="16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0736" name="Rectangle 2"/>
          <p:cNvSpPr>
            <a:spLocks noChangeArrowheads="1"/>
          </p:cNvSpPr>
          <p:nvPr/>
        </p:nvSpPr>
        <p:spPr bwMode="auto">
          <a:xfrm>
            <a:off x="3924144" y="4581525"/>
            <a:ext cx="151195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  <a:spcBef>
                <a:spcPct val="50000"/>
              </a:spcBef>
            </a:pPr>
            <a:r>
              <a:rPr lang="ko-KR" altLang="en-US" sz="1800" b="1" dirty="0" err="1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본계약</a:t>
            </a:r>
            <a:r>
              <a:rPr lang="ko-KR" altLang="en-US" sz="1800" b="1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전환  </a:t>
            </a:r>
          </a:p>
        </p:txBody>
      </p:sp>
      <p:sp>
        <p:nvSpPr>
          <p:cNvPr id="30737" name="Rectangle 2"/>
          <p:cNvSpPr>
            <a:spLocks noChangeArrowheads="1"/>
          </p:cNvSpPr>
          <p:nvPr/>
        </p:nvSpPr>
        <p:spPr bwMode="auto">
          <a:xfrm>
            <a:off x="2101850" y="4176713"/>
            <a:ext cx="178375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  <a:spcBef>
                <a:spcPct val="50000"/>
              </a:spcBef>
            </a:pPr>
            <a:r>
              <a:rPr lang="en-US" altLang="ko-KR" sz="1800" b="1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1,2</a:t>
            </a:r>
            <a:r>
              <a:rPr lang="ko-KR" altLang="en-US" sz="1800" b="1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차 </a:t>
            </a:r>
            <a:r>
              <a:rPr lang="en-US" altLang="ko-KR" sz="1800" b="1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TARGET</a:t>
            </a:r>
            <a:r>
              <a:rPr lang="ko-KR" altLang="en-US" sz="1800" b="1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</a:t>
            </a:r>
          </a:p>
        </p:txBody>
      </p:sp>
      <p:sp>
        <p:nvSpPr>
          <p:cNvPr id="30740" name="Rectangle 2"/>
          <p:cNvSpPr>
            <a:spLocks noChangeArrowheads="1"/>
          </p:cNvSpPr>
          <p:nvPr/>
        </p:nvSpPr>
        <p:spPr bwMode="auto">
          <a:xfrm>
            <a:off x="378882" y="1124744"/>
            <a:ext cx="366478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  <a:spcBef>
                <a:spcPct val="50000"/>
              </a:spcBef>
            </a:pPr>
            <a:r>
              <a:rPr lang="ko-KR" altLang="en-US" sz="1400" b="1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사전영업을 통한 </a:t>
            </a:r>
            <a:r>
              <a:rPr lang="en-US" altLang="ko-KR" sz="2800" b="1" dirty="0">
                <a:solidFill>
                  <a:srgbClr val="FFFF00"/>
                </a:solidFill>
                <a:latin typeface="나눔고딕" pitchFamily="50" charset="-127"/>
                <a:ea typeface="나눔고딕" pitchFamily="50" charset="-127"/>
              </a:rPr>
              <a:t>1</a:t>
            </a:r>
            <a:r>
              <a:rPr lang="ko-KR" altLang="en-US" sz="2800" b="1" dirty="0">
                <a:solidFill>
                  <a:srgbClr val="FFFF00"/>
                </a:solidFill>
                <a:latin typeface="나눔고딕" pitchFamily="50" charset="-127"/>
                <a:ea typeface="나눔고딕" pitchFamily="50" charset="-127"/>
              </a:rPr>
              <a:t>차 </a:t>
            </a:r>
            <a:r>
              <a:rPr lang="en-US" altLang="ko-KR" sz="2800" b="1" dirty="0">
                <a:solidFill>
                  <a:srgbClr val="FFFF00"/>
                </a:solidFill>
                <a:latin typeface="나눔고딕" pitchFamily="50" charset="-127"/>
                <a:ea typeface="나눔고딕" pitchFamily="50" charset="-127"/>
              </a:rPr>
              <a:t>Boom-up</a:t>
            </a:r>
            <a:endParaRPr lang="ko-KR" altLang="en-US" sz="2800" b="1" dirty="0">
              <a:solidFill>
                <a:srgbClr val="FFFF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1" name="폭발 1 95"/>
          <p:cNvSpPr>
            <a:spLocks noChangeArrowheads="1"/>
          </p:cNvSpPr>
          <p:nvPr/>
        </p:nvSpPr>
        <p:spPr bwMode="auto">
          <a:xfrm>
            <a:off x="107950" y="1658938"/>
            <a:ext cx="2016125" cy="1524000"/>
          </a:xfrm>
          <a:prstGeom prst="irregularSeal1">
            <a:avLst/>
          </a:prstGeom>
          <a:solidFill>
            <a:srgbClr val="FFFF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defTabSz="1042988">
              <a:defRPr/>
            </a:pPr>
            <a:endParaRPr lang="ko-KR" altLang="en-US" sz="14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1230" name="Rectangle 2"/>
          <p:cNvSpPr>
            <a:spLocks noChangeArrowheads="1"/>
          </p:cNvSpPr>
          <p:nvPr/>
        </p:nvSpPr>
        <p:spPr bwMode="auto">
          <a:xfrm>
            <a:off x="371158" y="2092673"/>
            <a:ext cx="145424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ko-KR" altLang="en-US" sz="16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강력한 </a:t>
            </a:r>
            <a:endParaRPr lang="en-US" altLang="ko-KR" sz="16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ko-KR" altLang="en-US" sz="16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사전영업 실행 </a:t>
            </a:r>
          </a:p>
        </p:txBody>
      </p:sp>
      <p:sp>
        <p:nvSpPr>
          <p:cNvPr id="37" name="TextBox 7"/>
          <p:cNvSpPr txBox="1"/>
          <p:nvPr/>
        </p:nvSpPr>
        <p:spPr>
          <a:xfrm>
            <a:off x="33337" y="-3222"/>
            <a:ext cx="7008813" cy="781752"/>
          </a:xfrm>
          <a:prstGeom prst="rect">
            <a:avLst/>
          </a:prstGeom>
          <a:noFill/>
          <a:effectLst>
            <a:outerShdw dist="825500" sx="38000" sy="38000" algn="tl" rotWithShape="0">
              <a:schemeClr val="tx2">
                <a:lumMod val="40000"/>
                <a:lumOff val="60000"/>
                <a:alpha val="0"/>
              </a:schemeClr>
            </a:outerShdw>
          </a:effectLst>
        </p:spPr>
        <p:txBody>
          <a:bodyPr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200" b="1" dirty="0">
                <a:gradFill flip="none" rotWithShape="1">
                  <a:gsLst>
                    <a:gs pos="23000">
                      <a:schemeClr val="tx1">
                        <a:lumMod val="75000"/>
                        <a:lumOff val="25000"/>
                      </a:schemeClr>
                    </a:gs>
                    <a:gs pos="51000">
                      <a:schemeClr val="tx1">
                        <a:lumMod val="50000"/>
                        <a:lumOff val="50000"/>
                        <a:alpha val="67000"/>
                      </a:schemeClr>
                    </a:gs>
                    <a:gs pos="83000">
                      <a:schemeClr val="tx1"/>
                    </a:gs>
                  </a:gsLst>
                  <a:lin ang="5100000" scaled="0"/>
                  <a:tileRect/>
                </a:gradFill>
                <a:latin typeface="나눔고딕" pitchFamily="50" charset="-127"/>
                <a:ea typeface="나눔고딕" pitchFamily="50" charset="-127"/>
              </a:rPr>
              <a:t>마케팅 전략에 따른 분양방법</a:t>
            </a:r>
          </a:p>
        </p:txBody>
      </p:sp>
      <p:sp>
        <p:nvSpPr>
          <p:cNvPr id="34" name="모서리가 둥근 직사각형 33"/>
          <p:cNvSpPr/>
          <p:nvPr/>
        </p:nvSpPr>
        <p:spPr bwMode="auto">
          <a:xfrm>
            <a:off x="82620" y="1844824"/>
            <a:ext cx="4057332" cy="1268413"/>
          </a:xfrm>
          <a:prstGeom prst="roundRect">
            <a:avLst/>
          </a:prstGeom>
          <a:noFill/>
          <a:ln w="2857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3" name="AutoShape 4"/>
          <p:cNvSpPr>
            <a:spLocks noChangeArrowheads="1"/>
          </p:cNvSpPr>
          <p:nvPr/>
        </p:nvSpPr>
        <p:spPr bwMode="auto">
          <a:xfrm>
            <a:off x="171450" y="5516563"/>
            <a:ext cx="8588375" cy="1152525"/>
          </a:xfrm>
          <a:prstGeom prst="roundRect">
            <a:avLst>
              <a:gd name="adj" fmla="val 10093"/>
            </a:avLst>
          </a:prstGeom>
          <a:solidFill>
            <a:srgbClr val="000000"/>
          </a:solidFill>
          <a:ln w="317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r>
              <a:rPr lang="ko-KR" altLang="en-US" spc="-150" dirty="0">
                <a:solidFill>
                  <a:srgbClr val="FFFF00"/>
                </a:solidFill>
                <a:latin typeface="나눔고딕" pitchFamily="50" charset="-127"/>
                <a:ea typeface="나눔고딕" pitchFamily="50" charset="-127"/>
              </a:rPr>
              <a:t>사전영업을  통한 핵심 수요 공략 </a:t>
            </a:r>
            <a:r>
              <a:rPr lang="en-US" altLang="ko-KR" spc="-150" dirty="0">
                <a:solidFill>
                  <a:srgbClr val="FFFF00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pc="-150" dirty="0">
                <a:solidFill>
                  <a:srgbClr val="FFFF00"/>
                </a:solidFill>
                <a:latin typeface="나눔고딕" pitchFamily="50" charset="-127"/>
                <a:ea typeface="나눔고딕" pitchFamily="50" charset="-127"/>
              </a:rPr>
              <a:t>⇒ 본 분양을 통한 </a:t>
            </a:r>
            <a:r>
              <a:rPr lang="en-US" altLang="ko-KR" spc="-150" dirty="0">
                <a:solidFill>
                  <a:srgbClr val="FFFF00"/>
                </a:solidFill>
                <a:latin typeface="나눔고딕" pitchFamily="50" charset="-127"/>
                <a:ea typeface="나눔고딕" pitchFamily="50" charset="-127"/>
              </a:rPr>
              <a:t> 2</a:t>
            </a:r>
            <a:r>
              <a:rPr lang="ko-KR" altLang="en-US" spc="-150" dirty="0">
                <a:solidFill>
                  <a:srgbClr val="FFFF00"/>
                </a:solidFill>
                <a:latin typeface="나눔고딕" pitchFamily="50" charset="-127"/>
                <a:ea typeface="나눔고딕" pitchFamily="50" charset="-127"/>
              </a:rPr>
              <a:t>차 </a:t>
            </a:r>
            <a:r>
              <a:rPr lang="en-US" altLang="ko-KR" spc="-150" dirty="0">
                <a:solidFill>
                  <a:srgbClr val="FFFF00"/>
                </a:solidFill>
                <a:latin typeface="나눔고딕" pitchFamily="50" charset="-127"/>
                <a:ea typeface="나눔고딕" pitchFamily="50" charset="-127"/>
              </a:rPr>
              <a:t>Boom-up</a:t>
            </a:r>
            <a:r>
              <a:rPr lang="ko-KR" altLang="en-US" b="1" spc="-150" dirty="0">
                <a:solidFill>
                  <a:srgbClr val="FFFF00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endParaRPr lang="en-US" altLang="ko-KR" spc="-150" dirty="0">
              <a:solidFill>
                <a:srgbClr val="FFFF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9" name="AutoShape 4"/>
          <p:cNvSpPr>
            <a:spLocks noChangeArrowheads="1"/>
          </p:cNvSpPr>
          <p:nvPr/>
        </p:nvSpPr>
        <p:spPr bwMode="auto">
          <a:xfrm>
            <a:off x="163513" y="5300663"/>
            <a:ext cx="2119312" cy="360362"/>
          </a:xfrm>
          <a:prstGeom prst="roundRect">
            <a:avLst>
              <a:gd name="adj" fmla="val 10093"/>
            </a:avLst>
          </a:prstGeom>
          <a:solidFill>
            <a:schemeClr val="accent4">
              <a:lumMod val="85000"/>
              <a:lumOff val="15000"/>
            </a:schemeClr>
          </a:solidFill>
          <a:ln w="317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r>
              <a:rPr lang="en-US" altLang="ko-KR" sz="1600" dirty="0">
                <a:solidFill>
                  <a:srgbClr val="C00000"/>
                </a:solidFill>
                <a:latin typeface="나눔고딕" pitchFamily="50" charset="-127"/>
                <a:ea typeface="나눔고딕" pitchFamily="50" charset="-127"/>
              </a:rPr>
              <a:t>Key point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4459713" y="1196975"/>
            <a:ext cx="4605748" cy="3960813"/>
            <a:chOff x="4459713" y="1196975"/>
            <a:chExt cx="4605748" cy="3960813"/>
          </a:xfrm>
        </p:grpSpPr>
        <p:sp>
          <p:nvSpPr>
            <p:cNvPr id="30722" name="AutoShape 105"/>
            <p:cNvSpPr>
              <a:spLocks noChangeArrowheads="1"/>
            </p:cNvSpPr>
            <p:nvPr/>
          </p:nvSpPr>
          <p:spPr bwMode="auto">
            <a:xfrm>
              <a:off x="6202323" y="3789363"/>
              <a:ext cx="2506662" cy="1368425"/>
            </a:xfrm>
            <a:prstGeom prst="roundRect">
              <a:avLst>
                <a:gd name="adj" fmla="val 16667"/>
              </a:avLst>
            </a:prstGeom>
            <a:solidFill>
              <a:srgbClr val="6EA27F"/>
            </a:solidFill>
            <a:ln w="38100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>
                <a:buFont typeface="Arial" pitchFamily="34" charset="0"/>
                <a:buChar char="•"/>
              </a:pPr>
              <a:endParaRPr kumimoji="0" lang="ko-KR" altLang="en-US" sz="18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51204" name="Oval 10"/>
            <p:cNvSpPr>
              <a:spLocks noChangeArrowheads="1"/>
            </p:cNvSpPr>
            <p:nvPr/>
          </p:nvSpPr>
          <p:spPr bwMode="auto">
            <a:xfrm>
              <a:off x="7437896" y="2054225"/>
              <a:ext cx="1340568" cy="912814"/>
            </a:xfrm>
            <a:prstGeom prst="ellipse">
              <a:avLst/>
            </a:prstGeom>
            <a:solidFill>
              <a:schemeClr val="accent4">
                <a:lumMod val="85000"/>
                <a:lumOff val="15000"/>
              </a:schemeClr>
            </a:solidFill>
            <a:ln>
              <a:noFill/>
            </a:ln>
          </p:spPr>
          <p:txBody>
            <a:bodyPr wrap="none" anchor="ctr"/>
            <a:lstStyle/>
            <a:p>
              <a:pPr>
                <a:defRPr/>
              </a:pPr>
              <a:r>
                <a:rPr lang="ko-KR" altLang="en-US" sz="1800" dirty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선착순</a:t>
              </a:r>
              <a:endParaRPr lang="en-US" altLang="ko-KR" sz="18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endParaRPr>
            </a:p>
            <a:p>
              <a:pPr>
                <a:defRPr/>
              </a:pPr>
              <a:r>
                <a:rPr lang="ko-KR" altLang="en-US" sz="1800" dirty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분양</a:t>
              </a:r>
              <a:endParaRPr lang="en-US" altLang="ko-KR" sz="18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30726" name="Oval 15"/>
            <p:cNvSpPr>
              <a:spLocks noChangeArrowheads="1"/>
            </p:cNvSpPr>
            <p:nvPr/>
          </p:nvSpPr>
          <p:spPr bwMode="auto">
            <a:xfrm>
              <a:off x="4989971" y="2019300"/>
              <a:ext cx="1340568" cy="912814"/>
            </a:xfrm>
            <a:prstGeom prst="ellipse">
              <a:avLst/>
            </a:prstGeom>
            <a:solidFill>
              <a:srgbClr val="CC99FF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r>
                <a:rPr lang="ko-KR" altLang="en-US" sz="2000" dirty="0">
                  <a:latin typeface="나눔고딕" pitchFamily="50" charset="-127"/>
                  <a:ea typeface="나눔고딕" pitchFamily="50" charset="-127"/>
                </a:rPr>
                <a:t>계약</a:t>
              </a:r>
            </a:p>
          </p:txBody>
        </p:sp>
        <p:sp>
          <p:nvSpPr>
            <p:cNvPr id="38" name="오른쪽 중괄호 37"/>
            <p:cNvSpPr/>
            <p:nvPr/>
          </p:nvSpPr>
          <p:spPr>
            <a:xfrm rot="5400000">
              <a:off x="6977923" y="2064651"/>
              <a:ext cx="420687" cy="2784261"/>
            </a:xfrm>
            <a:prstGeom prst="rightBrace">
              <a:avLst>
                <a:gd name="adj1" fmla="val 8333"/>
                <a:gd name="adj2" fmla="val 50424"/>
              </a:avLst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>
                <a:defRPr/>
              </a:pPr>
              <a:endParaRPr lang="ko-KR" altLang="en-US" dirty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30738" name="Rectangle 2"/>
            <p:cNvSpPr>
              <a:spLocks noChangeArrowheads="1"/>
            </p:cNvSpPr>
            <p:nvPr/>
          </p:nvSpPr>
          <p:spPr bwMode="auto">
            <a:xfrm>
              <a:off x="6575385" y="4068763"/>
              <a:ext cx="1993752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  <a:spcBef>
                  <a:spcPct val="50000"/>
                </a:spcBef>
              </a:pPr>
              <a:r>
                <a:rPr lang="en-US" altLang="ko-KR" sz="1800" b="1" dirty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1,2,3</a:t>
              </a:r>
              <a:r>
                <a:rPr lang="ko-KR" altLang="en-US" sz="1800" b="1" dirty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차 </a:t>
              </a:r>
              <a:r>
                <a:rPr lang="en-US" altLang="ko-KR" sz="1800" b="1" dirty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TARGET</a:t>
              </a:r>
              <a:r>
                <a:rPr lang="ko-KR" altLang="en-US" sz="1800" b="1" dirty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 </a:t>
              </a:r>
            </a:p>
          </p:txBody>
        </p:sp>
        <p:sp>
          <p:nvSpPr>
            <p:cNvPr id="30741" name="Rectangle 2"/>
            <p:cNvSpPr>
              <a:spLocks noChangeArrowheads="1"/>
            </p:cNvSpPr>
            <p:nvPr/>
          </p:nvSpPr>
          <p:spPr bwMode="auto">
            <a:xfrm>
              <a:off x="4459713" y="1196975"/>
              <a:ext cx="4605748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  <a:spcBef>
                  <a:spcPct val="50000"/>
                </a:spcBef>
              </a:pPr>
              <a:r>
                <a:rPr lang="ko-KR" altLang="en-US" sz="1400" b="1" dirty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대규모 영업사원 투입을 통한 </a:t>
              </a:r>
              <a:r>
                <a:rPr lang="en-US" altLang="ko-KR" sz="2800" b="1" dirty="0">
                  <a:solidFill>
                    <a:srgbClr val="FFFF00"/>
                  </a:solidFill>
                  <a:latin typeface="나눔고딕" pitchFamily="50" charset="-127"/>
                  <a:ea typeface="나눔고딕" pitchFamily="50" charset="-127"/>
                </a:rPr>
                <a:t>2</a:t>
              </a:r>
              <a:r>
                <a:rPr lang="ko-KR" altLang="en-US" sz="2800" b="1" dirty="0">
                  <a:solidFill>
                    <a:srgbClr val="FFFF00"/>
                  </a:solidFill>
                  <a:latin typeface="나눔고딕" pitchFamily="50" charset="-127"/>
                  <a:ea typeface="나눔고딕" pitchFamily="50" charset="-127"/>
                </a:rPr>
                <a:t>차 </a:t>
              </a:r>
              <a:r>
                <a:rPr lang="en-US" altLang="ko-KR" sz="2800" b="1" dirty="0">
                  <a:solidFill>
                    <a:srgbClr val="FFFF00"/>
                  </a:solidFill>
                  <a:latin typeface="나눔고딕" pitchFamily="50" charset="-127"/>
                  <a:ea typeface="나눔고딕" pitchFamily="50" charset="-127"/>
                </a:rPr>
                <a:t>Boom-up</a:t>
              </a:r>
              <a:endParaRPr lang="ko-KR" altLang="en-US" sz="2800" b="1" dirty="0">
                <a:solidFill>
                  <a:srgbClr val="FFFF00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30742" name="Rectangle 2"/>
            <p:cNvSpPr>
              <a:spLocks noChangeArrowheads="1"/>
            </p:cNvSpPr>
            <p:nvPr/>
          </p:nvSpPr>
          <p:spPr bwMode="auto">
            <a:xfrm>
              <a:off x="6491248" y="4425950"/>
              <a:ext cx="1891865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  <a:spcBef>
                  <a:spcPct val="50000"/>
                </a:spcBef>
              </a:pPr>
              <a:r>
                <a:rPr lang="ko-KR" altLang="en-US" sz="1800" b="1" dirty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불특정 수요 흡수 </a:t>
              </a:r>
            </a:p>
          </p:txBody>
        </p:sp>
        <p:sp>
          <p:nvSpPr>
            <p:cNvPr id="3" name="모서리가 둥근 직사각형 2"/>
            <p:cNvSpPr/>
            <p:nvPr/>
          </p:nvSpPr>
          <p:spPr bwMode="auto">
            <a:xfrm>
              <a:off x="4907156" y="1846262"/>
              <a:ext cx="4057332" cy="1268413"/>
            </a:xfrm>
            <a:prstGeom prst="roundRect">
              <a:avLst/>
            </a:prstGeom>
            <a:noFill/>
            <a:ln w="285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4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24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HY헤드라인M" pitchFamily="18" charset="-127"/>
                <a:ea typeface="HY헤드라인M" pitchFamily="18" charset="-127"/>
              </a:endParaRPr>
            </a:p>
          </p:txBody>
        </p:sp>
        <p:sp>
          <p:nvSpPr>
            <p:cNvPr id="36" name="AutoShape 27"/>
            <p:cNvSpPr>
              <a:spLocks noChangeArrowheads="1"/>
            </p:cNvSpPr>
            <p:nvPr/>
          </p:nvSpPr>
          <p:spPr bwMode="auto">
            <a:xfrm>
              <a:off x="6588472" y="2132856"/>
              <a:ext cx="431800" cy="735013"/>
            </a:xfrm>
            <a:prstGeom prst="rightArrow">
              <a:avLst>
                <a:gd name="adj1" fmla="val 67185"/>
                <a:gd name="adj2" fmla="val 53394"/>
              </a:avLst>
            </a:prstGeom>
            <a:noFill/>
            <a:ln w="19050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ko-KR" altLang="en-US" sz="1600" b="1" dirty="0">
                <a:latin typeface="나눔고딕" pitchFamily="50" charset="-127"/>
                <a:ea typeface="나눔고딕" pitchFamily="50" charset="-127"/>
              </a:endParaRPr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 descr="디엠01.jpg"/>
          <p:cNvPicPr>
            <a:picLocks noChangeAspect="1"/>
          </p:cNvPicPr>
          <p:nvPr/>
        </p:nvPicPr>
        <p:blipFill>
          <a:blip r:embed="rId2" cstate="print"/>
          <a:srcRect l="30346" t="38658" r="50087" b="34884"/>
          <a:stretch>
            <a:fillRect/>
          </a:stretch>
        </p:blipFill>
        <p:spPr>
          <a:xfrm>
            <a:off x="-174690" y="2224071"/>
            <a:ext cx="8215425" cy="1574546"/>
          </a:xfrm>
          <a:prstGeom prst="roundRect">
            <a:avLst>
              <a:gd name="adj" fmla="val 3755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06499" name="직사각형 16"/>
          <p:cNvSpPr>
            <a:spLocks noChangeArrowheads="1"/>
          </p:cNvSpPr>
          <p:nvPr/>
        </p:nvSpPr>
        <p:spPr bwMode="auto">
          <a:xfrm>
            <a:off x="633384" y="2535238"/>
            <a:ext cx="2787943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kumimoji="0" lang="ko-KR" altLang="en-US" sz="5400" b="0" dirty="0"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상품제안</a:t>
            </a:r>
          </a:p>
        </p:txBody>
      </p:sp>
    </p:spTree>
    <p:extLst>
      <p:ext uri="{BB962C8B-B14F-4D97-AF65-F5344CB8AC3E}">
        <p14:creationId xmlns:p14="http://schemas.microsoft.com/office/powerpoint/2010/main" val="208545413"/>
      </p:ext>
    </p:extLst>
  </p:cSld>
  <p:clrMapOvr>
    <a:masterClrMapping/>
  </p:clrMapOvr>
  <p:transition>
    <p:wipe dir="r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/>
          <p:nvPr/>
        </p:nvSpPr>
        <p:spPr>
          <a:xfrm>
            <a:off x="33337" y="-3222"/>
            <a:ext cx="7008813" cy="702436"/>
          </a:xfrm>
          <a:prstGeom prst="rect">
            <a:avLst/>
          </a:prstGeom>
          <a:noFill/>
          <a:effectLst>
            <a:outerShdw dist="825500" sx="38000" sy="38000" algn="tl" rotWithShape="0">
              <a:schemeClr val="tx2">
                <a:lumMod val="40000"/>
                <a:lumOff val="60000"/>
                <a:alpha val="0"/>
              </a:schemeClr>
            </a:outerShdw>
          </a:effectLst>
        </p:spPr>
        <p:txBody>
          <a:bodyPr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200" b="1" dirty="0">
                <a:gradFill flip="none" rotWithShape="1">
                  <a:gsLst>
                    <a:gs pos="23000">
                      <a:schemeClr val="tx1">
                        <a:lumMod val="75000"/>
                        <a:lumOff val="25000"/>
                      </a:schemeClr>
                    </a:gs>
                    <a:gs pos="51000">
                      <a:schemeClr val="tx1">
                        <a:lumMod val="50000"/>
                        <a:lumOff val="50000"/>
                        <a:alpha val="67000"/>
                      </a:schemeClr>
                    </a:gs>
                    <a:gs pos="83000">
                      <a:schemeClr val="tx1"/>
                    </a:gs>
                  </a:gsLst>
                  <a:lin ang="5100000" scaled="0"/>
                  <a:tileRect/>
                </a:gradFill>
                <a:latin typeface="나눔고딕" pitchFamily="50" charset="-127"/>
                <a:ea typeface="나눔고딕" pitchFamily="50" charset="-127"/>
              </a:rPr>
              <a:t>실수요자 확대를 위한 상품제안</a:t>
            </a:r>
          </a:p>
        </p:txBody>
      </p:sp>
      <p:sp>
        <p:nvSpPr>
          <p:cNvPr id="5" name="AutoShape 16"/>
          <p:cNvSpPr>
            <a:spLocks noChangeArrowheads="1"/>
          </p:cNvSpPr>
          <p:nvPr/>
        </p:nvSpPr>
        <p:spPr bwMode="auto">
          <a:xfrm>
            <a:off x="487363" y="1628800"/>
            <a:ext cx="8280400" cy="647700"/>
          </a:xfrm>
          <a:prstGeom prst="roundRect">
            <a:avLst>
              <a:gd name="adj" fmla="val 16667"/>
            </a:avLst>
          </a:prstGeom>
          <a:solidFill>
            <a:srgbClr val="000000"/>
          </a:solidFill>
          <a:ln w="12700" algn="ctr">
            <a:noFill/>
            <a:round/>
            <a:headEnd/>
            <a:tailEnd/>
          </a:ln>
          <a:effectLst>
            <a:outerShdw dist="25400" dir="5400000" algn="ctr" rotWithShape="0">
              <a:srgbClr val="B2B2B2"/>
            </a:outerShdw>
          </a:effectLst>
        </p:spPr>
        <p:txBody>
          <a:bodyPr wrap="none" lIns="59093" tIns="29546" rIns="59093" bIns="29546" anchor="ctr"/>
          <a:lstStyle/>
          <a:p>
            <a:pPr defTabSz="577289">
              <a:lnSpc>
                <a:spcPct val="120000"/>
              </a:lnSpc>
              <a:defRPr/>
            </a:pPr>
            <a:r>
              <a:rPr lang="ko-KR" altLang="en-US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빌라 거주자의 </a:t>
            </a:r>
            <a:r>
              <a:rPr lang="ko-KR" altLang="en-US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니즈를</a:t>
            </a:r>
            <a:r>
              <a:rPr lang="ko-KR" altLang="en-US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 충족</a:t>
            </a:r>
            <a:r>
              <a:rPr lang="en-US" altLang="ko-KR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타겟군</a:t>
            </a:r>
            <a:r>
              <a:rPr lang="ko-KR" altLang="en-US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 확대 가능한 상품 제안</a:t>
            </a:r>
            <a:endParaRPr lang="en-US" altLang="ko-KR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1748" name="Rectangle 3"/>
          <p:cNvSpPr>
            <a:spLocks noChangeArrowheads="1"/>
          </p:cNvSpPr>
          <p:nvPr/>
        </p:nvSpPr>
        <p:spPr bwMode="auto">
          <a:xfrm>
            <a:off x="539750" y="865188"/>
            <a:ext cx="964882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spcBef>
                <a:spcPct val="50000"/>
              </a:spcBef>
            </a:pPr>
            <a:r>
              <a:rPr lang="ko-KR" altLang="en-US" sz="2800" dirty="0">
                <a:solidFill>
                  <a:srgbClr val="FFFF00"/>
                </a:solidFill>
                <a:latin typeface="나눔고딕" pitchFamily="50" charset="-127"/>
                <a:ea typeface="나눔고딕" pitchFamily="50" charset="-127"/>
              </a:rPr>
              <a:t>■ 실수요자 전환 및 </a:t>
            </a:r>
            <a:r>
              <a:rPr lang="ko-KR" altLang="en-US" sz="2800" dirty="0" err="1">
                <a:solidFill>
                  <a:srgbClr val="FFFF00"/>
                </a:solidFill>
                <a:latin typeface="나눔고딕" pitchFamily="50" charset="-127"/>
                <a:ea typeface="나눔고딕" pitchFamily="50" charset="-127"/>
              </a:rPr>
              <a:t>타겟</a:t>
            </a:r>
            <a:r>
              <a:rPr lang="ko-KR" altLang="en-US" sz="2800" dirty="0">
                <a:solidFill>
                  <a:srgbClr val="FFFF00"/>
                </a:solidFill>
                <a:latin typeface="나눔고딕" pitchFamily="50" charset="-127"/>
                <a:ea typeface="나눔고딕" pitchFamily="50" charset="-127"/>
              </a:rPr>
              <a:t> 확대를 위한 제안</a:t>
            </a:r>
          </a:p>
        </p:txBody>
      </p:sp>
      <p:sp>
        <p:nvSpPr>
          <p:cNvPr id="10" name="아래쪽 화살표 9"/>
          <p:cNvSpPr/>
          <p:nvPr/>
        </p:nvSpPr>
        <p:spPr bwMode="auto">
          <a:xfrm>
            <a:off x="3976688" y="2060600"/>
            <a:ext cx="1223962" cy="652462"/>
          </a:xfrm>
          <a:prstGeom prst="downArrow">
            <a:avLst/>
          </a:prstGeom>
          <a:gradFill>
            <a:gsLst>
              <a:gs pos="0">
                <a:srgbClr val="FF0000">
                  <a:alpha val="0"/>
                </a:srgbClr>
              </a:gs>
              <a:gs pos="100000">
                <a:srgbClr val="FF0000"/>
              </a:gs>
            </a:gsLst>
            <a:lin ang="5400000" scaled="0"/>
          </a:gradFill>
          <a:ln w="285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lnSpc>
                <a:spcPct val="150000"/>
              </a:lnSpc>
              <a:defRPr/>
            </a:pPr>
            <a:endParaRPr lang="ko-KR" altLang="en-US" sz="200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1" name="AutoShape 16"/>
          <p:cNvSpPr>
            <a:spLocks noChangeArrowheads="1"/>
          </p:cNvSpPr>
          <p:nvPr/>
        </p:nvSpPr>
        <p:spPr bwMode="auto">
          <a:xfrm>
            <a:off x="468313" y="2568600"/>
            <a:ext cx="8280400" cy="576262"/>
          </a:xfrm>
          <a:prstGeom prst="roundRect">
            <a:avLst>
              <a:gd name="adj" fmla="val 16667"/>
            </a:avLst>
          </a:prstGeom>
          <a:solidFill>
            <a:srgbClr val="6EA27F"/>
          </a:solidFill>
          <a:ln w="12700" algn="ctr">
            <a:noFill/>
            <a:round/>
            <a:headEnd/>
            <a:tailEnd/>
          </a:ln>
          <a:effectLst>
            <a:outerShdw dist="25400" dir="5400000" algn="ctr" rotWithShape="0">
              <a:srgbClr val="B2B2B2"/>
            </a:outerShdw>
          </a:effectLst>
        </p:spPr>
        <p:txBody>
          <a:bodyPr wrap="none" lIns="59093" tIns="29546" rIns="59093" bIns="29546" anchor="ctr"/>
          <a:lstStyle/>
          <a:p>
            <a:pPr defTabSz="577289">
              <a:lnSpc>
                <a:spcPct val="120000"/>
              </a:lnSpc>
              <a:defRPr/>
            </a:pPr>
            <a:r>
              <a:rPr lang="en-US" altLang="ko-KR" sz="18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2</a:t>
            </a:r>
            <a:r>
              <a:rPr lang="ko-KR" altLang="en-US" sz="18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人 이상의 주거를 위한</a:t>
            </a:r>
            <a:r>
              <a:rPr lang="en-US" altLang="ko-KR" sz="18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8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8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Pantry </a:t>
            </a:r>
            <a:r>
              <a:rPr lang="ko-KR" altLang="en-US" sz="18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공간 확대 </a:t>
            </a:r>
            <a:r>
              <a:rPr lang="en-US" altLang="ko-KR" sz="18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- </a:t>
            </a:r>
            <a:r>
              <a:rPr lang="ko-KR" altLang="en-US" sz="18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신혼부부 외 자녀 </a:t>
            </a:r>
            <a:r>
              <a:rPr lang="ko-KR" altLang="en-US" sz="1800" dirty="0" err="1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출산시</a:t>
            </a:r>
            <a:r>
              <a:rPr lang="ko-KR" altLang="en-US" sz="18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800" dirty="0" err="1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자녀방</a:t>
            </a:r>
            <a:r>
              <a:rPr lang="ko-KR" altLang="en-US" sz="18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활용 </a:t>
            </a:r>
            <a:r>
              <a:rPr lang="ko-KR" altLang="en-US" sz="18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   </a:t>
            </a:r>
            <a:endParaRPr lang="en-US" altLang="ko-KR" sz="18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2" name="AutoShape 16"/>
          <p:cNvSpPr>
            <a:spLocks noChangeArrowheads="1"/>
          </p:cNvSpPr>
          <p:nvPr/>
        </p:nvSpPr>
        <p:spPr bwMode="auto">
          <a:xfrm>
            <a:off x="468313" y="3289325"/>
            <a:ext cx="8280400" cy="576262"/>
          </a:xfrm>
          <a:prstGeom prst="roundRect">
            <a:avLst>
              <a:gd name="adj" fmla="val 16667"/>
            </a:avLst>
          </a:prstGeom>
          <a:solidFill>
            <a:srgbClr val="6EA27F"/>
          </a:solidFill>
          <a:ln w="12700" algn="ctr">
            <a:noFill/>
            <a:round/>
            <a:headEnd/>
            <a:tailEnd/>
          </a:ln>
          <a:effectLst>
            <a:outerShdw dist="25400" dir="5400000" algn="ctr" rotWithShape="0">
              <a:srgbClr val="B2B2B2"/>
            </a:outerShdw>
          </a:effectLst>
        </p:spPr>
        <p:txBody>
          <a:bodyPr wrap="none" lIns="59093" tIns="29546" rIns="59093" bIns="29546" anchor="ctr"/>
          <a:lstStyle/>
          <a:p>
            <a:pPr defTabSz="577289">
              <a:lnSpc>
                <a:spcPct val="120000"/>
              </a:lnSpc>
              <a:defRPr/>
            </a:pPr>
            <a:r>
              <a:rPr lang="en-US" altLang="ko-KR" sz="18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2</a:t>
            </a:r>
            <a:r>
              <a:rPr lang="ko-KR" altLang="en-US" sz="18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룸 세대 계절창고 제공 </a:t>
            </a:r>
            <a:r>
              <a:rPr lang="en-US" altLang="ko-KR" sz="18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– </a:t>
            </a:r>
            <a:r>
              <a:rPr lang="ko-KR" altLang="en-US" sz="1800" dirty="0" err="1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세대내</a:t>
            </a:r>
            <a:r>
              <a:rPr lang="ko-KR" altLang="en-US" sz="18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수납공간  부족에 따른 소형평형의 공간부족 해소 </a:t>
            </a:r>
            <a:r>
              <a:rPr lang="ko-KR" altLang="en-US" sz="18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   </a:t>
            </a:r>
            <a:endParaRPr lang="en-US" altLang="ko-KR" sz="18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31756" name="Picture 12"/>
          <p:cNvPicPr>
            <a:picLocks noChangeAspect="1" noChangeArrowheads="1"/>
          </p:cNvPicPr>
          <p:nvPr/>
        </p:nvPicPr>
        <p:blipFill>
          <a:blip r:embed="rId3"/>
          <a:srcRect l="18310" t="8789" r="18701" b="40430"/>
          <a:stretch>
            <a:fillRect/>
          </a:stretch>
        </p:blipFill>
        <p:spPr bwMode="auto">
          <a:xfrm>
            <a:off x="560820" y="4425634"/>
            <a:ext cx="2976923" cy="1800000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/>
            <a:tailEnd/>
          </a:ln>
          <a:effectLst>
            <a:prstShdw prst="shdw17" dist="17961" dir="2700000">
              <a:srgbClr val="FF9900">
                <a:gamma/>
                <a:shade val="60000"/>
                <a:invGamma/>
              </a:srgbClr>
            </a:prstShdw>
          </a:effectLst>
        </p:spPr>
      </p:pic>
      <p:pic>
        <p:nvPicPr>
          <p:cNvPr id="31758" name="Picture 14" descr="에든 이츠마인 드레스룸 E308R[맞춤가구/침실가구/드레스룸/옷방/옷장/행거/수납/신]">
            <a:hlinkClick r:id="rId4"/>
          </p:cNvPr>
          <p:cNvPicPr>
            <a:picLocks noChangeAspect="1" noChangeArrowheads="1"/>
          </p:cNvPicPr>
          <p:nvPr/>
        </p:nvPicPr>
        <p:blipFill rotWithShape="1">
          <a:blip r:embed="rId5"/>
          <a:srcRect l="1216" t="7042" r="28594" b="6708"/>
          <a:stretch/>
        </p:blipFill>
        <p:spPr bwMode="auto">
          <a:xfrm>
            <a:off x="3904644" y="4425634"/>
            <a:ext cx="1922222" cy="1800000"/>
          </a:xfrm>
          <a:prstGeom prst="rect">
            <a:avLst/>
          </a:prstGeom>
          <a:noFill/>
        </p:spPr>
      </p:pic>
      <p:pic>
        <p:nvPicPr>
          <p:cNvPr id="13" name="Picture 7"/>
          <p:cNvPicPr>
            <a:picLocks noChangeAspect="1" noChangeArrowheads="1"/>
          </p:cNvPicPr>
          <p:nvPr/>
        </p:nvPicPr>
        <p:blipFill rotWithShape="1">
          <a:blip r:embed="rId6" cstate="print"/>
          <a:srcRect l="36972" t="10370" r="52412" b="75386"/>
          <a:stretch/>
        </p:blipFill>
        <p:spPr bwMode="auto">
          <a:xfrm>
            <a:off x="6193766" y="4425634"/>
            <a:ext cx="2436930" cy="180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/>
          <p:nvPr/>
        </p:nvSpPr>
        <p:spPr>
          <a:xfrm>
            <a:off x="33337" y="-3222"/>
            <a:ext cx="7008813" cy="702436"/>
          </a:xfrm>
          <a:prstGeom prst="rect">
            <a:avLst/>
          </a:prstGeom>
          <a:noFill/>
          <a:effectLst>
            <a:outerShdw dist="825500" sx="38000" sy="38000" algn="tl" rotWithShape="0">
              <a:schemeClr val="tx2">
                <a:lumMod val="40000"/>
                <a:lumOff val="60000"/>
                <a:alpha val="0"/>
              </a:schemeClr>
            </a:outerShdw>
          </a:effectLst>
        </p:spPr>
        <p:txBody>
          <a:bodyPr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200" b="1" dirty="0">
                <a:gradFill flip="none" rotWithShape="1">
                  <a:gsLst>
                    <a:gs pos="23000">
                      <a:schemeClr val="tx1">
                        <a:lumMod val="75000"/>
                        <a:lumOff val="25000"/>
                      </a:schemeClr>
                    </a:gs>
                    <a:gs pos="51000">
                      <a:schemeClr val="tx1">
                        <a:lumMod val="50000"/>
                        <a:lumOff val="50000"/>
                        <a:alpha val="67000"/>
                      </a:schemeClr>
                    </a:gs>
                    <a:gs pos="83000">
                      <a:schemeClr val="tx1"/>
                    </a:gs>
                  </a:gsLst>
                  <a:lin ang="5100000" scaled="0"/>
                  <a:tileRect/>
                </a:gradFill>
                <a:latin typeface="나눔고딕" pitchFamily="50" charset="-127"/>
                <a:ea typeface="나눔고딕" pitchFamily="50" charset="-127"/>
              </a:rPr>
              <a:t>실수요자 확대를 위한 상품제안</a:t>
            </a:r>
          </a:p>
        </p:txBody>
      </p:sp>
      <p:sp>
        <p:nvSpPr>
          <p:cNvPr id="14" name="AutoShape 16"/>
          <p:cNvSpPr>
            <a:spLocks noChangeArrowheads="1"/>
          </p:cNvSpPr>
          <p:nvPr/>
        </p:nvSpPr>
        <p:spPr bwMode="auto">
          <a:xfrm>
            <a:off x="435004" y="1571612"/>
            <a:ext cx="8280400" cy="647700"/>
          </a:xfrm>
          <a:prstGeom prst="roundRect">
            <a:avLst>
              <a:gd name="adj" fmla="val 16667"/>
            </a:avLst>
          </a:prstGeom>
          <a:solidFill>
            <a:srgbClr val="000000"/>
          </a:solidFill>
          <a:ln w="12700" algn="ctr">
            <a:noFill/>
            <a:round/>
            <a:headEnd/>
            <a:tailEnd/>
          </a:ln>
          <a:effectLst>
            <a:outerShdw dist="25400" dir="5400000" algn="ctr" rotWithShape="0">
              <a:srgbClr val="B2B2B2"/>
            </a:outerShdw>
          </a:effectLst>
        </p:spPr>
        <p:txBody>
          <a:bodyPr wrap="none" lIns="59093" tIns="29546" rIns="59093" bIns="29546" anchor="ctr"/>
          <a:lstStyle/>
          <a:p>
            <a:pPr defTabSz="577289">
              <a:lnSpc>
                <a:spcPct val="100000"/>
              </a:lnSpc>
              <a:defRPr/>
            </a:pPr>
            <a:r>
              <a:rPr lang="ko-KR" altLang="en-US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지역 내 유일의 </a:t>
            </a:r>
            <a:r>
              <a:rPr lang="ko-KR" altLang="en-US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입주민전용</a:t>
            </a:r>
            <a:r>
              <a:rPr lang="ko-KR" altLang="en-US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 편의시설 제안</a:t>
            </a:r>
            <a:endParaRPr lang="en-US" altLang="ko-KR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5" name="아래쪽 화살표 14"/>
          <p:cNvSpPr/>
          <p:nvPr/>
        </p:nvSpPr>
        <p:spPr bwMode="auto">
          <a:xfrm>
            <a:off x="3924329" y="2003412"/>
            <a:ext cx="1223963" cy="652462"/>
          </a:xfrm>
          <a:prstGeom prst="downArrow">
            <a:avLst/>
          </a:prstGeom>
          <a:gradFill>
            <a:gsLst>
              <a:gs pos="0">
                <a:srgbClr val="FF0000">
                  <a:alpha val="0"/>
                </a:srgbClr>
              </a:gs>
              <a:gs pos="100000">
                <a:srgbClr val="FF0000"/>
              </a:gs>
            </a:gsLst>
            <a:lin ang="5400000" scaled="0"/>
          </a:gradFill>
          <a:ln w="285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lnSpc>
                <a:spcPct val="150000"/>
              </a:lnSpc>
              <a:defRPr/>
            </a:pPr>
            <a:endParaRPr lang="ko-KR" altLang="en-US" sz="200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6" name="AutoShape 16"/>
          <p:cNvSpPr>
            <a:spLocks noChangeArrowheads="1"/>
          </p:cNvSpPr>
          <p:nvPr/>
        </p:nvSpPr>
        <p:spPr bwMode="auto">
          <a:xfrm>
            <a:off x="415954" y="2511412"/>
            <a:ext cx="8280400" cy="576262"/>
          </a:xfrm>
          <a:prstGeom prst="roundRect">
            <a:avLst>
              <a:gd name="adj" fmla="val 16667"/>
            </a:avLst>
          </a:prstGeom>
          <a:solidFill>
            <a:srgbClr val="6EA27F"/>
          </a:solidFill>
          <a:ln w="12700" algn="ctr">
            <a:noFill/>
            <a:round/>
            <a:headEnd/>
            <a:tailEnd/>
          </a:ln>
          <a:effectLst>
            <a:outerShdw dist="25400" dir="5400000" algn="ctr" rotWithShape="0">
              <a:srgbClr val="B2B2B2"/>
            </a:outerShdw>
          </a:effectLst>
        </p:spPr>
        <p:txBody>
          <a:bodyPr wrap="none" lIns="59093" tIns="29546" rIns="59093" bIns="29546" anchor="ctr"/>
          <a:lstStyle/>
          <a:p>
            <a:pPr defTabSz="577289">
              <a:lnSpc>
                <a:spcPct val="120000"/>
              </a:lnSpc>
              <a:defRPr/>
            </a:pPr>
            <a:r>
              <a:rPr lang="ko-KR" altLang="en-US" sz="18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 대형 세탁이 가능한 </a:t>
            </a:r>
            <a:r>
              <a:rPr lang="ko-KR" altLang="en-US" sz="18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단지내</a:t>
            </a:r>
            <a:r>
              <a:rPr lang="ko-KR" altLang="en-US" sz="18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 공용세탁실 제공 </a:t>
            </a:r>
            <a:r>
              <a:rPr lang="en-US" altLang="ko-KR" sz="18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–</a:t>
            </a:r>
            <a:r>
              <a:rPr lang="ko-KR" altLang="en-US" sz="18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800" dirty="0" err="1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입주민</a:t>
            </a:r>
            <a:r>
              <a:rPr lang="ko-KR" altLang="en-US" sz="18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편의시설 제공 </a:t>
            </a:r>
            <a:r>
              <a:rPr lang="ko-KR" altLang="en-US" sz="18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   </a:t>
            </a:r>
            <a:endParaRPr lang="en-US" altLang="ko-KR" sz="18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7" name="AutoShape 16"/>
          <p:cNvSpPr>
            <a:spLocks noChangeArrowheads="1"/>
          </p:cNvSpPr>
          <p:nvPr/>
        </p:nvSpPr>
        <p:spPr bwMode="auto">
          <a:xfrm>
            <a:off x="415954" y="3232137"/>
            <a:ext cx="8280400" cy="576262"/>
          </a:xfrm>
          <a:prstGeom prst="roundRect">
            <a:avLst>
              <a:gd name="adj" fmla="val 16667"/>
            </a:avLst>
          </a:prstGeom>
          <a:solidFill>
            <a:srgbClr val="6EA27F"/>
          </a:solidFill>
          <a:ln w="12700" algn="ctr">
            <a:noFill/>
            <a:round/>
            <a:headEnd/>
            <a:tailEnd/>
          </a:ln>
          <a:effectLst>
            <a:outerShdw dist="25400" dir="5400000" algn="ctr" rotWithShape="0">
              <a:srgbClr val="B2B2B2"/>
            </a:outerShdw>
          </a:effectLst>
        </p:spPr>
        <p:txBody>
          <a:bodyPr wrap="none" lIns="59093" tIns="29546" rIns="59093" bIns="29546" anchor="ctr"/>
          <a:lstStyle/>
          <a:p>
            <a:pPr defTabSz="577289">
              <a:lnSpc>
                <a:spcPct val="120000"/>
              </a:lnSpc>
              <a:defRPr/>
            </a:pPr>
            <a:r>
              <a:rPr lang="ko-KR" altLang="en-US" sz="18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입주민</a:t>
            </a:r>
            <a:r>
              <a:rPr lang="ko-KR" altLang="en-US" sz="18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 전용 </a:t>
            </a:r>
            <a:r>
              <a:rPr lang="ko-KR" altLang="en-US" sz="18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휘트니스</a:t>
            </a:r>
            <a:r>
              <a:rPr lang="en-US" altLang="ko-KR" sz="18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8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게스트하우스 시설  </a:t>
            </a:r>
            <a:r>
              <a:rPr lang="en-US" altLang="ko-KR" sz="18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–</a:t>
            </a:r>
            <a:r>
              <a:rPr lang="ko-KR" altLang="en-US" sz="18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지역 내 유일한 상품 가치 향상 </a:t>
            </a:r>
            <a:r>
              <a:rPr lang="ko-KR" altLang="en-US" sz="18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   </a:t>
            </a:r>
            <a:endParaRPr lang="en-US" altLang="ko-KR" sz="18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" name="Rectangle 3"/>
          <p:cNvSpPr>
            <a:spLocks noChangeArrowheads="1"/>
          </p:cNvSpPr>
          <p:nvPr/>
        </p:nvSpPr>
        <p:spPr bwMode="auto">
          <a:xfrm>
            <a:off x="539750" y="865188"/>
            <a:ext cx="964882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spcBef>
                <a:spcPct val="50000"/>
              </a:spcBef>
            </a:pPr>
            <a:r>
              <a:rPr lang="ko-KR" altLang="en-US" sz="2800" dirty="0">
                <a:solidFill>
                  <a:srgbClr val="FFFF00"/>
                </a:solidFill>
                <a:latin typeface="나눔고딕" pitchFamily="50" charset="-127"/>
                <a:ea typeface="나눔고딕" pitchFamily="50" charset="-127"/>
              </a:rPr>
              <a:t>■ 실수요자 전환 및 </a:t>
            </a:r>
            <a:r>
              <a:rPr lang="ko-KR" altLang="en-US" sz="2800" dirty="0" err="1">
                <a:solidFill>
                  <a:srgbClr val="FFFF00"/>
                </a:solidFill>
                <a:latin typeface="나눔고딕" pitchFamily="50" charset="-127"/>
                <a:ea typeface="나눔고딕" pitchFamily="50" charset="-127"/>
              </a:rPr>
              <a:t>타겟</a:t>
            </a:r>
            <a:r>
              <a:rPr lang="ko-KR" altLang="en-US" sz="2800" dirty="0">
                <a:solidFill>
                  <a:srgbClr val="FFFF00"/>
                </a:solidFill>
                <a:latin typeface="나눔고딕" pitchFamily="50" charset="-127"/>
                <a:ea typeface="나눔고딕" pitchFamily="50" charset="-127"/>
              </a:rPr>
              <a:t> 확대를 위한 제안</a:t>
            </a:r>
          </a:p>
        </p:txBody>
      </p:sp>
      <p:pic>
        <p:nvPicPr>
          <p:cNvPr id="104449" name="Picture 1"/>
          <p:cNvPicPr>
            <a:picLocks noChangeAspect="1" noChangeArrowheads="1"/>
          </p:cNvPicPr>
          <p:nvPr/>
        </p:nvPicPr>
        <p:blipFill>
          <a:blip r:embed="rId3"/>
          <a:srcRect l="35889" t="8789" r="37744" b="44336"/>
          <a:stretch>
            <a:fillRect/>
          </a:stretch>
        </p:blipFill>
        <p:spPr bwMode="auto">
          <a:xfrm>
            <a:off x="572074" y="4162400"/>
            <a:ext cx="2055710" cy="1800000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/>
            <a:tailEnd/>
          </a:ln>
          <a:effectLst>
            <a:prstShdw prst="shdw17" dist="17961" dir="2700000">
              <a:srgbClr val="FF9900">
                <a:gamma/>
                <a:shade val="60000"/>
                <a:invGamma/>
              </a:srgbClr>
            </a:prstShdw>
          </a:effectLst>
        </p:spPr>
      </p:pic>
      <p:pic>
        <p:nvPicPr>
          <p:cNvPr id="104450" name="Picture 2"/>
          <p:cNvPicPr>
            <a:picLocks noChangeAspect="1" noChangeArrowheads="1"/>
          </p:cNvPicPr>
          <p:nvPr/>
        </p:nvPicPr>
        <p:blipFill rotWithShape="1">
          <a:blip r:embed="rId4"/>
          <a:srcRect l="38919" t="29492" r="14110" b="27365"/>
          <a:stretch/>
        </p:blipFill>
        <p:spPr bwMode="auto">
          <a:xfrm>
            <a:off x="3307183" y="4162400"/>
            <a:ext cx="2601642" cy="1800000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/>
            <a:tailEnd/>
          </a:ln>
          <a:effectLst>
            <a:prstShdw prst="shdw17" dist="17961" dir="2700000">
              <a:srgbClr val="FF9900">
                <a:gamma/>
                <a:shade val="60000"/>
                <a:invGamma/>
              </a:srgbClr>
            </a:prstShdw>
          </a:effec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68" t="25788" r="39832" b="36811"/>
          <a:stretch/>
        </p:blipFill>
        <p:spPr bwMode="auto">
          <a:xfrm>
            <a:off x="6588224" y="4162400"/>
            <a:ext cx="201196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 descr="디엠01.jpg"/>
          <p:cNvPicPr>
            <a:picLocks noChangeAspect="1"/>
          </p:cNvPicPr>
          <p:nvPr/>
        </p:nvPicPr>
        <p:blipFill>
          <a:blip r:embed="rId2" cstate="print"/>
          <a:srcRect l="30346" t="38658" r="50087" b="34884"/>
          <a:stretch>
            <a:fillRect/>
          </a:stretch>
        </p:blipFill>
        <p:spPr>
          <a:xfrm>
            <a:off x="-174690" y="2224071"/>
            <a:ext cx="8215425" cy="1574546"/>
          </a:xfrm>
          <a:prstGeom prst="roundRect">
            <a:avLst>
              <a:gd name="adj" fmla="val 3755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06499" name="직사각형 16"/>
          <p:cNvSpPr>
            <a:spLocks noChangeArrowheads="1"/>
          </p:cNvSpPr>
          <p:nvPr/>
        </p:nvSpPr>
        <p:spPr bwMode="auto">
          <a:xfrm>
            <a:off x="141692" y="2535238"/>
            <a:ext cx="4934364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kumimoji="0" lang="ko-KR" altLang="en-US" sz="5400" b="0" dirty="0"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마케팅 실행계획</a:t>
            </a:r>
          </a:p>
        </p:txBody>
      </p:sp>
    </p:spTree>
    <p:extLst>
      <p:ext uri="{BB962C8B-B14F-4D97-AF65-F5344CB8AC3E}">
        <p14:creationId xmlns:p14="http://schemas.microsoft.com/office/powerpoint/2010/main" val="713589262"/>
      </p:ext>
    </p:extLst>
  </p:cSld>
  <p:clrMapOvr>
    <a:masterClrMapping/>
  </p:clrMapOvr>
  <p:transition>
    <p:wipe dir="r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타원 37"/>
          <p:cNvSpPr>
            <a:spLocks noChangeArrowheads="1"/>
          </p:cNvSpPr>
          <p:nvPr/>
        </p:nvSpPr>
        <p:spPr bwMode="auto">
          <a:xfrm>
            <a:off x="5627688" y="1262063"/>
            <a:ext cx="1916112" cy="1330325"/>
          </a:xfrm>
          <a:prstGeom prst="ellipse">
            <a:avLst/>
          </a:prstGeom>
          <a:noFill/>
          <a:ln w="28575" algn="ctr">
            <a:solidFill>
              <a:srgbClr val="0070C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70249" tIns="35125" rIns="70249" bIns="35125"/>
          <a:lstStyle/>
          <a:p>
            <a:pPr defTabSz="798513"/>
            <a:endParaRPr lang="ko-KR" altLang="en-US"/>
          </a:p>
        </p:txBody>
      </p:sp>
      <p:sp>
        <p:nvSpPr>
          <p:cNvPr id="31747" name="Freeform 13"/>
          <p:cNvSpPr>
            <a:spLocks/>
          </p:cNvSpPr>
          <p:nvPr/>
        </p:nvSpPr>
        <p:spPr bwMode="auto">
          <a:xfrm>
            <a:off x="1606550" y="2716213"/>
            <a:ext cx="6904038" cy="3481387"/>
          </a:xfrm>
          <a:custGeom>
            <a:avLst/>
            <a:gdLst>
              <a:gd name="T0" fmla="*/ 2147483647 w 2918"/>
              <a:gd name="T1" fmla="*/ 2147483647 h 1498"/>
              <a:gd name="T2" fmla="*/ 2147483647 w 2918"/>
              <a:gd name="T3" fmla="*/ 2147483647 h 1498"/>
              <a:gd name="T4" fmla="*/ 2147483647 w 2918"/>
              <a:gd name="T5" fmla="*/ 2147483647 h 1498"/>
              <a:gd name="T6" fmla="*/ 2147483647 w 2918"/>
              <a:gd name="T7" fmla="*/ 2147483647 h 1498"/>
              <a:gd name="T8" fmla="*/ 0 w 2918"/>
              <a:gd name="T9" fmla="*/ 2147483647 h 1498"/>
              <a:gd name="T10" fmla="*/ 2147483647 w 2918"/>
              <a:gd name="T11" fmla="*/ 2147483647 h 1498"/>
              <a:gd name="T12" fmla="*/ 2147483647 w 2918"/>
              <a:gd name="T13" fmla="*/ 2147483647 h 1498"/>
              <a:gd name="T14" fmla="*/ 2147483647 w 2918"/>
              <a:gd name="T15" fmla="*/ 2147483647 h 1498"/>
              <a:gd name="T16" fmla="*/ 2147483647 w 2918"/>
              <a:gd name="T17" fmla="*/ 2147483647 h 1498"/>
              <a:gd name="T18" fmla="*/ 2147483647 w 2918"/>
              <a:gd name="T19" fmla="*/ 2147483647 h 1498"/>
              <a:gd name="T20" fmla="*/ 2147483647 w 2918"/>
              <a:gd name="T21" fmla="*/ 2147483647 h 1498"/>
              <a:gd name="T22" fmla="*/ 2147483647 w 2918"/>
              <a:gd name="T23" fmla="*/ 2147483647 h 1498"/>
              <a:gd name="T24" fmla="*/ 2147483647 w 2918"/>
              <a:gd name="T25" fmla="*/ 2147483647 h 1498"/>
              <a:gd name="T26" fmla="*/ 2147483647 w 2918"/>
              <a:gd name="T27" fmla="*/ 2147483647 h 1498"/>
              <a:gd name="T28" fmla="*/ 2147483647 w 2918"/>
              <a:gd name="T29" fmla="*/ 2147483647 h 1498"/>
              <a:gd name="T30" fmla="*/ 2147483647 w 2918"/>
              <a:gd name="T31" fmla="*/ 2147483647 h 1498"/>
              <a:gd name="T32" fmla="*/ 2147483647 w 2918"/>
              <a:gd name="T33" fmla="*/ 2147483647 h 1498"/>
              <a:gd name="T34" fmla="*/ 2147483647 w 2918"/>
              <a:gd name="T35" fmla="*/ 2147483647 h 1498"/>
              <a:gd name="T36" fmla="*/ 2147483647 w 2918"/>
              <a:gd name="T37" fmla="*/ 2147483647 h 1498"/>
              <a:gd name="T38" fmla="*/ 2147483647 w 2918"/>
              <a:gd name="T39" fmla="*/ 2147483647 h 1498"/>
              <a:gd name="T40" fmla="*/ 2147483647 w 2918"/>
              <a:gd name="T41" fmla="*/ 2147483647 h 1498"/>
              <a:gd name="T42" fmla="*/ 2147483647 w 2918"/>
              <a:gd name="T43" fmla="*/ 2147483647 h 1498"/>
              <a:gd name="T44" fmla="*/ 2147483647 w 2918"/>
              <a:gd name="T45" fmla="*/ 2147483647 h 1498"/>
              <a:gd name="T46" fmla="*/ 2147483647 w 2918"/>
              <a:gd name="T47" fmla="*/ 2147483647 h 1498"/>
              <a:gd name="T48" fmla="*/ 2147483647 w 2918"/>
              <a:gd name="T49" fmla="*/ 2147483647 h 1498"/>
              <a:gd name="T50" fmla="*/ 2147483647 w 2918"/>
              <a:gd name="T51" fmla="*/ 2147483647 h 1498"/>
              <a:gd name="T52" fmla="*/ 2147483647 w 2918"/>
              <a:gd name="T53" fmla="*/ 2147483647 h 1498"/>
              <a:gd name="T54" fmla="*/ 2147483647 w 2918"/>
              <a:gd name="T55" fmla="*/ 2147483647 h 1498"/>
              <a:gd name="T56" fmla="*/ 2147483647 w 2918"/>
              <a:gd name="T57" fmla="*/ 2147483647 h 1498"/>
              <a:gd name="T58" fmla="*/ 2147483647 w 2918"/>
              <a:gd name="T59" fmla="*/ 2147483647 h 1498"/>
              <a:gd name="T60" fmla="*/ 2147483647 w 2918"/>
              <a:gd name="T61" fmla="*/ 2147483647 h 1498"/>
              <a:gd name="T62" fmla="*/ 2147483647 w 2918"/>
              <a:gd name="T63" fmla="*/ 2147483647 h 1498"/>
              <a:gd name="T64" fmla="*/ 2147483647 w 2918"/>
              <a:gd name="T65" fmla="*/ 2147483647 h 1498"/>
              <a:gd name="T66" fmla="*/ 2147483647 w 2918"/>
              <a:gd name="T67" fmla="*/ 2147483647 h 1498"/>
              <a:gd name="T68" fmla="*/ 2147483647 w 2918"/>
              <a:gd name="T69" fmla="*/ 2147483647 h 1498"/>
              <a:gd name="T70" fmla="*/ 2147483647 w 2918"/>
              <a:gd name="T71" fmla="*/ 2147483647 h 1498"/>
              <a:gd name="T72" fmla="*/ 2147483647 w 2918"/>
              <a:gd name="T73" fmla="*/ 2147483647 h 1498"/>
              <a:gd name="T74" fmla="*/ 2147483647 w 2918"/>
              <a:gd name="T75" fmla="*/ 2147483647 h 1498"/>
              <a:gd name="T76" fmla="*/ 2147483647 w 2918"/>
              <a:gd name="T77" fmla="*/ 2147483647 h 1498"/>
              <a:gd name="T78" fmla="*/ 2147483647 w 2918"/>
              <a:gd name="T79" fmla="*/ 2147483647 h 1498"/>
              <a:gd name="T80" fmla="*/ 2147483647 w 2918"/>
              <a:gd name="T81" fmla="*/ 2147483647 h 1498"/>
              <a:gd name="T82" fmla="*/ 2147483647 w 2918"/>
              <a:gd name="T83" fmla="*/ 2147483647 h 1498"/>
              <a:gd name="T84" fmla="*/ 2147483647 w 2918"/>
              <a:gd name="T85" fmla="*/ 2147483647 h 1498"/>
              <a:gd name="T86" fmla="*/ 2147483647 w 2918"/>
              <a:gd name="T87" fmla="*/ 2147483647 h 1498"/>
              <a:gd name="T88" fmla="*/ 2147483647 w 2918"/>
              <a:gd name="T89" fmla="*/ 2147483647 h 1498"/>
              <a:gd name="T90" fmla="*/ 2147483647 w 2918"/>
              <a:gd name="T91" fmla="*/ 0 h 1498"/>
              <a:gd name="T92" fmla="*/ 2147483647 w 2918"/>
              <a:gd name="T93" fmla="*/ 2147483647 h 1498"/>
              <a:gd name="T94" fmla="*/ 2147483647 w 2918"/>
              <a:gd name="T95" fmla="*/ 2147483647 h 1498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w 2918"/>
              <a:gd name="T145" fmla="*/ 0 h 1498"/>
              <a:gd name="T146" fmla="*/ 2918 w 2918"/>
              <a:gd name="T147" fmla="*/ 1498 h 1498"/>
            </a:gdLst>
            <a:ahLst/>
            <a:cxnLst>
              <a:cxn ang="T96">
                <a:pos x="T0" y="T1"/>
              </a:cxn>
              <a:cxn ang="T97">
                <a:pos x="T2" y="T3"/>
              </a:cxn>
              <a:cxn ang="T98">
                <a:pos x="T4" y="T5"/>
              </a:cxn>
              <a:cxn ang="T99">
                <a:pos x="T6" y="T7"/>
              </a:cxn>
              <a:cxn ang="T100">
                <a:pos x="T8" y="T9"/>
              </a:cxn>
              <a:cxn ang="T101">
                <a:pos x="T10" y="T11"/>
              </a:cxn>
              <a:cxn ang="T102">
                <a:pos x="T12" y="T13"/>
              </a:cxn>
              <a:cxn ang="T103">
                <a:pos x="T14" y="T15"/>
              </a:cxn>
              <a:cxn ang="T104">
                <a:pos x="T16" y="T17"/>
              </a:cxn>
              <a:cxn ang="T105">
                <a:pos x="T18" y="T19"/>
              </a:cxn>
              <a:cxn ang="T106">
                <a:pos x="T20" y="T21"/>
              </a:cxn>
              <a:cxn ang="T107">
                <a:pos x="T22" y="T23"/>
              </a:cxn>
              <a:cxn ang="T108">
                <a:pos x="T24" y="T25"/>
              </a:cxn>
              <a:cxn ang="T109">
                <a:pos x="T26" y="T27"/>
              </a:cxn>
              <a:cxn ang="T110">
                <a:pos x="T28" y="T29"/>
              </a:cxn>
              <a:cxn ang="T111">
                <a:pos x="T30" y="T31"/>
              </a:cxn>
              <a:cxn ang="T112">
                <a:pos x="T32" y="T33"/>
              </a:cxn>
              <a:cxn ang="T113">
                <a:pos x="T34" y="T35"/>
              </a:cxn>
              <a:cxn ang="T114">
                <a:pos x="T36" y="T37"/>
              </a:cxn>
              <a:cxn ang="T115">
                <a:pos x="T38" y="T39"/>
              </a:cxn>
              <a:cxn ang="T116">
                <a:pos x="T40" y="T41"/>
              </a:cxn>
              <a:cxn ang="T117">
                <a:pos x="T42" y="T43"/>
              </a:cxn>
              <a:cxn ang="T118">
                <a:pos x="T44" y="T45"/>
              </a:cxn>
              <a:cxn ang="T119">
                <a:pos x="T46" y="T47"/>
              </a:cxn>
              <a:cxn ang="T120">
                <a:pos x="T48" y="T49"/>
              </a:cxn>
              <a:cxn ang="T121">
                <a:pos x="T50" y="T51"/>
              </a:cxn>
              <a:cxn ang="T122">
                <a:pos x="T52" y="T53"/>
              </a:cxn>
              <a:cxn ang="T123">
                <a:pos x="T54" y="T55"/>
              </a:cxn>
              <a:cxn ang="T124">
                <a:pos x="T56" y="T57"/>
              </a:cxn>
              <a:cxn ang="T125">
                <a:pos x="T58" y="T59"/>
              </a:cxn>
              <a:cxn ang="T126">
                <a:pos x="T60" y="T61"/>
              </a:cxn>
              <a:cxn ang="T127">
                <a:pos x="T62" y="T63"/>
              </a:cxn>
              <a:cxn ang="T128">
                <a:pos x="T64" y="T65"/>
              </a:cxn>
              <a:cxn ang="T129">
                <a:pos x="T66" y="T67"/>
              </a:cxn>
              <a:cxn ang="T130">
                <a:pos x="T68" y="T69"/>
              </a:cxn>
              <a:cxn ang="T131">
                <a:pos x="T70" y="T71"/>
              </a:cxn>
              <a:cxn ang="T132">
                <a:pos x="T72" y="T73"/>
              </a:cxn>
              <a:cxn ang="T133">
                <a:pos x="T74" y="T75"/>
              </a:cxn>
              <a:cxn ang="T134">
                <a:pos x="T76" y="T77"/>
              </a:cxn>
              <a:cxn ang="T135">
                <a:pos x="T78" y="T79"/>
              </a:cxn>
              <a:cxn ang="T136">
                <a:pos x="T80" y="T81"/>
              </a:cxn>
              <a:cxn ang="T137">
                <a:pos x="T82" y="T83"/>
              </a:cxn>
              <a:cxn ang="T138">
                <a:pos x="T84" y="T85"/>
              </a:cxn>
              <a:cxn ang="T139">
                <a:pos x="T86" y="T87"/>
              </a:cxn>
              <a:cxn ang="T140">
                <a:pos x="T88" y="T89"/>
              </a:cxn>
              <a:cxn ang="T141">
                <a:pos x="T90" y="T91"/>
              </a:cxn>
              <a:cxn ang="T142">
                <a:pos x="T92" y="T93"/>
              </a:cxn>
              <a:cxn ang="T143">
                <a:pos x="T94" y="T95"/>
              </a:cxn>
            </a:cxnLst>
            <a:rect l="T144" t="T145" r="T146" b="T147"/>
            <a:pathLst>
              <a:path w="2918" h="1498">
                <a:moveTo>
                  <a:pt x="230" y="26"/>
                </a:moveTo>
                <a:lnTo>
                  <a:pt x="198" y="102"/>
                </a:lnTo>
                <a:lnTo>
                  <a:pt x="185" y="186"/>
                </a:lnTo>
                <a:lnTo>
                  <a:pt x="70" y="282"/>
                </a:lnTo>
                <a:lnTo>
                  <a:pt x="0" y="384"/>
                </a:lnTo>
                <a:lnTo>
                  <a:pt x="115" y="582"/>
                </a:lnTo>
                <a:lnTo>
                  <a:pt x="307" y="544"/>
                </a:lnTo>
                <a:lnTo>
                  <a:pt x="461" y="813"/>
                </a:lnTo>
                <a:lnTo>
                  <a:pt x="435" y="954"/>
                </a:lnTo>
                <a:lnTo>
                  <a:pt x="313" y="966"/>
                </a:lnTo>
                <a:lnTo>
                  <a:pt x="262" y="1094"/>
                </a:lnTo>
                <a:lnTo>
                  <a:pt x="467" y="1069"/>
                </a:lnTo>
                <a:lnTo>
                  <a:pt x="665" y="979"/>
                </a:lnTo>
                <a:lnTo>
                  <a:pt x="915" y="1466"/>
                </a:lnTo>
                <a:lnTo>
                  <a:pt x="1017" y="1325"/>
                </a:lnTo>
                <a:lnTo>
                  <a:pt x="1133" y="1216"/>
                </a:lnTo>
                <a:lnTo>
                  <a:pt x="1203" y="1158"/>
                </a:lnTo>
                <a:lnTo>
                  <a:pt x="1158" y="1370"/>
                </a:lnTo>
                <a:lnTo>
                  <a:pt x="1325" y="1376"/>
                </a:lnTo>
                <a:lnTo>
                  <a:pt x="1587" y="1146"/>
                </a:lnTo>
                <a:lnTo>
                  <a:pt x="1773" y="1274"/>
                </a:lnTo>
                <a:lnTo>
                  <a:pt x="1920" y="1293"/>
                </a:lnTo>
                <a:lnTo>
                  <a:pt x="2041" y="1498"/>
                </a:lnTo>
                <a:lnTo>
                  <a:pt x="2304" y="1242"/>
                </a:lnTo>
                <a:lnTo>
                  <a:pt x="2592" y="1178"/>
                </a:lnTo>
                <a:lnTo>
                  <a:pt x="2765" y="934"/>
                </a:lnTo>
                <a:lnTo>
                  <a:pt x="2752" y="819"/>
                </a:lnTo>
                <a:lnTo>
                  <a:pt x="2643" y="774"/>
                </a:lnTo>
                <a:lnTo>
                  <a:pt x="2713" y="691"/>
                </a:lnTo>
                <a:lnTo>
                  <a:pt x="2918" y="589"/>
                </a:lnTo>
                <a:lnTo>
                  <a:pt x="2918" y="422"/>
                </a:lnTo>
                <a:lnTo>
                  <a:pt x="2861" y="230"/>
                </a:lnTo>
                <a:lnTo>
                  <a:pt x="2765" y="339"/>
                </a:lnTo>
                <a:lnTo>
                  <a:pt x="2547" y="294"/>
                </a:lnTo>
                <a:lnTo>
                  <a:pt x="2457" y="614"/>
                </a:lnTo>
                <a:lnTo>
                  <a:pt x="2201" y="742"/>
                </a:lnTo>
                <a:lnTo>
                  <a:pt x="1939" y="614"/>
                </a:lnTo>
                <a:lnTo>
                  <a:pt x="1753" y="666"/>
                </a:lnTo>
                <a:lnTo>
                  <a:pt x="1651" y="838"/>
                </a:lnTo>
                <a:lnTo>
                  <a:pt x="1363" y="800"/>
                </a:lnTo>
                <a:lnTo>
                  <a:pt x="1203" y="774"/>
                </a:lnTo>
                <a:lnTo>
                  <a:pt x="979" y="646"/>
                </a:lnTo>
                <a:lnTo>
                  <a:pt x="825" y="461"/>
                </a:lnTo>
                <a:lnTo>
                  <a:pt x="640" y="320"/>
                </a:lnTo>
                <a:lnTo>
                  <a:pt x="473" y="173"/>
                </a:lnTo>
                <a:lnTo>
                  <a:pt x="403" y="0"/>
                </a:lnTo>
                <a:lnTo>
                  <a:pt x="352" y="154"/>
                </a:lnTo>
                <a:lnTo>
                  <a:pt x="230" y="26"/>
                </a:lnTo>
                <a:close/>
              </a:path>
            </a:pathLst>
          </a:custGeom>
          <a:solidFill>
            <a:srgbClr val="C0C0C0">
              <a:alpha val="43921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1748" name="Freeform 54"/>
          <p:cNvSpPr>
            <a:spLocks/>
          </p:cNvSpPr>
          <p:nvPr/>
        </p:nvSpPr>
        <p:spPr bwMode="auto">
          <a:xfrm>
            <a:off x="3103563" y="974725"/>
            <a:ext cx="4514850" cy="3451225"/>
          </a:xfrm>
          <a:custGeom>
            <a:avLst/>
            <a:gdLst>
              <a:gd name="T0" fmla="*/ 2147483647 w 1908"/>
              <a:gd name="T1" fmla="*/ 2147483647 h 1485"/>
              <a:gd name="T2" fmla="*/ 2147483647 w 1908"/>
              <a:gd name="T3" fmla="*/ 2147483647 h 1485"/>
              <a:gd name="T4" fmla="*/ 2147483647 w 1908"/>
              <a:gd name="T5" fmla="*/ 2147483647 h 1485"/>
              <a:gd name="T6" fmla="*/ 2147483647 w 1908"/>
              <a:gd name="T7" fmla="*/ 2147483647 h 1485"/>
              <a:gd name="T8" fmla="*/ 2147483647 w 1908"/>
              <a:gd name="T9" fmla="*/ 2147483647 h 1485"/>
              <a:gd name="T10" fmla="*/ 2147483647 w 1908"/>
              <a:gd name="T11" fmla="*/ 2147483647 h 1485"/>
              <a:gd name="T12" fmla="*/ 2147483647 w 1908"/>
              <a:gd name="T13" fmla="*/ 2147483647 h 1485"/>
              <a:gd name="T14" fmla="*/ 2147483647 w 1908"/>
              <a:gd name="T15" fmla="*/ 2147483647 h 1485"/>
              <a:gd name="T16" fmla="*/ 2147483647 w 1908"/>
              <a:gd name="T17" fmla="*/ 2147483647 h 1485"/>
              <a:gd name="T18" fmla="*/ 2147483647 w 1908"/>
              <a:gd name="T19" fmla="*/ 2147483647 h 1485"/>
              <a:gd name="T20" fmla="*/ 2147483647 w 1908"/>
              <a:gd name="T21" fmla="*/ 2147483647 h 1485"/>
              <a:gd name="T22" fmla="*/ 2147483647 w 1908"/>
              <a:gd name="T23" fmla="*/ 2147483647 h 1485"/>
              <a:gd name="T24" fmla="*/ 2147483647 w 1908"/>
              <a:gd name="T25" fmla="*/ 2147483647 h 1485"/>
              <a:gd name="T26" fmla="*/ 2147483647 w 1908"/>
              <a:gd name="T27" fmla="*/ 2147483647 h 1485"/>
              <a:gd name="T28" fmla="*/ 2147483647 w 1908"/>
              <a:gd name="T29" fmla="*/ 2147483647 h 1485"/>
              <a:gd name="T30" fmla="*/ 2147483647 w 1908"/>
              <a:gd name="T31" fmla="*/ 2147483647 h 1485"/>
              <a:gd name="T32" fmla="*/ 2147483647 w 1908"/>
              <a:gd name="T33" fmla="*/ 2147483647 h 1485"/>
              <a:gd name="T34" fmla="*/ 2147483647 w 1908"/>
              <a:gd name="T35" fmla="*/ 2147483647 h 1485"/>
              <a:gd name="T36" fmla="*/ 2147483647 w 1908"/>
              <a:gd name="T37" fmla="*/ 2147483647 h 1485"/>
              <a:gd name="T38" fmla="*/ 2147483647 w 1908"/>
              <a:gd name="T39" fmla="*/ 2147483647 h 1485"/>
              <a:gd name="T40" fmla="*/ 2147483647 w 1908"/>
              <a:gd name="T41" fmla="*/ 2147483647 h 1485"/>
              <a:gd name="T42" fmla="*/ 2147483647 w 1908"/>
              <a:gd name="T43" fmla="*/ 2147483647 h 1485"/>
              <a:gd name="T44" fmla="*/ 2147483647 w 1908"/>
              <a:gd name="T45" fmla="*/ 2147483647 h 1485"/>
              <a:gd name="T46" fmla="*/ 2147483647 w 1908"/>
              <a:gd name="T47" fmla="*/ 2147483647 h 1485"/>
              <a:gd name="T48" fmla="*/ 2147483647 w 1908"/>
              <a:gd name="T49" fmla="*/ 2147483647 h 1485"/>
              <a:gd name="T50" fmla="*/ 2147483647 w 1908"/>
              <a:gd name="T51" fmla="*/ 2147483647 h 1485"/>
              <a:gd name="T52" fmla="*/ 2147483647 w 1908"/>
              <a:gd name="T53" fmla="*/ 2147483647 h 1485"/>
              <a:gd name="T54" fmla="*/ 2147483647 w 1908"/>
              <a:gd name="T55" fmla="*/ 0 h 1485"/>
              <a:gd name="T56" fmla="*/ 2147483647 w 1908"/>
              <a:gd name="T57" fmla="*/ 2147483647 h 1485"/>
              <a:gd name="T58" fmla="*/ 2147483647 w 1908"/>
              <a:gd name="T59" fmla="*/ 2147483647 h 1485"/>
              <a:gd name="T60" fmla="*/ 2147483647 w 1908"/>
              <a:gd name="T61" fmla="*/ 2147483647 h 1485"/>
              <a:gd name="T62" fmla="*/ 2147483647 w 1908"/>
              <a:gd name="T63" fmla="*/ 2147483647 h 1485"/>
              <a:gd name="T64" fmla="*/ 2147483647 w 1908"/>
              <a:gd name="T65" fmla="*/ 2147483647 h 1485"/>
              <a:gd name="T66" fmla="*/ 2147483647 w 1908"/>
              <a:gd name="T67" fmla="*/ 2147483647 h 1485"/>
              <a:gd name="T68" fmla="*/ 2147483647 w 1908"/>
              <a:gd name="T69" fmla="*/ 2147483647 h 1485"/>
              <a:gd name="T70" fmla="*/ 2147483647 w 1908"/>
              <a:gd name="T71" fmla="*/ 2147483647 h 1485"/>
              <a:gd name="T72" fmla="*/ 2147483647 w 1908"/>
              <a:gd name="T73" fmla="*/ 2147483647 h 1485"/>
              <a:gd name="T74" fmla="*/ 2147483647 w 1908"/>
              <a:gd name="T75" fmla="*/ 2147483647 h 1485"/>
              <a:gd name="T76" fmla="*/ 2147483647 w 1908"/>
              <a:gd name="T77" fmla="*/ 2147483647 h 1485"/>
              <a:gd name="T78" fmla="*/ 2147483647 w 1908"/>
              <a:gd name="T79" fmla="*/ 2147483647 h 1485"/>
              <a:gd name="T80" fmla="*/ 2147483647 w 1908"/>
              <a:gd name="T81" fmla="*/ 2147483647 h 1485"/>
              <a:gd name="T82" fmla="*/ 2147483647 w 1908"/>
              <a:gd name="T83" fmla="*/ 2147483647 h 1485"/>
              <a:gd name="T84" fmla="*/ 2147483647 w 1908"/>
              <a:gd name="T85" fmla="*/ 2147483647 h 1485"/>
              <a:gd name="T86" fmla="*/ 2147483647 w 1908"/>
              <a:gd name="T87" fmla="*/ 2147483647 h 1485"/>
              <a:gd name="T88" fmla="*/ 0 w 1908"/>
              <a:gd name="T89" fmla="*/ 2147483647 h 1485"/>
              <a:gd name="T90" fmla="*/ 2147483647 w 1908"/>
              <a:gd name="T91" fmla="*/ 2147483647 h 1485"/>
              <a:gd name="T92" fmla="*/ 2147483647 w 1908"/>
              <a:gd name="T93" fmla="*/ 2147483647 h 1485"/>
              <a:gd name="T94" fmla="*/ 2147483647 w 1908"/>
              <a:gd name="T95" fmla="*/ 2147483647 h 1485"/>
              <a:gd name="T96" fmla="*/ 2147483647 w 1908"/>
              <a:gd name="T97" fmla="*/ 2147483647 h 1485"/>
              <a:gd name="T98" fmla="*/ 2147483647 w 1908"/>
              <a:gd name="T99" fmla="*/ 2147483647 h 1485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w 1908"/>
              <a:gd name="T151" fmla="*/ 0 h 1485"/>
              <a:gd name="T152" fmla="*/ 1908 w 1908"/>
              <a:gd name="T153" fmla="*/ 1485 h 1485"/>
            </a:gdLst>
            <a:ahLst/>
            <a:cxnLst>
              <a:cxn ang="T100">
                <a:pos x="T0" y="T1"/>
              </a:cxn>
              <a:cxn ang="T101">
                <a:pos x="T2" y="T3"/>
              </a:cxn>
              <a:cxn ang="T102">
                <a:pos x="T4" y="T5"/>
              </a:cxn>
              <a:cxn ang="T103">
                <a:pos x="T6" y="T7"/>
              </a:cxn>
              <a:cxn ang="T104">
                <a:pos x="T8" y="T9"/>
              </a:cxn>
              <a:cxn ang="T105">
                <a:pos x="T10" y="T11"/>
              </a:cxn>
              <a:cxn ang="T106">
                <a:pos x="T12" y="T13"/>
              </a:cxn>
              <a:cxn ang="T107">
                <a:pos x="T14" y="T15"/>
              </a:cxn>
              <a:cxn ang="T108">
                <a:pos x="T16" y="T17"/>
              </a:cxn>
              <a:cxn ang="T109">
                <a:pos x="T18" y="T19"/>
              </a:cxn>
              <a:cxn ang="T110">
                <a:pos x="T20" y="T21"/>
              </a:cxn>
              <a:cxn ang="T111">
                <a:pos x="T22" y="T23"/>
              </a:cxn>
              <a:cxn ang="T112">
                <a:pos x="T24" y="T25"/>
              </a:cxn>
              <a:cxn ang="T113">
                <a:pos x="T26" y="T27"/>
              </a:cxn>
              <a:cxn ang="T114">
                <a:pos x="T28" y="T29"/>
              </a:cxn>
              <a:cxn ang="T115">
                <a:pos x="T30" y="T31"/>
              </a:cxn>
              <a:cxn ang="T116">
                <a:pos x="T32" y="T33"/>
              </a:cxn>
              <a:cxn ang="T117">
                <a:pos x="T34" y="T35"/>
              </a:cxn>
              <a:cxn ang="T118">
                <a:pos x="T36" y="T37"/>
              </a:cxn>
              <a:cxn ang="T119">
                <a:pos x="T38" y="T39"/>
              </a:cxn>
              <a:cxn ang="T120">
                <a:pos x="T40" y="T41"/>
              </a:cxn>
              <a:cxn ang="T121">
                <a:pos x="T42" y="T43"/>
              </a:cxn>
              <a:cxn ang="T122">
                <a:pos x="T44" y="T45"/>
              </a:cxn>
              <a:cxn ang="T123">
                <a:pos x="T46" y="T47"/>
              </a:cxn>
              <a:cxn ang="T124">
                <a:pos x="T48" y="T49"/>
              </a:cxn>
              <a:cxn ang="T125">
                <a:pos x="T50" y="T51"/>
              </a:cxn>
              <a:cxn ang="T126">
                <a:pos x="T52" y="T53"/>
              </a:cxn>
              <a:cxn ang="T127">
                <a:pos x="T54" y="T55"/>
              </a:cxn>
              <a:cxn ang="T128">
                <a:pos x="T56" y="T57"/>
              </a:cxn>
              <a:cxn ang="T129">
                <a:pos x="T58" y="T59"/>
              </a:cxn>
              <a:cxn ang="T130">
                <a:pos x="T60" y="T61"/>
              </a:cxn>
              <a:cxn ang="T131">
                <a:pos x="T62" y="T63"/>
              </a:cxn>
              <a:cxn ang="T132">
                <a:pos x="T64" y="T65"/>
              </a:cxn>
              <a:cxn ang="T133">
                <a:pos x="T66" y="T67"/>
              </a:cxn>
              <a:cxn ang="T134">
                <a:pos x="T68" y="T69"/>
              </a:cxn>
              <a:cxn ang="T135">
                <a:pos x="T70" y="T71"/>
              </a:cxn>
              <a:cxn ang="T136">
                <a:pos x="T72" y="T73"/>
              </a:cxn>
              <a:cxn ang="T137">
                <a:pos x="T74" y="T75"/>
              </a:cxn>
              <a:cxn ang="T138">
                <a:pos x="T76" y="T77"/>
              </a:cxn>
              <a:cxn ang="T139">
                <a:pos x="T78" y="T79"/>
              </a:cxn>
              <a:cxn ang="T140">
                <a:pos x="T80" y="T81"/>
              </a:cxn>
              <a:cxn ang="T141">
                <a:pos x="T82" y="T83"/>
              </a:cxn>
              <a:cxn ang="T142">
                <a:pos x="T84" y="T85"/>
              </a:cxn>
              <a:cxn ang="T143">
                <a:pos x="T86" y="T87"/>
              </a:cxn>
              <a:cxn ang="T144">
                <a:pos x="T88" y="T89"/>
              </a:cxn>
              <a:cxn ang="T145">
                <a:pos x="T90" y="T91"/>
              </a:cxn>
              <a:cxn ang="T146">
                <a:pos x="T92" y="T93"/>
              </a:cxn>
              <a:cxn ang="T147">
                <a:pos x="T94" y="T95"/>
              </a:cxn>
              <a:cxn ang="T148">
                <a:pos x="T96" y="T97"/>
              </a:cxn>
              <a:cxn ang="T149">
                <a:pos x="T98" y="T99"/>
              </a:cxn>
            </a:cxnLst>
            <a:rect l="T150" t="T151" r="T152" b="T153"/>
            <a:pathLst>
              <a:path w="1908" h="1485">
                <a:moveTo>
                  <a:pt x="71" y="1050"/>
                </a:moveTo>
                <a:lnTo>
                  <a:pt x="416" y="1312"/>
                </a:lnTo>
                <a:lnTo>
                  <a:pt x="551" y="1299"/>
                </a:lnTo>
                <a:lnTo>
                  <a:pt x="749" y="1485"/>
                </a:lnTo>
                <a:lnTo>
                  <a:pt x="954" y="1479"/>
                </a:lnTo>
                <a:lnTo>
                  <a:pt x="1088" y="1408"/>
                </a:lnTo>
                <a:lnTo>
                  <a:pt x="1223" y="1280"/>
                </a:lnTo>
                <a:lnTo>
                  <a:pt x="1466" y="1370"/>
                </a:lnTo>
                <a:lnTo>
                  <a:pt x="1626" y="1395"/>
                </a:lnTo>
                <a:lnTo>
                  <a:pt x="1748" y="1261"/>
                </a:lnTo>
                <a:lnTo>
                  <a:pt x="1850" y="1069"/>
                </a:lnTo>
                <a:lnTo>
                  <a:pt x="1818" y="928"/>
                </a:lnTo>
                <a:lnTo>
                  <a:pt x="1908" y="826"/>
                </a:lnTo>
                <a:lnTo>
                  <a:pt x="1831" y="698"/>
                </a:lnTo>
                <a:lnTo>
                  <a:pt x="1735" y="640"/>
                </a:lnTo>
                <a:lnTo>
                  <a:pt x="1812" y="493"/>
                </a:lnTo>
                <a:lnTo>
                  <a:pt x="1754" y="455"/>
                </a:lnTo>
                <a:lnTo>
                  <a:pt x="1671" y="461"/>
                </a:lnTo>
                <a:lnTo>
                  <a:pt x="1671" y="346"/>
                </a:lnTo>
                <a:lnTo>
                  <a:pt x="1690" y="173"/>
                </a:lnTo>
                <a:lnTo>
                  <a:pt x="1722" y="77"/>
                </a:lnTo>
                <a:lnTo>
                  <a:pt x="1626" y="58"/>
                </a:lnTo>
                <a:lnTo>
                  <a:pt x="1549" y="7"/>
                </a:lnTo>
                <a:lnTo>
                  <a:pt x="1453" y="90"/>
                </a:lnTo>
                <a:lnTo>
                  <a:pt x="1383" y="90"/>
                </a:lnTo>
                <a:lnTo>
                  <a:pt x="1280" y="32"/>
                </a:lnTo>
                <a:lnTo>
                  <a:pt x="1184" y="51"/>
                </a:lnTo>
                <a:lnTo>
                  <a:pt x="1120" y="0"/>
                </a:lnTo>
                <a:lnTo>
                  <a:pt x="1024" y="77"/>
                </a:lnTo>
                <a:lnTo>
                  <a:pt x="928" y="186"/>
                </a:lnTo>
                <a:lnTo>
                  <a:pt x="986" y="256"/>
                </a:lnTo>
                <a:lnTo>
                  <a:pt x="877" y="359"/>
                </a:lnTo>
                <a:lnTo>
                  <a:pt x="909" y="487"/>
                </a:lnTo>
                <a:lnTo>
                  <a:pt x="832" y="570"/>
                </a:lnTo>
                <a:lnTo>
                  <a:pt x="724" y="435"/>
                </a:lnTo>
                <a:lnTo>
                  <a:pt x="634" y="346"/>
                </a:lnTo>
                <a:lnTo>
                  <a:pt x="551" y="371"/>
                </a:lnTo>
                <a:lnTo>
                  <a:pt x="416" y="467"/>
                </a:lnTo>
                <a:lnTo>
                  <a:pt x="352" y="583"/>
                </a:lnTo>
                <a:lnTo>
                  <a:pt x="295" y="826"/>
                </a:lnTo>
                <a:lnTo>
                  <a:pt x="352" y="947"/>
                </a:lnTo>
                <a:lnTo>
                  <a:pt x="276" y="967"/>
                </a:lnTo>
                <a:lnTo>
                  <a:pt x="192" y="890"/>
                </a:lnTo>
                <a:lnTo>
                  <a:pt x="116" y="947"/>
                </a:lnTo>
                <a:lnTo>
                  <a:pt x="0" y="922"/>
                </a:lnTo>
                <a:lnTo>
                  <a:pt x="84" y="1088"/>
                </a:lnTo>
                <a:lnTo>
                  <a:pt x="148" y="1114"/>
                </a:lnTo>
                <a:lnTo>
                  <a:pt x="205" y="1159"/>
                </a:lnTo>
                <a:lnTo>
                  <a:pt x="128" y="1095"/>
                </a:lnTo>
                <a:lnTo>
                  <a:pt x="71" y="1050"/>
                </a:lnTo>
                <a:close/>
              </a:path>
            </a:pathLst>
          </a:custGeom>
          <a:solidFill>
            <a:srgbClr val="C0C0C0">
              <a:alpha val="43921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1749" name="Freeform 58"/>
          <p:cNvSpPr>
            <a:spLocks/>
          </p:cNvSpPr>
          <p:nvPr/>
        </p:nvSpPr>
        <p:spPr bwMode="auto">
          <a:xfrm>
            <a:off x="2603500" y="3101975"/>
            <a:ext cx="5194300" cy="1577975"/>
          </a:xfrm>
          <a:custGeom>
            <a:avLst/>
            <a:gdLst>
              <a:gd name="T0" fmla="*/ 0 w 2195"/>
              <a:gd name="T1" fmla="*/ 0 h 679"/>
              <a:gd name="T2" fmla="*/ 2147483647 w 2195"/>
              <a:gd name="T3" fmla="*/ 2147483647 h 679"/>
              <a:gd name="T4" fmla="*/ 2147483647 w 2195"/>
              <a:gd name="T5" fmla="*/ 2147483647 h 679"/>
              <a:gd name="T6" fmla="*/ 2147483647 w 2195"/>
              <a:gd name="T7" fmla="*/ 2147483647 h 679"/>
              <a:gd name="T8" fmla="*/ 2147483647 w 2195"/>
              <a:gd name="T9" fmla="*/ 2147483647 h 679"/>
              <a:gd name="T10" fmla="*/ 2147483647 w 2195"/>
              <a:gd name="T11" fmla="*/ 2147483647 h 679"/>
              <a:gd name="T12" fmla="*/ 2147483647 w 2195"/>
              <a:gd name="T13" fmla="*/ 2147483647 h 679"/>
              <a:gd name="T14" fmla="*/ 2147483647 w 2195"/>
              <a:gd name="T15" fmla="*/ 2147483647 h 679"/>
              <a:gd name="T16" fmla="*/ 2147483647 w 2195"/>
              <a:gd name="T17" fmla="*/ 2147483647 h 679"/>
              <a:gd name="T18" fmla="*/ 2147483647 w 2195"/>
              <a:gd name="T19" fmla="*/ 2147483647 h 679"/>
              <a:gd name="T20" fmla="*/ 2147483647 w 2195"/>
              <a:gd name="T21" fmla="*/ 2147483647 h 679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2195"/>
              <a:gd name="T34" fmla="*/ 0 h 679"/>
              <a:gd name="T35" fmla="*/ 2195 w 2195"/>
              <a:gd name="T36" fmla="*/ 679 h 679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2195" h="679">
                <a:moveTo>
                  <a:pt x="0" y="0"/>
                </a:moveTo>
                <a:lnTo>
                  <a:pt x="506" y="442"/>
                </a:lnTo>
                <a:lnTo>
                  <a:pt x="781" y="628"/>
                </a:lnTo>
                <a:lnTo>
                  <a:pt x="1178" y="679"/>
                </a:lnTo>
                <a:lnTo>
                  <a:pt x="1363" y="570"/>
                </a:lnTo>
                <a:lnTo>
                  <a:pt x="1459" y="474"/>
                </a:lnTo>
                <a:lnTo>
                  <a:pt x="1703" y="538"/>
                </a:lnTo>
                <a:lnTo>
                  <a:pt x="1760" y="615"/>
                </a:lnTo>
                <a:lnTo>
                  <a:pt x="1939" y="493"/>
                </a:lnTo>
                <a:lnTo>
                  <a:pt x="2119" y="416"/>
                </a:lnTo>
                <a:lnTo>
                  <a:pt x="2195" y="442"/>
                </a:lnTo>
              </a:path>
            </a:pathLst>
          </a:cu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1750" name="Freeform 67"/>
          <p:cNvSpPr>
            <a:spLocks/>
          </p:cNvSpPr>
          <p:nvPr/>
        </p:nvSpPr>
        <p:spPr bwMode="auto">
          <a:xfrm>
            <a:off x="2243138" y="3608388"/>
            <a:ext cx="3300412" cy="1665287"/>
          </a:xfrm>
          <a:custGeom>
            <a:avLst/>
            <a:gdLst>
              <a:gd name="T0" fmla="*/ 2147483647 w 1395"/>
              <a:gd name="T1" fmla="*/ 0 h 717"/>
              <a:gd name="T2" fmla="*/ 2147483647 w 1395"/>
              <a:gd name="T3" fmla="*/ 2147483647 h 717"/>
              <a:gd name="T4" fmla="*/ 2147483647 w 1395"/>
              <a:gd name="T5" fmla="*/ 2147483647 h 717"/>
              <a:gd name="T6" fmla="*/ 2147483647 w 1395"/>
              <a:gd name="T7" fmla="*/ 2147483647 h 717"/>
              <a:gd name="T8" fmla="*/ 2147483647 w 1395"/>
              <a:gd name="T9" fmla="*/ 2147483647 h 717"/>
              <a:gd name="T10" fmla="*/ 2147483647 w 1395"/>
              <a:gd name="T11" fmla="*/ 2147483647 h 717"/>
              <a:gd name="T12" fmla="*/ 2147483647 w 1395"/>
              <a:gd name="T13" fmla="*/ 2147483647 h 717"/>
              <a:gd name="T14" fmla="*/ 2147483647 w 1395"/>
              <a:gd name="T15" fmla="*/ 2147483647 h 717"/>
              <a:gd name="T16" fmla="*/ 2147483647 w 1395"/>
              <a:gd name="T17" fmla="*/ 2147483647 h 717"/>
              <a:gd name="T18" fmla="*/ 2147483647 w 1395"/>
              <a:gd name="T19" fmla="*/ 2147483647 h 717"/>
              <a:gd name="T20" fmla="*/ 2147483647 w 1395"/>
              <a:gd name="T21" fmla="*/ 2147483647 h 717"/>
              <a:gd name="T22" fmla="*/ 2147483647 w 1395"/>
              <a:gd name="T23" fmla="*/ 2147483647 h 717"/>
              <a:gd name="T24" fmla="*/ 2147483647 w 1395"/>
              <a:gd name="T25" fmla="*/ 2147483647 h 717"/>
              <a:gd name="T26" fmla="*/ 2147483647 w 1395"/>
              <a:gd name="T27" fmla="*/ 2147483647 h 717"/>
              <a:gd name="T28" fmla="*/ 2147483647 w 1395"/>
              <a:gd name="T29" fmla="*/ 2147483647 h 717"/>
              <a:gd name="T30" fmla="*/ 2147483647 w 1395"/>
              <a:gd name="T31" fmla="*/ 2147483647 h 717"/>
              <a:gd name="T32" fmla="*/ 2147483647 w 1395"/>
              <a:gd name="T33" fmla="*/ 2147483647 h 717"/>
              <a:gd name="T34" fmla="*/ 2147483647 w 1395"/>
              <a:gd name="T35" fmla="*/ 2147483647 h 717"/>
              <a:gd name="T36" fmla="*/ 2147483647 w 1395"/>
              <a:gd name="T37" fmla="*/ 2147483647 h 717"/>
              <a:gd name="T38" fmla="*/ 2147483647 w 1395"/>
              <a:gd name="T39" fmla="*/ 2147483647 h 717"/>
              <a:gd name="T40" fmla="*/ 0 w 1395"/>
              <a:gd name="T41" fmla="*/ 2147483647 h 717"/>
              <a:gd name="T42" fmla="*/ 2147483647 w 1395"/>
              <a:gd name="T43" fmla="*/ 2147483647 h 717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w 1395"/>
              <a:gd name="T67" fmla="*/ 0 h 717"/>
              <a:gd name="T68" fmla="*/ 1395 w 1395"/>
              <a:gd name="T69" fmla="*/ 717 h 717"/>
            </a:gdLst>
            <a:ahLst/>
            <a:cxnLst>
              <a:cxn ang="T44">
                <a:pos x="T0" y="T1"/>
              </a:cxn>
              <a:cxn ang="T45">
                <a:pos x="T2" y="T3"/>
              </a:cxn>
              <a:cxn ang="T46">
                <a:pos x="T4" y="T5"/>
              </a:cxn>
              <a:cxn ang="T47">
                <a:pos x="T6" y="T7"/>
              </a:cxn>
              <a:cxn ang="T48">
                <a:pos x="T8" y="T9"/>
              </a:cxn>
              <a:cxn ang="T49">
                <a:pos x="T10" y="T11"/>
              </a:cxn>
              <a:cxn ang="T50">
                <a:pos x="T12" y="T13"/>
              </a:cxn>
              <a:cxn ang="T51">
                <a:pos x="T14" y="T15"/>
              </a:cxn>
              <a:cxn ang="T52">
                <a:pos x="T16" y="T17"/>
              </a:cxn>
              <a:cxn ang="T53">
                <a:pos x="T18" y="T19"/>
              </a:cxn>
              <a:cxn ang="T54">
                <a:pos x="T20" y="T21"/>
              </a:cxn>
              <a:cxn ang="T55">
                <a:pos x="T22" y="T23"/>
              </a:cxn>
              <a:cxn ang="T56">
                <a:pos x="T24" y="T25"/>
              </a:cxn>
              <a:cxn ang="T57">
                <a:pos x="T26" y="T27"/>
              </a:cxn>
              <a:cxn ang="T58">
                <a:pos x="T28" y="T29"/>
              </a:cxn>
              <a:cxn ang="T59">
                <a:pos x="T30" y="T31"/>
              </a:cxn>
              <a:cxn ang="T60">
                <a:pos x="T32" y="T33"/>
              </a:cxn>
              <a:cxn ang="T61">
                <a:pos x="T34" y="T35"/>
              </a:cxn>
              <a:cxn ang="T62">
                <a:pos x="T36" y="T37"/>
              </a:cxn>
              <a:cxn ang="T63">
                <a:pos x="T38" y="T39"/>
              </a:cxn>
              <a:cxn ang="T64">
                <a:pos x="T40" y="T41"/>
              </a:cxn>
              <a:cxn ang="T65">
                <a:pos x="T42" y="T43"/>
              </a:cxn>
            </a:cxnLst>
            <a:rect l="T66" t="T67" r="T68" b="T69"/>
            <a:pathLst>
              <a:path w="1395" h="717">
                <a:moveTo>
                  <a:pt x="832" y="0"/>
                </a:moveTo>
                <a:lnTo>
                  <a:pt x="825" y="51"/>
                </a:lnTo>
                <a:lnTo>
                  <a:pt x="1017" y="70"/>
                </a:lnTo>
                <a:lnTo>
                  <a:pt x="1043" y="192"/>
                </a:lnTo>
                <a:lnTo>
                  <a:pt x="1267" y="250"/>
                </a:lnTo>
                <a:lnTo>
                  <a:pt x="1395" y="570"/>
                </a:lnTo>
                <a:lnTo>
                  <a:pt x="1369" y="710"/>
                </a:lnTo>
                <a:lnTo>
                  <a:pt x="1222" y="717"/>
                </a:lnTo>
                <a:lnTo>
                  <a:pt x="1088" y="717"/>
                </a:lnTo>
                <a:lnTo>
                  <a:pt x="972" y="653"/>
                </a:lnTo>
                <a:lnTo>
                  <a:pt x="819" y="646"/>
                </a:lnTo>
                <a:lnTo>
                  <a:pt x="742" y="550"/>
                </a:lnTo>
                <a:lnTo>
                  <a:pt x="659" y="525"/>
                </a:lnTo>
                <a:lnTo>
                  <a:pt x="620" y="442"/>
                </a:lnTo>
                <a:lnTo>
                  <a:pt x="531" y="371"/>
                </a:lnTo>
                <a:lnTo>
                  <a:pt x="486" y="339"/>
                </a:lnTo>
                <a:lnTo>
                  <a:pt x="563" y="218"/>
                </a:lnTo>
                <a:lnTo>
                  <a:pt x="556" y="122"/>
                </a:lnTo>
                <a:lnTo>
                  <a:pt x="403" y="102"/>
                </a:lnTo>
                <a:lnTo>
                  <a:pt x="115" y="13"/>
                </a:lnTo>
                <a:lnTo>
                  <a:pt x="0" y="102"/>
                </a:lnTo>
                <a:lnTo>
                  <a:pt x="25" y="192"/>
                </a:lnTo>
              </a:path>
            </a:pathLst>
          </a:cu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1751" name="Freeform 71"/>
          <p:cNvSpPr>
            <a:spLocks/>
          </p:cNvSpPr>
          <p:nvPr/>
        </p:nvSpPr>
        <p:spPr bwMode="auto">
          <a:xfrm>
            <a:off x="4059238" y="4041775"/>
            <a:ext cx="650875" cy="458788"/>
          </a:xfrm>
          <a:custGeom>
            <a:avLst/>
            <a:gdLst>
              <a:gd name="T0" fmla="*/ 0 w 275"/>
              <a:gd name="T1" fmla="*/ 2147483647 h 198"/>
              <a:gd name="T2" fmla="*/ 2147483647 w 275"/>
              <a:gd name="T3" fmla="*/ 0 h 198"/>
              <a:gd name="T4" fmla="*/ 2147483647 w 275"/>
              <a:gd name="T5" fmla="*/ 2147483647 h 198"/>
              <a:gd name="T6" fmla="*/ 2147483647 w 275"/>
              <a:gd name="T7" fmla="*/ 2147483647 h 198"/>
              <a:gd name="T8" fmla="*/ 2147483647 w 275"/>
              <a:gd name="T9" fmla="*/ 2147483647 h 198"/>
              <a:gd name="T10" fmla="*/ 0 w 275"/>
              <a:gd name="T11" fmla="*/ 2147483647 h 198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75"/>
              <a:gd name="T19" fmla="*/ 0 h 198"/>
              <a:gd name="T20" fmla="*/ 275 w 275"/>
              <a:gd name="T21" fmla="*/ 198 h 198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75" h="198">
                <a:moveTo>
                  <a:pt x="0" y="32"/>
                </a:moveTo>
                <a:lnTo>
                  <a:pt x="128" y="0"/>
                </a:lnTo>
                <a:lnTo>
                  <a:pt x="275" y="134"/>
                </a:lnTo>
                <a:lnTo>
                  <a:pt x="262" y="198"/>
                </a:lnTo>
                <a:lnTo>
                  <a:pt x="115" y="166"/>
                </a:lnTo>
                <a:lnTo>
                  <a:pt x="0" y="32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1752" name="Freeform 72"/>
          <p:cNvSpPr>
            <a:spLocks/>
          </p:cNvSpPr>
          <p:nvPr/>
        </p:nvSpPr>
        <p:spPr bwMode="auto">
          <a:xfrm>
            <a:off x="2319338" y="1958975"/>
            <a:ext cx="2587625" cy="3076575"/>
          </a:xfrm>
          <a:custGeom>
            <a:avLst/>
            <a:gdLst>
              <a:gd name="T0" fmla="*/ 2147483647 w 1094"/>
              <a:gd name="T1" fmla="*/ 0 h 1324"/>
              <a:gd name="T2" fmla="*/ 2147483647 w 1094"/>
              <a:gd name="T3" fmla="*/ 2147483647 h 1324"/>
              <a:gd name="T4" fmla="*/ 2147483647 w 1094"/>
              <a:gd name="T5" fmla="*/ 2147483647 h 1324"/>
              <a:gd name="T6" fmla="*/ 2147483647 w 1094"/>
              <a:gd name="T7" fmla="*/ 2147483647 h 1324"/>
              <a:gd name="T8" fmla="*/ 2147483647 w 1094"/>
              <a:gd name="T9" fmla="*/ 2147483647 h 1324"/>
              <a:gd name="T10" fmla="*/ 2147483647 w 1094"/>
              <a:gd name="T11" fmla="*/ 2147483647 h 1324"/>
              <a:gd name="T12" fmla="*/ 2147483647 w 1094"/>
              <a:gd name="T13" fmla="*/ 2147483647 h 1324"/>
              <a:gd name="T14" fmla="*/ 2147483647 w 1094"/>
              <a:gd name="T15" fmla="*/ 2147483647 h 1324"/>
              <a:gd name="T16" fmla="*/ 2147483647 w 1094"/>
              <a:gd name="T17" fmla="*/ 2147483647 h 1324"/>
              <a:gd name="T18" fmla="*/ 2147483647 w 1094"/>
              <a:gd name="T19" fmla="*/ 2147483647 h 1324"/>
              <a:gd name="T20" fmla="*/ 2147483647 w 1094"/>
              <a:gd name="T21" fmla="*/ 2147483647 h 1324"/>
              <a:gd name="T22" fmla="*/ 0 w 1094"/>
              <a:gd name="T23" fmla="*/ 2147483647 h 1324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094"/>
              <a:gd name="T37" fmla="*/ 0 h 1324"/>
              <a:gd name="T38" fmla="*/ 1094 w 1094"/>
              <a:gd name="T39" fmla="*/ 1324 h 1324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1094" h="1324">
                <a:moveTo>
                  <a:pt x="646" y="0"/>
                </a:moveTo>
                <a:lnTo>
                  <a:pt x="723" y="57"/>
                </a:lnTo>
                <a:lnTo>
                  <a:pt x="768" y="256"/>
                </a:lnTo>
                <a:lnTo>
                  <a:pt x="876" y="364"/>
                </a:lnTo>
                <a:lnTo>
                  <a:pt x="998" y="595"/>
                </a:lnTo>
                <a:lnTo>
                  <a:pt x="1094" y="704"/>
                </a:lnTo>
                <a:lnTo>
                  <a:pt x="934" y="908"/>
                </a:lnTo>
                <a:lnTo>
                  <a:pt x="665" y="1088"/>
                </a:lnTo>
                <a:lnTo>
                  <a:pt x="384" y="1228"/>
                </a:lnTo>
                <a:lnTo>
                  <a:pt x="249" y="1228"/>
                </a:lnTo>
                <a:lnTo>
                  <a:pt x="128" y="1312"/>
                </a:lnTo>
                <a:lnTo>
                  <a:pt x="0" y="1324"/>
                </a:lnTo>
              </a:path>
            </a:pathLst>
          </a:cu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1753" name="Freeform 73"/>
          <p:cNvSpPr>
            <a:spLocks/>
          </p:cNvSpPr>
          <p:nvPr/>
        </p:nvSpPr>
        <p:spPr bwMode="auto">
          <a:xfrm>
            <a:off x="3513138" y="2716213"/>
            <a:ext cx="5118100" cy="2319337"/>
          </a:xfrm>
          <a:custGeom>
            <a:avLst/>
            <a:gdLst>
              <a:gd name="T0" fmla="*/ 0 w 2163"/>
              <a:gd name="T1" fmla="*/ 2147483647 h 998"/>
              <a:gd name="T2" fmla="*/ 2147483647 w 2163"/>
              <a:gd name="T3" fmla="*/ 2147483647 h 998"/>
              <a:gd name="T4" fmla="*/ 2147483647 w 2163"/>
              <a:gd name="T5" fmla="*/ 2147483647 h 998"/>
              <a:gd name="T6" fmla="*/ 2147483647 w 2163"/>
              <a:gd name="T7" fmla="*/ 2147483647 h 998"/>
              <a:gd name="T8" fmla="*/ 2147483647 w 2163"/>
              <a:gd name="T9" fmla="*/ 2147483647 h 998"/>
              <a:gd name="T10" fmla="*/ 2147483647 w 2163"/>
              <a:gd name="T11" fmla="*/ 0 h 998"/>
              <a:gd name="T12" fmla="*/ 2147483647 w 2163"/>
              <a:gd name="T13" fmla="*/ 2147483647 h 998"/>
              <a:gd name="T14" fmla="*/ 2147483647 w 2163"/>
              <a:gd name="T15" fmla="*/ 2147483647 h 998"/>
              <a:gd name="T16" fmla="*/ 2147483647 w 2163"/>
              <a:gd name="T17" fmla="*/ 2147483647 h 998"/>
              <a:gd name="T18" fmla="*/ 2147483647 w 2163"/>
              <a:gd name="T19" fmla="*/ 2147483647 h 998"/>
              <a:gd name="T20" fmla="*/ 2147483647 w 2163"/>
              <a:gd name="T21" fmla="*/ 2147483647 h 998"/>
              <a:gd name="T22" fmla="*/ 2147483647 w 2163"/>
              <a:gd name="T23" fmla="*/ 2147483647 h 998"/>
              <a:gd name="T24" fmla="*/ 2147483647 w 2163"/>
              <a:gd name="T25" fmla="*/ 2147483647 h 998"/>
              <a:gd name="T26" fmla="*/ 2147483647 w 2163"/>
              <a:gd name="T27" fmla="*/ 2147483647 h 998"/>
              <a:gd name="T28" fmla="*/ 2147483647 w 2163"/>
              <a:gd name="T29" fmla="*/ 2147483647 h 998"/>
              <a:gd name="T30" fmla="*/ 2147483647 w 2163"/>
              <a:gd name="T31" fmla="*/ 2147483647 h 998"/>
              <a:gd name="T32" fmla="*/ 2147483647 w 2163"/>
              <a:gd name="T33" fmla="*/ 2147483647 h 998"/>
              <a:gd name="T34" fmla="*/ 2147483647 w 2163"/>
              <a:gd name="T35" fmla="*/ 2147483647 h 998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w 2163"/>
              <a:gd name="T55" fmla="*/ 0 h 998"/>
              <a:gd name="T56" fmla="*/ 2163 w 2163"/>
              <a:gd name="T57" fmla="*/ 998 h 998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T54" t="T55" r="T56" b="T57"/>
            <a:pathLst>
              <a:path w="2163" h="998">
                <a:moveTo>
                  <a:pt x="0" y="506"/>
                </a:moveTo>
                <a:lnTo>
                  <a:pt x="77" y="384"/>
                </a:lnTo>
                <a:lnTo>
                  <a:pt x="224" y="314"/>
                </a:lnTo>
                <a:lnTo>
                  <a:pt x="365" y="198"/>
                </a:lnTo>
                <a:lnTo>
                  <a:pt x="365" y="102"/>
                </a:lnTo>
                <a:lnTo>
                  <a:pt x="704" y="0"/>
                </a:lnTo>
                <a:lnTo>
                  <a:pt x="1101" y="77"/>
                </a:lnTo>
                <a:lnTo>
                  <a:pt x="1050" y="218"/>
                </a:lnTo>
                <a:lnTo>
                  <a:pt x="1127" y="365"/>
                </a:lnTo>
                <a:lnTo>
                  <a:pt x="1127" y="499"/>
                </a:lnTo>
                <a:lnTo>
                  <a:pt x="1159" y="608"/>
                </a:lnTo>
                <a:lnTo>
                  <a:pt x="1235" y="653"/>
                </a:lnTo>
                <a:lnTo>
                  <a:pt x="1280" y="890"/>
                </a:lnTo>
                <a:lnTo>
                  <a:pt x="1383" y="998"/>
                </a:lnTo>
                <a:lnTo>
                  <a:pt x="1613" y="896"/>
                </a:lnTo>
                <a:lnTo>
                  <a:pt x="1779" y="627"/>
                </a:lnTo>
                <a:lnTo>
                  <a:pt x="1978" y="538"/>
                </a:lnTo>
                <a:lnTo>
                  <a:pt x="2163" y="486"/>
                </a:lnTo>
              </a:path>
            </a:pathLst>
          </a:cu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1754" name="Freeform 74"/>
          <p:cNvSpPr>
            <a:spLocks/>
          </p:cNvSpPr>
          <p:nvPr/>
        </p:nvSpPr>
        <p:spPr bwMode="auto">
          <a:xfrm>
            <a:off x="4921250" y="3563938"/>
            <a:ext cx="1620838" cy="2571750"/>
          </a:xfrm>
          <a:custGeom>
            <a:avLst/>
            <a:gdLst>
              <a:gd name="T0" fmla="*/ 0 w 685"/>
              <a:gd name="T1" fmla="*/ 0 h 1107"/>
              <a:gd name="T2" fmla="*/ 2147483647 w 685"/>
              <a:gd name="T3" fmla="*/ 2147483647 h 1107"/>
              <a:gd name="T4" fmla="*/ 2147483647 w 685"/>
              <a:gd name="T5" fmla="*/ 2147483647 h 1107"/>
              <a:gd name="T6" fmla="*/ 2147483647 w 685"/>
              <a:gd name="T7" fmla="*/ 2147483647 h 1107"/>
              <a:gd name="T8" fmla="*/ 2147483647 w 685"/>
              <a:gd name="T9" fmla="*/ 2147483647 h 110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85"/>
              <a:gd name="T16" fmla="*/ 0 h 1107"/>
              <a:gd name="T17" fmla="*/ 685 w 685"/>
              <a:gd name="T18" fmla="*/ 1107 h 1107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85" h="1107">
                <a:moveTo>
                  <a:pt x="0" y="0"/>
                </a:moveTo>
                <a:lnTo>
                  <a:pt x="212" y="121"/>
                </a:lnTo>
                <a:lnTo>
                  <a:pt x="288" y="390"/>
                </a:lnTo>
                <a:lnTo>
                  <a:pt x="359" y="621"/>
                </a:lnTo>
                <a:lnTo>
                  <a:pt x="685" y="1107"/>
                </a:lnTo>
              </a:path>
            </a:pathLst>
          </a:cu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1755" name="Freeform 75"/>
          <p:cNvSpPr>
            <a:spLocks/>
          </p:cNvSpPr>
          <p:nvPr/>
        </p:nvSpPr>
        <p:spPr bwMode="auto">
          <a:xfrm>
            <a:off x="5708650" y="5021263"/>
            <a:ext cx="1104900" cy="581025"/>
          </a:xfrm>
          <a:custGeom>
            <a:avLst/>
            <a:gdLst>
              <a:gd name="T0" fmla="*/ 0 w 467"/>
              <a:gd name="T1" fmla="*/ 2147483647 h 250"/>
              <a:gd name="T2" fmla="*/ 2147483647 w 467"/>
              <a:gd name="T3" fmla="*/ 2147483647 h 250"/>
              <a:gd name="T4" fmla="*/ 2147483647 w 467"/>
              <a:gd name="T5" fmla="*/ 0 h 250"/>
              <a:gd name="T6" fmla="*/ 0 60000 65536"/>
              <a:gd name="T7" fmla="*/ 0 60000 65536"/>
              <a:gd name="T8" fmla="*/ 0 60000 65536"/>
              <a:gd name="T9" fmla="*/ 0 w 467"/>
              <a:gd name="T10" fmla="*/ 0 h 250"/>
              <a:gd name="T11" fmla="*/ 467 w 467"/>
              <a:gd name="T12" fmla="*/ 250 h 25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67" h="250">
                <a:moveTo>
                  <a:pt x="0" y="250"/>
                </a:moveTo>
                <a:lnTo>
                  <a:pt x="307" y="109"/>
                </a:lnTo>
                <a:lnTo>
                  <a:pt x="467" y="0"/>
                </a:lnTo>
              </a:path>
            </a:pathLst>
          </a:cu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1756" name="Freeform 76"/>
          <p:cNvSpPr>
            <a:spLocks/>
          </p:cNvSpPr>
          <p:nvPr/>
        </p:nvSpPr>
        <p:spPr bwMode="auto">
          <a:xfrm>
            <a:off x="6057900" y="2106613"/>
            <a:ext cx="1484313" cy="1277937"/>
          </a:xfrm>
          <a:custGeom>
            <a:avLst/>
            <a:gdLst>
              <a:gd name="T0" fmla="*/ 2147483647 w 602"/>
              <a:gd name="T1" fmla="*/ 0 h 524"/>
              <a:gd name="T2" fmla="*/ 2147483647 w 602"/>
              <a:gd name="T3" fmla="*/ 2147483647 h 524"/>
              <a:gd name="T4" fmla="*/ 2147483647 w 602"/>
              <a:gd name="T5" fmla="*/ 2147483647 h 524"/>
              <a:gd name="T6" fmla="*/ 2147483647 w 602"/>
              <a:gd name="T7" fmla="*/ 2147483647 h 524"/>
              <a:gd name="T8" fmla="*/ 2147483647 w 602"/>
              <a:gd name="T9" fmla="*/ 2147483647 h 524"/>
              <a:gd name="T10" fmla="*/ 0 w 602"/>
              <a:gd name="T11" fmla="*/ 2147483647 h 52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602"/>
              <a:gd name="T19" fmla="*/ 0 h 524"/>
              <a:gd name="T20" fmla="*/ 602 w 602"/>
              <a:gd name="T21" fmla="*/ 524 h 524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602" h="524">
                <a:moveTo>
                  <a:pt x="602" y="0"/>
                </a:moveTo>
                <a:lnTo>
                  <a:pt x="493" y="64"/>
                </a:lnTo>
                <a:lnTo>
                  <a:pt x="397" y="217"/>
                </a:lnTo>
                <a:lnTo>
                  <a:pt x="397" y="326"/>
                </a:lnTo>
                <a:lnTo>
                  <a:pt x="64" y="441"/>
                </a:lnTo>
                <a:lnTo>
                  <a:pt x="0" y="524"/>
                </a:lnTo>
              </a:path>
            </a:pathLst>
          </a:cu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1757" name="Freeform 77"/>
          <p:cNvSpPr>
            <a:spLocks/>
          </p:cNvSpPr>
          <p:nvPr/>
        </p:nvSpPr>
        <p:spPr bwMode="auto">
          <a:xfrm>
            <a:off x="6481763" y="5273675"/>
            <a:ext cx="379412" cy="654050"/>
          </a:xfrm>
          <a:custGeom>
            <a:avLst/>
            <a:gdLst>
              <a:gd name="T0" fmla="*/ 2147483647 w 160"/>
              <a:gd name="T1" fmla="*/ 2147483647 h 281"/>
              <a:gd name="T2" fmla="*/ 2147483647 w 160"/>
              <a:gd name="T3" fmla="*/ 2147483647 h 281"/>
              <a:gd name="T4" fmla="*/ 2147483647 w 160"/>
              <a:gd name="T5" fmla="*/ 2147483647 h 281"/>
              <a:gd name="T6" fmla="*/ 0 w 160"/>
              <a:gd name="T7" fmla="*/ 0 h 281"/>
              <a:gd name="T8" fmla="*/ 0 60000 65536"/>
              <a:gd name="T9" fmla="*/ 0 60000 65536"/>
              <a:gd name="T10" fmla="*/ 0 60000 65536"/>
              <a:gd name="T11" fmla="*/ 0 60000 65536"/>
              <a:gd name="T12" fmla="*/ 0 w 160"/>
              <a:gd name="T13" fmla="*/ 0 h 281"/>
              <a:gd name="T14" fmla="*/ 160 w 160"/>
              <a:gd name="T15" fmla="*/ 281 h 28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60" h="281">
                <a:moveTo>
                  <a:pt x="160" y="281"/>
                </a:moveTo>
                <a:cubicBezTo>
                  <a:pt x="158" y="260"/>
                  <a:pt x="153" y="217"/>
                  <a:pt x="153" y="217"/>
                </a:cubicBezTo>
                <a:lnTo>
                  <a:pt x="57" y="77"/>
                </a:lnTo>
                <a:lnTo>
                  <a:pt x="0" y="0"/>
                </a:lnTo>
              </a:path>
            </a:pathLst>
          </a:cu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1758" name="Freeform 78"/>
          <p:cNvSpPr>
            <a:spLocks/>
          </p:cNvSpPr>
          <p:nvPr/>
        </p:nvSpPr>
        <p:spPr bwMode="auto">
          <a:xfrm>
            <a:off x="6526213" y="3771900"/>
            <a:ext cx="1044575" cy="1801813"/>
          </a:xfrm>
          <a:custGeom>
            <a:avLst/>
            <a:gdLst>
              <a:gd name="T0" fmla="*/ 0 w 441"/>
              <a:gd name="T1" fmla="*/ 0 h 775"/>
              <a:gd name="T2" fmla="*/ 2147483647 w 441"/>
              <a:gd name="T3" fmla="*/ 2147483647 h 775"/>
              <a:gd name="T4" fmla="*/ 2147483647 w 441"/>
              <a:gd name="T5" fmla="*/ 2147483647 h 775"/>
              <a:gd name="T6" fmla="*/ 2147483647 w 441"/>
              <a:gd name="T7" fmla="*/ 2147483647 h 775"/>
              <a:gd name="T8" fmla="*/ 2147483647 w 441"/>
              <a:gd name="T9" fmla="*/ 2147483647 h 77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41"/>
              <a:gd name="T16" fmla="*/ 0 h 775"/>
              <a:gd name="T17" fmla="*/ 441 w 441"/>
              <a:gd name="T18" fmla="*/ 775 h 77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41" h="775">
                <a:moveTo>
                  <a:pt x="0" y="0"/>
                </a:moveTo>
                <a:lnTo>
                  <a:pt x="147" y="90"/>
                </a:lnTo>
                <a:lnTo>
                  <a:pt x="198" y="282"/>
                </a:lnTo>
                <a:lnTo>
                  <a:pt x="409" y="544"/>
                </a:lnTo>
                <a:lnTo>
                  <a:pt x="441" y="775"/>
                </a:lnTo>
              </a:path>
            </a:pathLst>
          </a:cu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1759" name="Freeform 79"/>
          <p:cNvSpPr>
            <a:spLocks/>
          </p:cNvSpPr>
          <p:nvPr/>
        </p:nvSpPr>
        <p:spPr bwMode="auto">
          <a:xfrm>
            <a:off x="6481763" y="3743325"/>
            <a:ext cx="877887" cy="1887538"/>
          </a:xfrm>
          <a:custGeom>
            <a:avLst/>
            <a:gdLst>
              <a:gd name="T0" fmla="*/ 2147483647 w 371"/>
              <a:gd name="T1" fmla="*/ 0 h 812"/>
              <a:gd name="T2" fmla="*/ 0 w 371"/>
              <a:gd name="T3" fmla="*/ 2147483647 h 812"/>
              <a:gd name="T4" fmla="*/ 2147483647 w 371"/>
              <a:gd name="T5" fmla="*/ 2147483647 h 812"/>
              <a:gd name="T6" fmla="*/ 2147483647 w 371"/>
              <a:gd name="T7" fmla="*/ 2147483647 h 812"/>
              <a:gd name="T8" fmla="*/ 2147483647 w 371"/>
              <a:gd name="T9" fmla="*/ 2147483647 h 812"/>
              <a:gd name="T10" fmla="*/ 2147483647 w 371"/>
              <a:gd name="T11" fmla="*/ 2147483647 h 81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371"/>
              <a:gd name="T19" fmla="*/ 0 h 812"/>
              <a:gd name="T20" fmla="*/ 371 w 371"/>
              <a:gd name="T21" fmla="*/ 812 h 812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371" h="812">
                <a:moveTo>
                  <a:pt x="76" y="0"/>
                </a:moveTo>
                <a:lnTo>
                  <a:pt x="0" y="166"/>
                </a:lnTo>
                <a:lnTo>
                  <a:pt x="70" y="435"/>
                </a:lnTo>
                <a:lnTo>
                  <a:pt x="224" y="505"/>
                </a:lnTo>
                <a:lnTo>
                  <a:pt x="371" y="697"/>
                </a:lnTo>
                <a:lnTo>
                  <a:pt x="371" y="812"/>
                </a:lnTo>
              </a:path>
            </a:pathLst>
          </a:cu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1760" name="Freeform 80"/>
          <p:cNvSpPr>
            <a:spLocks/>
          </p:cNvSpPr>
          <p:nvPr/>
        </p:nvSpPr>
        <p:spPr bwMode="auto">
          <a:xfrm>
            <a:off x="3952875" y="3176588"/>
            <a:ext cx="3419475" cy="431800"/>
          </a:xfrm>
          <a:custGeom>
            <a:avLst/>
            <a:gdLst>
              <a:gd name="T0" fmla="*/ 0 w 1113"/>
              <a:gd name="T1" fmla="*/ 2147483647 h 211"/>
              <a:gd name="T2" fmla="*/ 2147483647 w 1113"/>
              <a:gd name="T3" fmla="*/ 2147483647 h 211"/>
              <a:gd name="T4" fmla="*/ 2147483647 w 1113"/>
              <a:gd name="T5" fmla="*/ 2147483647 h 211"/>
              <a:gd name="T6" fmla="*/ 2147483647 w 1113"/>
              <a:gd name="T7" fmla="*/ 2147483647 h 211"/>
              <a:gd name="T8" fmla="*/ 2147483647 w 1113"/>
              <a:gd name="T9" fmla="*/ 2147483647 h 211"/>
              <a:gd name="T10" fmla="*/ 2147483647 w 1113"/>
              <a:gd name="T11" fmla="*/ 2147483647 h 211"/>
              <a:gd name="T12" fmla="*/ 2147483647 w 1113"/>
              <a:gd name="T13" fmla="*/ 0 h 211"/>
              <a:gd name="T14" fmla="*/ 2147483647 w 1113"/>
              <a:gd name="T15" fmla="*/ 0 h 211"/>
              <a:gd name="T16" fmla="*/ 2147483647 w 1113"/>
              <a:gd name="T17" fmla="*/ 2147483647 h 211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1113"/>
              <a:gd name="T28" fmla="*/ 0 h 211"/>
              <a:gd name="T29" fmla="*/ 1113 w 1113"/>
              <a:gd name="T30" fmla="*/ 211 h 211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1113" h="211">
                <a:moveTo>
                  <a:pt x="0" y="153"/>
                </a:moveTo>
                <a:lnTo>
                  <a:pt x="147" y="211"/>
                </a:lnTo>
                <a:lnTo>
                  <a:pt x="237" y="173"/>
                </a:lnTo>
                <a:lnTo>
                  <a:pt x="377" y="89"/>
                </a:lnTo>
                <a:lnTo>
                  <a:pt x="665" y="109"/>
                </a:lnTo>
                <a:lnTo>
                  <a:pt x="845" y="51"/>
                </a:lnTo>
                <a:lnTo>
                  <a:pt x="877" y="0"/>
                </a:lnTo>
                <a:lnTo>
                  <a:pt x="1037" y="0"/>
                </a:lnTo>
                <a:lnTo>
                  <a:pt x="1113" y="6"/>
                </a:lnTo>
              </a:path>
            </a:pathLst>
          </a:cu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1761" name="Freeform 81"/>
          <p:cNvSpPr>
            <a:spLocks/>
          </p:cNvSpPr>
          <p:nvPr/>
        </p:nvSpPr>
        <p:spPr bwMode="auto">
          <a:xfrm>
            <a:off x="5876925" y="990600"/>
            <a:ext cx="1817688" cy="1873250"/>
          </a:xfrm>
          <a:custGeom>
            <a:avLst/>
            <a:gdLst>
              <a:gd name="T0" fmla="*/ 2147483647 w 768"/>
              <a:gd name="T1" fmla="*/ 2147483647 h 806"/>
              <a:gd name="T2" fmla="*/ 2147483647 w 768"/>
              <a:gd name="T3" fmla="*/ 2147483647 h 806"/>
              <a:gd name="T4" fmla="*/ 2147483647 w 768"/>
              <a:gd name="T5" fmla="*/ 2147483647 h 806"/>
              <a:gd name="T6" fmla="*/ 2147483647 w 768"/>
              <a:gd name="T7" fmla="*/ 2147483647 h 806"/>
              <a:gd name="T8" fmla="*/ 2147483647 w 768"/>
              <a:gd name="T9" fmla="*/ 2147483647 h 806"/>
              <a:gd name="T10" fmla="*/ 2147483647 w 768"/>
              <a:gd name="T11" fmla="*/ 2147483647 h 806"/>
              <a:gd name="T12" fmla="*/ 0 w 768"/>
              <a:gd name="T13" fmla="*/ 2147483647 h 806"/>
              <a:gd name="T14" fmla="*/ 2147483647 w 768"/>
              <a:gd name="T15" fmla="*/ 2147483647 h 806"/>
              <a:gd name="T16" fmla="*/ 2147483647 w 768"/>
              <a:gd name="T17" fmla="*/ 2147483647 h 806"/>
              <a:gd name="T18" fmla="*/ 2147483647 w 768"/>
              <a:gd name="T19" fmla="*/ 0 h 80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768"/>
              <a:gd name="T31" fmla="*/ 0 h 806"/>
              <a:gd name="T32" fmla="*/ 768 w 768"/>
              <a:gd name="T33" fmla="*/ 806 h 80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768" h="806">
                <a:moveTo>
                  <a:pt x="768" y="678"/>
                </a:moveTo>
                <a:lnTo>
                  <a:pt x="620" y="736"/>
                </a:lnTo>
                <a:lnTo>
                  <a:pt x="396" y="665"/>
                </a:lnTo>
                <a:lnTo>
                  <a:pt x="166" y="723"/>
                </a:lnTo>
                <a:lnTo>
                  <a:pt x="96" y="806"/>
                </a:lnTo>
                <a:lnTo>
                  <a:pt x="32" y="780"/>
                </a:lnTo>
                <a:lnTo>
                  <a:pt x="0" y="563"/>
                </a:lnTo>
                <a:lnTo>
                  <a:pt x="64" y="371"/>
                </a:lnTo>
                <a:lnTo>
                  <a:pt x="108" y="89"/>
                </a:lnTo>
                <a:lnTo>
                  <a:pt x="108" y="0"/>
                </a:lnTo>
              </a:path>
            </a:pathLst>
          </a:cu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1762" name="Freeform 82"/>
          <p:cNvSpPr>
            <a:spLocks/>
          </p:cNvSpPr>
          <p:nvPr/>
        </p:nvSpPr>
        <p:spPr bwMode="auto">
          <a:xfrm>
            <a:off x="3695700" y="4411663"/>
            <a:ext cx="439738" cy="1636712"/>
          </a:xfrm>
          <a:custGeom>
            <a:avLst/>
            <a:gdLst>
              <a:gd name="T0" fmla="*/ 2147483647 w 186"/>
              <a:gd name="T1" fmla="*/ 0 h 704"/>
              <a:gd name="T2" fmla="*/ 2147483647 w 186"/>
              <a:gd name="T3" fmla="*/ 2147483647 h 704"/>
              <a:gd name="T4" fmla="*/ 2147483647 w 186"/>
              <a:gd name="T5" fmla="*/ 2147483647 h 704"/>
              <a:gd name="T6" fmla="*/ 0 w 186"/>
              <a:gd name="T7" fmla="*/ 2147483647 h 704"/>
              <a:gd name="T8" fmla="*/ 2147483647 w 186"/>
              <a:gd name="T9" fmla="*/ 2147483647 h 704"/>
              <a:gd name="T10" fmla="*/ 2147483647 w 186"/>
              <a:gd name="T11" fmla="*/ 2147483647 h 70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86"/>
              <a:gd name="T19" fmla="*/ 0 h 704"/>
              <a:gd name="T20" fmla="*/ 186 w 186"/>
              <a:gd name="T21" fmla="*/ 704 h 704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86" h="704">
                <a:moveTo>
                  <a:pt x="186" y="0"/>
                </a:moveTo>
                <a:lnTo>
                  <a:pt x="154" y="217"/>
                </a:lnTo>
                <a:lnTo>
                  <a:pt x="13" y="281"/>
                </a:lnTo>
                <a:lnTo>
                  <a:pt x="0" y="409"/>
                </a:lnTo>
                <a:lnTo>
                  <a:pt x="6" y="646"/>
                </a:lnTo>
                <a:lnTo>
                  <a:pt x="38" y="704"/>
                </a:lnTo>
              </a:path>
            </a:pathLst>
          </a:cu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1763" name="Freeform 83"/>
          <p:cNvSpPr>
            <a:spLocks/>
          </p:cNvSpPr>
          <p:nvPr/>
        </p:nvSpPr>
        <p:spPr bwMode="auto">
          <a:xfrm>
            <a:off x="3255963" y="3355975"/>
            <a:ext cx="4162425" cy="1025525"/>
          </a:xfrm>
          <a:custGeom>
            <a:avLst/>
            <a:gdLst>
              <a:gd name="T0" fmla="*/ 0 w 1760"/>
              <a:gd name="T1" fmla="*/ 0 h 442"/>
              <a:gd name="T2" fmla="*/ 2147483647 w 1760"/>
              <a:gd name="T3" fmla="*/ 2147483647 h 442"/>
              <a:gd name="T4" fmla="*/ 2147483647 w 1760"/>
              <a:gd name="T5" fmla="*/ 2147483647 h 442"/>
              <a:gd name="T6" fmla="*/ 2147483647 w 1760"/>
              <a:gd name="T7" fmla="*/ 2147483647 h 442"/>
              <a:gd name="T8" fmla="*/ 2147483647 w 1760"/>
              <a:gd name="T9" fmla="*/ 2147483647 h 442"/>
              <a:gd name="T10" fmla="*/ 2147483647 w 1760"/>
              <a:gd name="T11" fmla="*/ 2147483647 h 442"/>
              <a:gd name="T12" fmla="*/ 2147483647 w 1760"/>
              <a:gd name="T13" fmla="*/ 2147483647 h 442"/>
              <a:gd name="T14" fmla="*/ 2147483647 w 1760"/>
              <a:gd name="T15" fmla="*/ 2147483647 h 442"/>
              <a:gd name="T16" fmla="*/ 2147483647 w 1760"/>
              <a:gd name="T17" fmla="*/ 2147483647 h 442"/>
              <a:gd name="T18" fmla="*/ 2147483647 w 1760"/>
              <a:gd name="T19" fmla="*/ 2147483647 h 442"/>
              <a:gd name="T20" fmla="*/ 2147483647 w 1760"/>
              <a:gd name="T21" fmla="*/ 2147483647 h 442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1760"/>
              <a:gd name="T34" fmla="*/ 0 h 442"/>
              <a:gd name="T35" fmla="*/ 1760 w 1760"/>
              <a:gd name="T36" fmla="*/ 442 h 442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1760" h="442">
                <a:moveTo>
                  <a:pt x="0" y="0"/>
                </a:moveTo>
                <a:lnTo>
                  <a:pt x="333" y="269"/>
                </a:lnTo>
                <a:lnTo>
                  <a:pt x="480" y="256"/>
                </a:lnTo>
                <a:lnTo>
                  <a:pt x="628" y="378"/>
                </a:lnTo>
                <a:lnTo>
                  <a:pt x="839" y="442"/>
                </a:lnTo>
                <a:lnTo>
                  <a:pt x="960" y="378"/>
                </a:lnTo>
                <a:lnTo>
                  <a:pt x="1088" y="243"/>
                </a:lnTo>
                <a:lnTo>
                  <a:pt x="1274" y="275"/>
                </a:lnTo>
                <a:lnTo>
                  <a:pt x="1549" y="365"/>
                </a:lnTo>
                <a:lnTo>
                  <a:pt x="1716" y="128"/>
                </a:lnTo>
                <a:lnTo>
                  <a:pt x="1760" y="32"/>
                </a:lnTo>
              </a:path>
            </a:pathLst>
          </a:cu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1764" name="Freeform 84"/>
          <p:cNvSpPr>
            <a:spLocks/>
          </p:cNvSpPr>
          <p:nvPr/>
        </p:nvSpPr>
        <p:spPr bwMode="auto">
          <a:xfrm>
            <a:off x="5360988" y="1971675"/>
            <a:ext cx="2408237" cy="2143125"/>
          </a:xfrm>
          <a:custGeom>
            <a:avLst/>
            <a:gdLst>
              <a:gd name="T0" fmla="*/ 0 w 1018"/>
              <a:gd name="T1" fmla="*/ 2147483647 h 922"/>
              <a:gd name="T2" fmla="*/ 2147483647 w 1018"/>
              <a:gd name="T3" fmla="*/ 0 h 922"/>
              <a:gd name="T4" fmla="*/ 2147483647 w 1018"/>
              <a:gd name="T5" fmla="*/ 2147483647 h 922"/>
              <a:gd name="T6" fmla="*/ 2147483647 w 1018"/>
              <a:gd name="T7" fmla="*/ 2147483647 h 922"/>
              <a:gd name="T8" fmla="*/ 2147483647 w 1018"/>
              <a:gd name="T9" fmla="*/ 2147483647 h 922"/>
              <a:gd name="T10" fmla="*/ 2147483647 w 1018"/>
              <a:gd name="T11" fmla="*/ 2147483647 h 922"/>
              <a:gd name="T12" fmla="*/ 2147483647 w 1018"/>
              <a:gd name="T13" fmla="*/ 2147483647 h 922"/>
              <a:gd name="T14" fmla="*/ 2147483647 w 1018"/>
              <a:gd name="T15" fmla="*/ 2147483647 h 922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1018"/>
              <a:gd name="T25" fmla="*/ 0 h 922"/>
              <a:gd name="T26" fmla="*/ 1018 w 1018"/>
              <a:gd name="T27" fmla="*/ 922 h 922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1018" h="922">
                <a:moveTo>
                  <a:pt x="0" y="83"/>
                </a:moveTo>
                <a:lnTo>
                  <a:pt x="90" y="0"/>
                </a:lnTo>
                <a:lnTo>
                  <a:pt x="294" y="141"/>
                </a:lnTo>
                <a:lnTo>
                  <a:pt x="506" y="358"/>
                </a:lnTo>
                <a:lnTo>
                  <a:pt x="454" y="666"/>
                </a:lnTo>
                <a:lnTo>
                  <a:pt x="448" y="730"/>
                </a:lnTo>
                <a:lnTo>
                  <a:pt x="781" y="851"/>
                </a:lnTo>
                <a:lnTo>
                  <a:pt x="1018" y="922"/>
                </a:lnTo>
              </a:path>
            </a:pathLst>
          </a:cu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1765" name="Oval 87"/>
          <p:cNvSpPr>
            <a:spLocks noChangeArrowheads="1"/>
          </p:cNvSpPr>
          <p:nvPr/>
        </p:nvSpPr>
        <p:spPr bwMode="auto">
          <a:xfrm>
            <a:off x="6072188" y="3344863"/>
            <a:ext cx="403225" cy="371475"/>
          </a:xfrm>
          <a:prstGeom prst="ellipse">
            <a:avLst/>
          </a:prstGeom>
          <a:noFill/>
          <a:ln w="38100" algn="ctr">
            <a:solidFill>
              <a:srgbClr val="FF99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70249" tIns="41486" rIns="70249" bIns="41486" anchor="ctr">
            <a:spAutoFit/>
          </a:bodyPr>
          <a:lstStyle/>
          <a:p>
            <a:endParaRPr lang="ko-KR" altLang="en-US"/>
          </a:p>
        </p:txBody>
      </p:sp>
      <p:sp>
        <p:nvSpPr>
          <p:cNvPr id="31766" name="Text Box 95"/>
          <p:cNvSpPr txBox="1">
            <a:spLocks noChangeArrowheads="1"/>
          </p:cNvSpPr>
          <p:nvPr/>
        </p:nvSpPr>
        <p:spPr bwMode="auto">
          <a:xfrm>
            <a:off x="5737225" y="5281613"/>
            <a:ext cx="148113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0249" tIns="35125" rIns="70249" bIns="35125">
            <a:spAutoFit/>
          </a:bodyPr>
          <a:lstStyle>
            <a:lvl1pPr eaLnBrk="0" hangingPunct="0">
              <a:defRPr kumimoji="1" sz="2400">
                <a:solidFill>
                  <a:schemeClr val="tx2"/>
                </a:solidFill>
                <a:latin typeface="HY헤드라인M" pitchFamily="18" charset="-127"/>
                <a:ea typeface="HY헤드라인M" pitchFamily="18" charset="-127"/>
              </a:defRPr>
            </a:lvl1pPr>
            <a:lvl2pPr marL="742950" indent="-285750" eaLnBrk="0" hangingPunct="0">
              <a:defRPr kumimoji="1" sz="2400">
                <a:solidFill>
                  <a:schemeClr val="tx2"/>
                </a:solidFill>
                <a:latin typeface="HY헤드라인M" pitchFamily="18" charset="-127"/>
                <a:ea typeface="HY헤드라인M" pitchFamily="18" charset="-127"/>
              </a:defRPr>
            </a:lvl2pPr>
            <a:lvl3pPr marL="1143000" indent="-228600" eaLnBrk="0" hangingPunct="0">
              <a:defRPr kumimoji="1" sz="2400">
                <a:solidFill>
                  <a:schemeClr val="tx2"/>
                </a:solidFill>
                <a:latin typeface="HY헤드라인M" pitchFamily="18" charset="-127"/>
                <a:ea typeface="HY헤드라인M" pitchFamily="18" charset="-127"/>
              </a:defRPr>
            </a:lvl3pPr>
            <a:lvl4pPr marL="1600200" indent="-228600" eaLnBrk="0" hangingPunct="0">
              <a:defRPr kumimoji="1" sz="2400">
                <a:solidFill>
                  <a:schemeClr val="tx2"/>
                </a:solidFill>
                <a:latin typeface="HY헤드라인M" pitchFamily="18" charset="-127"/>
                <a:ea typeface="HY헤드라인M" pitchFamily="18" charset="-127"/>
              </a:defRPr>
            </a:lvl4pPr>
            <a:lvl5pPr marL="2057400" indent="-228600" eaLnBrk="0" hangingPunct="0">
              <a:defRPr kumimoji="1" sz="2400">
                <a:solidFill>
                  <a:schemeClr val="tx2"/>
                </a:solidFill>
                <a:latin typeface="HY헤드라인M" pitchFamily="18" charset="-127"/>
                <a:ea typeface="HY헤드라인M" pitchFamily="18" charset="-127"/>
              </a:defRPr>
            </a:lvl5pPr>
            <a:lvl6pPr marL="2514600" indent="-228600" algn="ctr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HY헤드라인M" pitchFamily="18" charset="-127"/>
                <a:ea typeface="HY헤드라인M" pitchFamily="18" charset="-127"/>
              </a:defRPr>
            </a:lvl6pPr>
            <a:lvl7pPr marL="2971800" indent="-228600" algn="ctr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HY헤드라인M" pitchFamily="18" charset="-127"/>
                <a:ea typeface="HY헤드라인M" pitchFamily="18" charset="-127"/>
              </a:defRPr>
            </a:lvl7pPr>
            <a:lvl8pPr marL="3429000" indent="-228600" algn="ctr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HY헤드라인M" pitchFamily="18" charset="-127"/>
                <a:ea typeface="HY헤드라인M" pitchFamily="18" charset="-127"/>
              </a:defRPr>
            </a:lvl8pPr>
            <a:lvl9pPr marL="3886200" indent="-228600" algn="ctr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HY헤드라인M" pitchFamily="18" charset="-127"/>
                <a:ea typeface="HY헤드라인M" pitchFamily="18" charset="-127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ko-KR" altLang="en-US" sz="1100" b="1">
                <a:solidFill>
                  <a:schemeClr val="bg1"/>
                </a:solidFill>
                <a:latin typeface="HY울릉도M" pitchFamily="18" charset="-127"/>
                <a:ea typeface="HY울릉도M" pitchFamily="18" charset="-127"/>
              </a:rPr>
              <a:t>강남 </a:t>
            </a:r>
            <a:r>
              <a:rPr lang="en-US" altLang="ko-KR" sz="1100" b="1">
                <a:solidFill>
                  <a:schemeClr val="bg1"/>
                </a:solidFill>
                <a:latin typeface="HY울릉도M" pitchFamily="18" charset="-127"/>
                <a:ea typeface="HY울릉도M" pitchFamily="18" charset="-127"/>
              </a:rPr>
              <a:t>/ </a:t>
            </a:r>
            <a:r>
              <a:rPr lang="ko-KR" altLang="en-US" sz="1100" b="1">
                <a:solidFill>
                  <a:schemeClr val="bg1"/>
                </a:solidFill>
                <a:latin typeface="HY울릉도M" pitchFamily="18" charset="-127"/>
                <a:ea typeface="HY울릉도M" pitchFamily="18" charset="-127"/>
              </a:rPr>
              <a:t>서초</a:t>
            </a:r>
            <a:r>
              <a:rPr lang="en-US" altLang="ko-KR" sz="1100" b="1">
                <a:solidFill>
                  <a:schemeClr val="bg1"/>
                </a:solidFill>
                <a:latin typeface="HY울릉도M" pitchFamily="18" charset="-127"/>
                <a:ea typeface="HY울릉도M" pitchFamily="18" charset="-127"/>
              </a:rPr>
              <a:t>/ </a:t>
            </a:r>
            <a:r>
              <a:rPr lang="ko-KR" altLang="en-US" sz="1100" b="1">
                <a:solidFill>
                  <a:schemeClr val="bg1"/>
                </a:solidFill>
                <a:latin typeface="HY울릉도M" pitchFamily="18" charset="-127"/>
                <a:ea typeface="HY울릉도M" pitchFamily="18" charset="-127"/>
              </a:rPr>
              <a:t>송파  </a:t>
            </a:r>
          </a:p>
        </p:txBody>
      </p:sp>
      <p:sp>
        <p:nvSpPr>
          <p:cNvPr id="31767" name="타원 36"/>
          <p:cNvSpPr>
            <a:spLocks noChangeArrowheads="1"/>
          </p:cNvSpPr>
          <p:nvPr/>
        </p:nvSpPr>
        <p:spPr bwMode="auto">
          <a:xfrm>
            <a:off x="5594350" y="2565400"/>
            <a:ext cx="1947863" cy="1614488"/>
          </a:xfrm>
          <a:prstGeom prst="ellipse">
            <a:avLst/>
          </a:prstGeom>
          <a:noFill/>
          <a:ln w="28575" algn="ctr">
            <a:solidFill>
              <a:srgbClr val="FF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70249" tIns="35125" rIns="70249" bIns="35125"/>
          <a:lstStyle/>
          <a:p>
            <a:pPr defTabSz="798513"/>
            <a:endParaRPr lang="ko-KR" altLang="en-US"/>
          </a:p>
        </p:txBody>
      </p:sp>
      <p:sp>
        <p:nvSpPr>
          <p:cNvPr id="31768" name="타원 37"/>
          <p:cNvSpPr>
            <a:spLocks noChangeArrowheads="1"/>
          </p:cNvSpPr>
          <p:nvPr/>
        </p:nvSpPr>
        <p:spPr bwMode="auto">
          <a:xfrm>
            <a:off x="5730875" y="4378325"/>
            <a:ext cx="1916113" cy="1330325"/>
          </a:xfrm>
          <a:prstGeom prst="ellipse">
            <a:avLst/>
          </a:prstGeom>
          <a:noFill/>
          <a:ln w="28575" algn="ctr">
            <a:solidFill>
              <a:srgbClr val="0070C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70249" tIns="35125" rIns="70249" bIns="35125"/>
          <a:lstStyle/>
          <a:p>
            <a:pPr defTabSz="798513"/>
            <a:endParaRPr lang="ko-KR" altLang="en-US"/>
          </a:p>
        </p:txBody>
      </p:sp>
      <p:sp>
        <p:nvSpPr>
          <p:cNvPr id="39" name="직사각형 38"/>
          <p:cNvSpPr/>
          <p:nvPr/>
        </p:nvSpPr>
        <p:spPr>
          <a:xfrm>
            <a:off x="5804498" y="4770726"/>
            <a:ext cx="1794991" cy="588001"/>
          </a:xfrm>
          <a:prstGeom prst="rect">
            <a:avLst/>
          </a:prstGeom>
          <a:noFill/>
        </p:spPr>
        <p:txBody>
          <a:bodyPr lIns="70249" tIns="35125" rIns="70249" bIns="35125">
            <a:spAutoFit/>
          </a:bodyPr>
          <a:lstStyle/>
          <a:p>
            <a:pPr>
              <a:defRPr/>
            </a:pPr>
            <a:r>
              <a:rPr lang="en-US" altLang="ko-KR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2</a:t>
            </a:r>
            <a:r>
              <a:rPr lang="ko-KR" altLang="en-US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차 권역</a:t>
            </a:r>
            <a:endParaRPr lang="en-US" altLang="ko-KR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5623396" y="2996952"/>
            <a:ext cx="1396876" cy="511057"/>
          </a:xfrm>
          <a:prstGeom prst="rect">
            <a:avLst/>
          </a:prstGeom>
          <a:noFill/>
        </p:spPr>
        <p:txBody>
          <a:bodyPr lIns="70249" tIns="35125" rIns="70249" bIns="35125">
            <a:spAutoFit/>
          </a:bodyPr>
          <a:lstStyle/>
          <a:p>
            <a:pPr>
              <a:defRPr/>
            </a:pPr>
            <a:r>
              <a:rPr lang="en-US" altLang="ko-KR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reflection blurRad="12700" stA="28000" endPos="45000" dist="1000" dir="5400000" sy="-100000" algn="bl" rotWithShape="0"/>
                </a:effectLst>
              </a:rPr>
              <a:t>1</a:t>
            </a:r>
            <a:r>
              <a:rPr lang="ko-KR" altLang="en-US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reflection blurRad="12700" stA="28000" endPos="45000" dist="1000" dir="5400000" sy="-100000" algn="bl" rotWithShape="0"/>
                </a:effectLst>
              </a:rPr>
              <a:t>차 권역</a:t>
            </a:r>
            <a:endParaRPr lang="en-US" altLang="ko-KR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solidFill>
                <a:srgbClr val="FFFF00"/>
              </a:soli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  <p:sp>
        <p:nvSpPr>
          <p:cNvPr id="28684" name="타원 42"/>
          <p:cNvSpPr>
            <a:spLocks noChangeArrowheads="1"/>
          </p:cNvSpPr>
          <p:nvPr/>
        </p:nvSpPr>
        <p:spPr bwMode="auto">
          <a:xfrm>
            <a:off x="3103563" y="1484313"/>
            <a:ext cx="5330825" cy="4824412"/>
          </a:xfrm>
          <a:prstGeom prst="ellipse">
            <a:avLst/>
          </a:prstGeom>
          <a:noFill/>
          <a:ln w="28575" algn="ctr">
            <a:solidFill>
              <a:schemeClr val="bg2">
                <a:lumMod val="75000"/>
              </a:schemeClr>
            </a:solidFill>
            <a:prstDash val="dash"/>
            <a:round/>
            <a:headEnd/>
            <a:tailEnd/>
          </a:ln>
        </p:spPr>
        <p:txBody>
          <a:bodyPr lIns="70249" tIns="35125" rIns="70249" bIns="35125"/>
          <a:lstStyle/>
          <a:p>
            <a:pPr defTabSz="800081">
              <a:defRPr/>
            </a:pPr>
            <a:endParaRPr lang="ko-KR" alt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3330535" y="3643250"/>
            <a:ext cx="1428388" cy="588001"/>
          </a:xfrm>
          <a:prstGeom prst="rect">
            <a:avLst/>
          </a:prstGeom>
          <a:noFill/>
        </p:spPr>
        <p:txBody>
          <a:bodyPr lIns="70249" tIns="35125" rIns="70249" bIns="35125">
            <a:spAutoFit/>
          </a:bodyPr>
          <a:lstStyle/>
          <a:p>
            <a:pPr>
              <a:defRPr/>
            </a:pPr>
            <a:r>
              <a:rPr lang="en-US" altLang="ko-KR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3</a:t>
            </a:r>
            <a:r>
              <a:rPr lang="ko-KR" altLang="en-US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차 권역</a:t>
            </a:r>
            <a:endParaRPr lang="en-US" altLang="ko-KR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5606518" y="1124744"/>
            <a:ext cx="1574792" cy="456041"/>
          </a:xfrm>
          <a:prstGeom prst="rect">
            <a:avLst/>
          </a:prstGeom>
          <a:noFill/>
        </p:spPr>
        <p:txBody>
          <a:bodyPr lIns="70249" tIns="35125" rIns="70249" bIns="35125">
            <a:spAutoFit/>
          </a:bodyPr>
          <a:lstStyle/>
          <a:p>
            <a:pPr>
              <a:defRPr/>
            </a:pPr>
            <a:r>
              <a:rPr lang="ko-KR" altLang="en-US" sz="2100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reflection blurRad="12700" stA="28000" endPos="45000" dist="1000" dir="5400000" sy="-100000" algn="bl" rotWithShape="0"/>
                </a:effectLst>
                <a:latin typeface="HY울릉도M" pitchFamily="18" charset="-127"/>
                <a:ea typeface="HY울릉도M" pitchFamily="18" charset="-127"/>
              </a:rPr>
              <a:t>서울 동북부</a:t>
            </a:r>
            <a:endParaRPr lang="en-US" altLang="ko-KR" sz="2100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solidFill>
                <a:schemeClr val="bg1"/>
              </a:solidFill>
              <a:effectLst>
                <a:reflection blurRad="12700" stA="28000" endPos="45000" dist="1000" dir="5400000" sy="-100000" algn="bl" rotWithShape="0"/>
              </a:effectLst>
              <a:latin typeface="HY울릉도M" pitchFamily="18" charset="-127"/>
              <a:ea typeface="HY울릉도M" pitchFamily="18" charset="-127"/>
            </a:endParaRPr>
          </a:p>
        </p:txBody>
      </p:sp>
      <p:sp>
        <p:nvSpPr>
          <p:cNvPr id="31774" name="사각형 설명선 48"/>
          <p:cNvSpPr>
            <a:spLocks noChangeArrowheads="1"/>
          </p:cNvSpPr>
          <p:nvPr/>
        </p:nvSpPr>
        <p:spPr bwMode="auto">
          <a:xfrm>
            <a:off x="6006437" y="3357563"/>
            <a:ext cx="539750" cy="350838"/>
          </a:xfrm>
          <a:prstGeom prst="wedgeRectCallout">
            <a:avLst>
              <a:gd name="adj1" fmla="val -147111"/>
              <a:gd name="adj2" fmla="val 89634"/>
            </a:avLst>
          </a:prstGeom>
          <a:noFill/>
          <a:ln w="9525" algn="ctr">
            <a:noFill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70249" tIns="35125" rIns="70249" bIns="35125"/>
          <a:lstStyle/>
          <a:p>
            <a:pPr defTabSz="798513"/>
            <a:r>
              <a:rPr lang="en-US" altLang="ko-KR" sz="1400" dirty="0">
                <a:solidFill>
                  <a:srgbClr val="FF0000"/>
                </a:solidFill>
              </a:rPr>
              <a:t>SITE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31775" name="그림 50" descr="그림3.png"/>
          <p:cNvSpPr>
            <a:spLocks noChangeAspect="1"/>
          </p:cNvSpPr>
          <p:nvPr/>
        </p:nvSpPr>
        <p:spPr bwMode="auto">
          <a:xfrm rot="5931900">
            <a:off x="3640931" y="4212432"/>
            <a:ext cx="808037" cy="173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z="1200"/>
          </a:p>
        </p:txBody>
      </p:sp>
      <p:sp>
        <p:nvSpPr>
          <p:cNvPr id="31776" name="그림 51" descr="그림3.png"/>
          <p:cNvSpPr>
            <a:spLocks noChangeAspect="1"/>
          </p:cNvSpPr>
          <p:nvPr/>
        </p:nvSpPr>
        <p:spPr bwMode="auto">
          <a:xfrm rot="13286982" flipH="1">
            <a:off x="7802563" y="2274888"/>
            <a:ext cx="615950" cy="1290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1777" name="그림 52" descr="그림3.png"/>
          <p:cNvSpPr>
            <a:spLocks noChangeAspect="1"/>
          </p:cNvSpPr>
          <p:nvPr/>
        </p:nvSpPr>
        <p:spPr bwMode="auto">
          <a:xfrm rot="9807544" flipH="1">
            <a:off x="6030913" y="1963738"/>
            <a:ext cx="630237" cy="1111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49" name="TextBox 48"/>
          <p:cNvSpPr txBox="1"/>
          <p:nvPr/>
        </p:nvSpPr>
        <p:spPr>
          <a:xfrm>
            <a:off x="163513" y="6021388"/>
            <a:ext cx="8666162" cy="819150"/>
          </a:xfrm>
          <a:prstGeom prst="rect">
            <a:avLst/>
          </a:prstGeom>
          <a:noFill/>
        </p:spPr>
        <p:txBody>
          <a:bodyPr lIns="80147" tIns="40074" rIns="80147" bIns="40074">
            <a:spAutoFit/>
          </a:bodyPr>
          <a:lstStyle/>
          <a:p>
            <a:pPr latinLnBrk="0">
              <a:lnSpc>
                <a:spcPct val="90000"/>
              </a:lnSpc>
              <a:spcBef>
                <a:spcPct val="50000"/>
              </a:spcBef>
              <a:defRPr/>
            </a:pPr>
            <a:r>
              <a:rPr kumimoji="0" lang="ko-KR" altLang="en-US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맑은 고딕" pitchFamily="50" charset="-127"/>
                <a:ea typeface="맑은 고딕" pitchFamily="50" charset="-127"/>
              </a:rPr>
              <a:t>동대문권</a:t>
            </a:r>
            <a:r>
              <a:rPr kumimoji="0" lang="ko-KR" altLang="en-U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맑은 고딕" pitchFamily="50" charset="-127"/>
                <a:ea typeface="맑은 고딕" pitchFamily="50" charset="-127"/>
              </a:rPr>
              <a:t> 핵심 수요층에 대한 심층</a:t>
            </a:r>
            <a:r>
              <a:rPr kumimoji="0" lang="en-US" altLang="ko-KR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맑은 고딕" pitchFamily="50" charset="-127"/>
                <a:ea typeface="맑은 고딕" pitchFamily="50" charset="-127"/>
              </a:rPr>
              <a:t>마케팅  및 </a:t>
            </a:r>
          </a:p>
          <a:p>
            <a:pPr latinLnBrk="0">
              <a:lnSpc>
                <a:spcPct val="60000"/>
              </a:lnSpc>
              <a:spcBef>
                <a:spcPct val="50000"/>
              </a:spcBef>
              <a:defRPr/>
            </a:pPr>
            <a:r>
              <a:rPr kumimoji="0" lang="en-US" altLang="ko-KR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맑은 고딕" pitchFamily="50" charset="-127"/>
                <a:ea typeface="맑은 고딕" pitchFamily="50" charset="-127"/>
              </a:rPr>
              <a:t>2·3</a:t>
            </a:r>
            <a:r>
              <a:rPr kumimoji="0" lang="ko-KR" altLang="en-U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맑은 고딕" pitchFamily="50" charset="-127"/>
                <a:ea typeface="맑은 고딕" pitchFamily="50" charset="-127"/>
              </a:rPr>
              <a:t>차 </a:t>
            </a:r>
            <a:r>
              <a:rPr kumimoji="0" lang="en-US" altLang="ko-KR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맑은 고딕" pitchFamily="50" charset="-127"/>
                <a:ea typeface="맑은 고딕" pitchFamily="50" charset="-127"/>
              </a:rPr>
              <a:t>TARGET</a:t>
            </a:r>
            <a:r>
              <a:rPr kumimoji="0" lang="ko-KR" altLang="en-U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맑은 고딕" pitchFamily="50" charset="-127"/>
                <a:ea typeface="맑은 고딕" pitchFamily="50" charset="-127"/>
              </a:rPr>
              <a:t>으로 마케팅 범위 확산</a:t>
            </a:r>
          </a:p>
        </p:txBody>
      </p:sp>
      <p:pic>
        <p:nvPicPr>
          <p:cNvPr id="31779" name="그림 52" descr="그림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851068" flipH="1">
            <a:off x="7208044" y="3321844"/>
            <a:ext cx="668338" cy="1047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80" name="그림 52" descr="그림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185186" flipH="1">
            <a:off x="4973024" y="2733674"/>
            <a:ext cx="668337" cy="1047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6" name="직사각형 55"/>
          <p:cNvSpPr/>
          <p:nvPr/>
        </p:nvSpPr>
        <p:spPr>
          <a:xfrm>
            <a:off x="6859136" y="3992147"/>
            <a:ext cx="1574792" cy="456041"/>
          </a:xfrm>
          <a:prstGeom prst="rect">
            <a:avLst/>
          </a:prstGeom>
          <a:noFill/>
        </p:spPr>
        <p:txBody>
          <a:bodyPr lIns="70249" tIns="35125" rIns="70249" bIns="35125">
            <a:spAutoFit/>
          </a:bodyPr>
          <a:lstStyle/>
          <a:p>
            <a:pPr>
              <a:defRPr/>
            </a:pPr>
            <a:r>
              <a:rPr lang="ko-KR" altLang="en-US" sz="2100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reflection blurRad="12700" stA="28000" endPos="45000" dist="1000" dir="5400000" sy="-100000" algn="bl" rotWithShape="0"/>
                </a:effectLst>
                <a:latin typeface="HY울릉도M" pitchFamily="18" charset="-127"/>
                <a:ea typeface="HY울릉도M" pitchFamily="18" charset="-127"/>
              </a:rPr>
              <a:t>서울 동남부</a:t>
            </a:r>
            <a:endParaRPr lang="en-US" altLang="ko-KR" sz="2100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solidFill>
                <a:schemeClr val="bg1"/>
              </a:solidFill>
              <a:effectLst>
                <a:reflection blurRad="12700" stA="28000" endPos="45000" dist="1000" dir="5400000" sy="-100000" algn="bl" rotWithShape="0"/>
              </a:effectLst>
              <a:latin typeface="HY울릉도M" pitchFamily="18" charset="-127"/>
              <a:ea typeface="HY울릉도M" pitchFamily="18" charset="-127"/>
            </a:endParaRPr>
          </a:p>
        </p:txBody>
      </p:sp>
      <p:sp>
        <p:nvSpPr>
          <p:cNvPr id="31782" name="Text Box 94"/>
          <p:cNvSpPr txBox="1">
            <a:spLocks noChangeArrowheads="1"/>
          </p:cNvSpPr>
          <p:nvPr/>
        </p:nvSpPr>
        <p:spPr bwMode="auto">
          <a:xfrm>
            <a:off x="5051425" y="3644900"/>
            <a:ext cx="262096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0249" tIns="35125" rIns="70249" bIns="35125">
            <a:spAutoFit/>
          </a:bodyPr>
          <a:lstStyle>
            <a:lvl1pPr eaLnBrk="0" hangingPunct="0">
              <a:defRPr kumimoji="1" sz="2400">
                <a:solidFill>
                  <a:schemeClr val="tx2"/>
                </a:solidFill>
                <a:latin typeface="HY헤드라인M" pitchFamily="18" charset="-127"/>
                <a:ea typeface="HY헤드라인M" pitchFamily="18" charset="-127"/>
              </a:defRPr>
            </a:lvl1pPr>
            <a:lvl2pPr marL="742950" indent="-285750" eaLnBrk="0" hangingPunct="0">
              <a:defRPr kumimoji="1" sz="2400">
                <a:solidFill>
                  <a:schemeClr val="tx2"/>
                </a:solidFill>
                <a:latin typeface="HY헤드라인M" pitchFamily="18" charset="-127"/>
                <a:ea typeface="HY헤드라인M" pitchFamily="18" charset="-127"/>
              </a:defRPr>
            </a:lvl2pPr>
            <a:lvl3pPr marL="1143000" indent="-228600" eaLnBrk="0" hangingPunct="0">
              <a:defRPr kumimoji="1" sz="2400">
                <a:solidFill>
                  <a:schemeClr val="tx2"/>
                </a:solidFill>
                <a:latin typeface="HY헤드라인M" pitchFamily="18" charset="-127"/>
                <a:ea typeface="HY헤드라인M" pitchFamily="18" charset="-127"/>
              </a:defRPr>
            </a:lvl3pPr>
            <a:lvl4pPr marL="1600200" indent="-228600" eaLnBrk="0" hangingPunct="0">
              <a:defRPr kumimoji="1" sz="2400">
                <a:solidFill>
                  <a:schemeClr val="tx2"/>
                </a:solidFill>
                <a:latin typeface="HY헤드라인M" pitchFamily="18" charset="-127"/>
                <a:ea typeface="HY헤드라인M" pitchFamily="18" charset="-127"/>
              </a:defRPr>
            </a:lvl4pPr>
            <a:lvl5pPr marL="2057400" indent="-228600" eaLnBrk="0" hangingPunct="0">
              <a:defRPr kumimoji="1" sz="2400">
                <a:solidFill>
                  <a:schemeClr val="tx2"/>
                </a:solidFill>
                <a:latin typeface="HY헤드라인M" pitchFamily="18" charset="-127"/>
                <a:ea typeface="HY헤드라인M" pitchFamily="18" charset="-127"/>
              </a:defRPr>
            </a:lvl5pPr>
            <a:lvl6pPr marL="2514600" indent="-228600" algn="ctr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HY헤드라인M" pitchFamily="18" charset="-127"/>
                <a:ea typeface="HY헤드라인M" pitchFamily="18" charset="-127"/>
              </a:defRPr>
            </a:lvl6pPr>
            <a:lvl7pPr marL="2971800" indent="-228600" algn="ctr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HY헤드라인M" pitchFamily="18" charset="-127"/>
                <a:ea typeface="HY헤드라인M" pitchFamily="18" charset="-127"/>
              </a:defRPr>
            </a:lvl7pPr>
            <a:lvl8pPr marL="3429000" indent="-228600" algn="ctr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HY헤드라인M" pitchFamily="18" charset="-127"/>
                <a:ea typeface="HY헤드라인M" pitchFamily="18" charset="-127"/>
              </a:defRPr>
            </a:lvl8pPr>
            <a:lvl9pPr marL="3886200" indent="-228600" algn="ctr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HY헤드라인M" pitchFamily="18" charset="-127"/>
                <a:ea typeface="HY헤드라인M" pitchFamily="18" charset="-127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ko-KR" altLang="en-US" sz="1100" b="1">
                <a:solidFill>
                  <a:srgbClr val="FFFF00"/>
                </a:solidFill>
                <a:latin typeface="HY울릉도M" pitchFamily="18" charset="-127"/>
                <a:ea typeface="HY울릉도M" pitchFamily="18" charset="-127"/>
              </a:rPr>
              <a:t>동대문 </a:t>
            </a:r>
            <a:r>
              <a:rPr lang="en-US" altLang="ko-KR" sz="1100" b="1">
                <a:solidFill>
                  <a:srgbClr val="FFFF00"/>
                </a:solidFill>
                <a:latin typeface="HY울릉도M" pitchFamily="18" charset="-127"/>
                <a:ea typeface="HY울릉도M" pitchFamily="18" charset="-127"/>
              </a:rPr>
              <a:t>/ </a:t>
            </a:r>
            <a:r>
              <a:rPr lang="ko-KR" altLang="en-US" sz="1100" b="1">
                <a:solidFill>
                  <a:srgbClr val="FFFF00"/>
                </a:solidFill>
                <a:latin typeface="HY울릉도M" pitchFamily="18" charset="-127"/>
                <a:ea typeface="HY울릉도M" pitchFamily="18" charset="-127"/>
              </a:rPr>
              <a:t>성동구</a:t>
            </a:r>
            <a:r>
              <a:rPr lang="en-US" altLang="ko-KR" sz="1100" b="1">
                <a:solidFill>
                  <a:srgbClr val="FFFF00"/>
                </a:solidFill>
                <a:latin typeface="HY울릉도M" pitchFamily="18" charset="-127"/>
                <a:ea typeface="HY울릉도M" pitchFamily="18" charset="-127"/>
              </a:rPr>
              <a:t> /</a:t>
            </a:r>
            <a:r>
              <a:rPr lang="ko-KR" altLang="en-US" sz="1100" b="1">
                <a:solidFill>
                  <a:srgbClr val="FFFF00"/>
                </a:solidFill>
                <a:latin typeface="HY울릉도M" pitchFamily="18" charset="-127"/>
                <a:ea typeface="HY울릉도M" pitchFamily="18" charset="-127"/>
              </a:rPr>
              <a:t>성북구</a:t>
            </a:r>
            <a:r>
              <a:rPr lang="en-US" altLang="ko-KR" sz="1100" b="1">
                <a:solidFill>
                  <a:srgbClr val="FFFF00"/>
                </a:solidFill>
                <a:latin typeface="HY울릉도M" pitchFamily="18" charset="-127"/>
                <a:ea typeface="HY울릉도M" pitchFamily="18" charset="-127"/>
              </a:rPr>
              <a:t>/</a:t>
            </a:r>
            <a:r>
              <a:rPr lang="ko-KR" altLang="en-US" sz="1100" b="1">
                <a:solidFill>
                  <a:srgbClr val="FFFF00"/>
                </a:solidFill>
                <a:latin typeface="HY울릉도M" pitchFamily="18" charset="-127"/>
                <a:ea typeface="HY울릉도M" pitchFamily="18" charset="-127"/>
              </a:rPr>
              <a:t>중랑구</a:t>
            </a:r>
          </a:p>
        </p:txBody>
      </p:sp>
      <p:sp>
        <p:nvSpPr>
          <p:cNvPr id="44" name="직사각형 43"/>
          <p:cNvSpPr/>
          <p:nvPr/>
        </p:nvSpPr>
        <p:spPr>
          <a:xfrm>
            <a:off x="7578507" y="1950458"/>
            <a:ext cx="1704420" cy="456041"/>
          </a:xfrm>
          <a:prstGeom prst="rect">
            <a:avLst/>
          </a:prstGeom>
          <a:noFill/>
        </p:spPr>
        <p:txBody>
          <a:bodyPr lIns="70249" tIns="35125" rIns="70249" bIns="35125">
            <a:spAutoFit/>
          </a:bodyPr>
          <a:lstStyle/>
          <a:p>
            <a:pPr>
              <a:defRPr/>
            </a:pPr>
            <a:r>
              <a:rPr lang="ko-KR" altLang="en-US" sz="2100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reflection blurRad="12700" stA="28000" endPos="45000" dist="1000" dir="5400000" sy="-100000" algn="bl" rotWithShape="0"/>
                </a:effectLst>
                <a:latin typeface="HY울릉도M" pitchFamily="18" charset="-127"/>
                <a:ea typeface="HY울릉도M" pitchFamily="18" charset="-127"/>
              </a:rPr>
              <a:t>경기 북동부</a:t>
            </a:r>
            <a:endParaRPr lang="en-US" altLang="ko-KR" sz="2100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solidFill>
                <a:schemeClr val="bg1"/>
              </a:solidFill>
              <a:effectLst>
                <a:reflection blurRad="12700" stA="28000" endPos="45000" dist="1000" dir="5400000" sy="-100000" algn="bl" rotWithShape="0"/>
              </a:effectLst>
              <a:latin typeface="HY울릉도M" pitchFamily="18" charset="-127"/>
              <a:ea typeface="HY울릉도M" pitchFamily="18" charset="-127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5662878" y="1384809"/>
            <a:ext cx="1794991" cy="588001"/>
          </a:xfrm>
          <a:prstGeom prst="rect">
            <a:avLst/>
          </a:prstGeom>
          <a:noFill/>
        </p:spPr>
        <p:txBody>
          <a:bodyPr lIns="70249" tIns="35125" rIns="70249" bIns="35125">
            <a:spAutoFit/>
          </a:bodyPr>
          <a:lstStyle/>
          <a:p>
            <a:pPr>
              <a:defRPr/>
            </a:pPr>
            <a:r>
              <a:rPr lang="en-US" altLang="ko-KR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2</a:t>
            </a:r>
            <a:r>
              <a:rPr lang="ko-KR" altLang="en-US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차 권역</a:t>
            </a:r>
            <a:endParaRPr lang="en-US" altLang="ko-KR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  <p:sp>
        <p:nvSpPr>
          <p:cNvPr id="31786" name="타원 37"/>
          <p:cNvSpPr>
            <a:spLocks noChangeArrowheads="1"/>
          </p:cNvSpPr>
          <p:nvPr/>
        </p:nvSpPr>
        <p:spPr bwMode="auto">
          <a:xfrm>
            <a:off x="7458075" y="2592388"/>
            <a:ext cx="1550988" cy="1330325"/>
          </a:xfrm>
          <a:prstGeom prst="ellipse">
            <a:avLst/>
          </a:prstGeom>
          <a:noFill/>
          <a:ln w="28575" algn="ctr">
            <a:solidFill>
              <a:srgbClr val="0070C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70249" tIns="35125" rIns="70249" bIns="35125"/>
          <a:lstStyle/>
          <a:p>
            <a:pPr defTabSz="798513"/>
            <a:endParaRPr lang="ko-KR" altLang="en-US"/>
          </a:p>
        </p:txBody>
      </p:sp>
      <p:sp>
        <p:nvSpPr>
          <p:cNvPr id="60" name="직사각형 59"/>
          <p:cNvSpPr/>
          <p:nvPr/>
        </p:nvSpPr>
        <p:spPr>
          <a:xfrm>
            <a:off x="7191762" y="2942599"/>
            <a:ext cx="1794991" cy="588001"/>
          </a:xfrm>
          <a:prstGeom prst="rect">
            <a:avLst/>
          </a:prstGeom>
          <a:noFill/>
        </p:spPr>
        <p:txBody>
          <a:bodyPr lIns="70249" tIns="35125" rIns="70249" bIns="35125">
            <a:spAutoFit/>
          </a:bodyPr>
          <a:lstStyle/>
          <a:p>
            <a:pPr>
              <a:defRPr/>
            </a:pPr>
            <a:r>
              <a:rPr lang="en-US" altLang="ko-KR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2</a:t>
            </a:r>
            <a:r>
              <a:rPr lang="ko-KR" altLang="en-US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차 권역</a:t>
            </a:r>
            <a:endParaRPr lang="en-US" altLang="ko-KR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  <p:sp>
        <p:nvSpPr>
          <p:cNvPr id="62" name="AutoShape 8"/>
          <p:cNvSpPr>
            <a:spLocks noChangeArrowheads="1"/>
          </p:cNvSpPr>
          <p:nvPr/>
        </p:nvSpPr>
        <p:spPr bwMode="auto">
          <a:xfrm>
            <a:off x="107950" y="3644900"/>
            <a:ext cx="1727200" cy="469900"/>
          </a:xfrm>
          <a:prstGeom prst="roundRect">
            <a:avLst>
              <a:gd name="adj" fmla="val 16667"/>
            </a:avLst>
          </a:prstGeom>
          <a:solidFill>
            <a:schemeClr val="accent5">
              <a:lumMod val="50000"/>
            </a:schemeClr>
          </a:solidFill>
          <a:ln w="12700" algn="ctr">
            <a:noFill/>
            <a:round/>
            <a:headEnd/>
            <a:tailEnd/>
          </a:ln>
          <a:effectLst>
            <a:outerShdw dist="25400" dir="5400000" algn="ctr" rotWithShape="0">
              <a:srgbClr val="B2B2B2"/>
            </a:outerShdw>
          </a:effectLst>
        </p:spPr>
        <p:txBody>
          <a:bodyPr wrap="none" lIns="64350" tIns="32175" rIns="64350" bIns="32175" anchor="ctr"/>
          <a:lstStyle/>
          <a:p>
            <a:pPr defTabSz="628650">
              <a:lnSpc>
                <a:spcPct val="120000"/>
              </a:lnSpc>
              <a:defRPr/>
            </a:pPr>
            <a:r>
              <a:rPr lang="en-US" altLang="ko-KR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ko-KR" altLang="en-US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룸</a:t>
            </a:r>
            <a:endParaRPr lang="en-US" altLang="ko-KR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1789" name="Rectangle 2"/>
          <p:cNvSpPr>
            <a:spLocks noChangeArrowheads="1"/>
          </p:cNvSpPr>
          <p:nvPr/>
        </p:nvSpPr>
        <p:spPr bwMode="auto">
          <a:xfrm>
            <a:off x="36513" y="1988840"/>
            <a:ext cx="485775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spcBef>
                <a:spcPct val="50000"/>
              </a:spcBef>
            </a:pP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예상 수요층 </a:t>
            </a:r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18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광역 </a:t>
            </a:r>
            <a:r>
              <a:rPr lang="en-US" altLang="ko-KR" sz="18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(65%)</a:t>
            </a:r>
            <a:r>
              <a:rPr lang="en-US" altLang="ko-KR" sz="1800" b="1" dirty="0">
                <a:solidFill>
                  <a:srgbClr val="FFFF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＞ </a:t>
            </a:r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1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차 </a:t>
            </a:r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Target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(35%)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endParaRPr lang="en-US" altLang="ko-KR" sz="12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1790" name="Rectangle 2"/>
          <p:cNvSpPr>
            <a:spLocks noChangeArrowheads="1"/>
          </p:cNvSpPr>
          <p:nvPr/>
        </p:nvSpPr>
        <p:spPr bwMode="auto">
          <a:xfrm>
            <a:off x="36513" y="1663700"/>
            <a:ext cx="485775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spcBef>
                <a:spcPct val="50000"/>
              </a:spcBef>
            </a:pP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수요 형태 </a:t>
            </a:r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실수요 ＜ </a:t>
            </a:r>
            <a:r>
              <a:rPr lang="ko-KR" altLang="en-US" sz="2000" b="1" dirty="0">
                <a:solidFill>
                  <a:srgbClr val="FFFF00"/>
                </a:solidFill>
                <a:latin typeface="맑은 고딕" pitchFamily="50" charset="-127"/>
                <a:ea typeface="맑은 고딕" pitchFamily="50" charset="-127"/>
              </a:rPr>
              <a:t>임대투자</a:t>
            </a:r>
            <a:r>
              <a:rPr lang="ko-KR" altLang="en-US" sz="20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endParaRPr lang="en-US" altLang="ko-KR" sz="20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1791" name="Rectangle 2"/>
          <p:cNvSpPr>
            <a:spLocks noChangeArrowheads="1"/>
          </p:cNvSpPr>
          <p:nvPr/>
        </p:nvSpPr>
        <p:spPr bwMode="auto">
          <a:xfrm>
            <a:off x="34925" y="2649538"/>
            <a:ext cx="4859338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spcBef>
                <a:spcPct val="50000"/>
              </a:spcBef>
            </a:pPr>
            <a:r>
              <a:rPr lang="en-US" altLang="ko-KR" sz="1200" b="1" dirty="0">
                <a:solidFill>
                  <a:srgbClr val="FFFF00"/>
                </a:solidFill>
                <a:latin typeface="맑은 고딕" pitchFamily="50" charset="-127"/>
                <a:ea typeface="맑은 고딕" pitchFamily="50" charset="-127"/>
              </a:rPr>
              <a:t>Boom up </a:t>
            </a:r>
            <a:r>
              <a:rPr lang="ko-KR" altLang="en-US" sz="1200" b="1" dirty="0">
                <a:solidFill>
                  <a:srgbClr val="FFFF00"/>
                </a:solidFill>
                <a:latin typeface="맑은 고딕" pitchFamily="50" charset="-127"/>
                <a:ea typeface="맑은 고딕" pitchFamily="50" charset="-127"/>
              </a:rPr>
              <a:t>중심의 영업 </a:t>
            </a:r>
            <a:r>
              <a:rPr lang="en-US" altLang="ko-KR" sz="1200" b="1" dirty="0">
                <a:solidFill>
                  <a:srgbClr val="FFFF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</a:p>
          <a:p>
            <a:pPr algn="l">
              <a:lnSpc>
                <a:spcPct val="100000"/>
              </a:lnSpc>
              <a:spcBef>
                <a:spcPct val="50000"/>
              </a:spcBef>
            </a:pPr>
            <a:r>
              <a:rPr lang="en-US" altLang="ko-KR" sz="1200" b="1" dirty="0">
                <a:solidFill>
                  <a:srgbClr val="FFFF00"/>
                </a:solidFill>
                <a:latin typeface="맑은 고딕" pitchFamily="50" charset="-127"/>
                <a:ea typeface="맑은 고딕" pitchFamily="50" charset="-127"/>
              </a:rPr>
              <a:t>1,2,3</a:t>
            </a:r>
            <a:r>
              <a:rPr lang="ko-KR" altLang="en-US" sz="1200" b="1" dirty="0">
                <a:solidFill>
                  <a:srgbClr val="FFFF00"/>
                </a:solidFill>
                <a:latin typeface="맑은 고딕" pitchFamily="50" charset="-127"/>
                <a:ea typeface="맑은 고딕" pitchFamily="50" charset="-127"/>
              </a:rPr>
              <a:t>차</a:t>
            </a:r>
            <a:r>
              <a:rPr lang="en-US" altLang="ko-KR" sz="1200" b="1" dirty="0">
                <a:solidFill>
                  <a:srgbClr val="FFFF00"/>
                </a:solidFill>
                <a:latin typeface="맑은 고딕" pitchFamily="50" charset="-127"/>
                <a:ea typeface="맑은 고딕" pitchFamily="50" charset="-127"/>
              </a:rPr>
              <a:t> Target</a:t>
            </a:r>
            <a:r>
              <a:rPr lang="ko-KR" altLang="en-US" sz="1200" b="1" dirty="0">
                <a:solidFill>
                  <a:srgbClr val="FFFF00"/>
                </a:solidFill>
                <a:latin typeface="맑은 고딕" pitchFamily="50" charset="-127"/>
                <a:ea typeface="맑은 고딕" pitchFamily="50" charset="-127"/>
              </a:rPr>
              <a:t>에 대한 </a:t>
            </a:r>
            <a:r>
              <a:rPr lang="en-US" altLang="ko-KR" sz="1200" b="1" dirty="0">
                <a:solidFill>
                  <a:srgbClr val="FFFF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200" b="1" dirty="0">
                <a:solidFill>
                  <a:srgbClr val="FFFF00"/>
                </a:solidFill>
                <a:latin typeface="맑은 고딕" pitchFamily="50" charset="-127"/>
                <a:ea typeface="맑은 고딕" pitchFamily="50" charset="-127"/>
              </a:rPr>
              <a:t>영업력 전략적 배분  </a:t>
            </a:r>
            <a:endParaRPr lang="en-US" altLang="ko-KR" sz="1200" b="1" dirty="0">
              <a:solidFill>
                <a:srgbClr val="FFFF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1792" name="Rectangle 2"/>
          <p:cNvSpPr>
            <a:spLocks noChangeArrowheads="1"/>
          </p:cNvSpPr>
          <p:nvPr/>
        </p:nvSpPr>
        <p:spPr bwMode="auto">
          <a:xfrm>
            <a:off x="-107950" y="2343150"/>
            <a:ext cx="4859338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spcBef>
                <a:spcPct val="50000"/>
              </a:spcBef>
            </a:pPr>
            <a:r>
              <a:rPr lang="en-US" altLang="ko-KR" sz="1200" b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200" b="1">
                <a:solidFill>
                  <a:srgbClr val="FFFF00"/>
                </a:solidFill>
                <a:latin typeface="맑은 고딕" pitchFamily="50" charset="-127"/>
                <a:ea typeface="맑은 고딕" pitchFamily="50" charset="-127"/>
              </a:rPr>
              <a:t> Boom up </a:t>
            </a:r>
            <a:r>
              <a:rPr lang="ko-KR" altLang="en-US" sz="1200" b="1">
                <a:solidFill>
                  <a:srgbClr val="FFFF00"/>
                </a:solidFill>
                <a:latin typeface="맑은 고딕" pitchFamily="50" charset="-127"/>
                <a:ea typeface="맑은 고딕" pitchFamily="50" charset="-127"/>
              </a:rPr>
              <a:t>조성</a:t>
            </a:r>
            <a:r>
              <a:rPr lang="en-US" altLang="ko-KR" sz="1200" b="1">
                <a:solidFill>
                  <a:srgbClr val="FFFF0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200" b="1">
                <a:solidFill>
                  <a:srgbClr val="FFFF00"/>
                </a:solidFill>
                <a:latin typeface="맑은 고딕" pitchFamily="50" charset="-127"/>
                <a:ea typeface="맑은 고딕" pitchFamily="50" charset="-127"/>
              </a:rPr>
              <a:t>미디어 홍보 영업</a:t>
            </a:r>
            <a:r>
              <a:rPr lang="ko-KR" altLang="en-US" sz="1200" b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＞지역영업  </a:t>
            </a:r>
            <a:endParaRPr lang="en-US" altLang="ko-KR" sz="1200" b="1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8" name="AutoShape 8"/>
          <p:cNvSpPr>
            <a:spLocks noChangeArrowheads="1"/>
          </p:cNvSpPr>
          <p:nvPr/>
        </p:nvSpPr>
        <p:spPr bwMode="auto">
          <a:xfrm>
            <a:off x="107950" y="1119188"/>
            <a:ext cx="1727200" cy="469900"/>
          </a:xfrm>
          <a:prstGeom prst="roundRect">
            <a:avLst>
              <a:gd name="adj" fmla="val 16667"/>
            </a:avLst>
          </a:prstGeom>
          <a:solidFill>
            <a:schemeClr val="accent5">
              <a:lumMod val="50000"/>
            </a:schemeClr>
          </a:solidFill>
          <a:ln w="12700" algn="ctr">
            <a:noFill/>
            <a:round/>
            <a:headEnd/>
            <a:tailEnd/>
          </a:ln>
          <a:effectLst>
            <a:outerShdw dist="25400" dir="5400000" algn="ctr" rotWithShape="0">
              <a:srgbClr val="B2B2B2"/>
            </a:outerShdw>
          </a:effectLst>
        </p:spPr>
        <p:txBody>
          <a:bodyPr wrap="none" lIns="64350" tIns="32175" rIns="64350" bIns="32175" anchor="ctr"/>
          <a:lstStyle/>
          <a:p>
            <a:pPr defTabSz="628650">
              <a:lnSpc>
                <a:spcPct val="120000"/>
              </a:lnSpc>
              <a:defRPr/>
            </a:pPr>
            <a:r>
              <a:rPr lang="en-US" altLang="ko-KR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r>
              <a:rPr lang="ko-KR" altLang="en-US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룸</a:t>
            </a:r>
            <a:endParaRPr lang="en-US" altLang="ko-KR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1794" name="Rectangle 2"/>
          <p:cNvSpPr>
            <a:spLocks noChangeArrowheads="1"/>
          </p:cNvSpPr>
          <p:nvPr/>
        </p:nvSpPr>
        <p:spPr bwMode="auto">
          <a:xfrm>
            <a:off x="6350" y="4529138"/>
            <a:ext cx="442118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spcBef>
                <a:spcPct val="50000"/>
              </a:spcBef>
            </a:pP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예상 수요층 </a:t>
            </a:r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광역</a:t>
            </a:r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(40%)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＜</a:t>
            </a:r>
            <a:r>
              <a:rPr lang="en-US" altLang="ko-KR" sz="18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r>
              <a:rPr lang="ko-KR" altLang="en-US" sz="18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차 </a:t>
            </a:r>
            <a:r>
              <a:rPr lang="en-US" altLang="ko-KR" sz="18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Target</a:t>
            </a:r>
            <a:r>
              <a:rPr lang="ko-KR" altLang="en-US" sz="18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8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(60%)</a:t>
            </a:r>
            <a:r>
              <a:rPr lang="ko-KR" altLang="en-US" sz="18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endParaRPr lang="en-US" altLang="ko-KR" sz="1800" b="1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1795" name="Rectangle 2"/>
          <p:cNvSpPr>
            <a:spLocks noChangeArrowheads="1"/>
          </p:cNvSpPr>
          <p:nvPr/>
        </p:nvSpPr>
        <p:spPr bwMode="auto">
          <a:xfrm>
            <a:off x="15875" y="4222750"/>
            <a:ext cx="485775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spcBef>
                <a:spcPct val="50000"/>
              </a:spcBef>
            </a:pP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수요 형태 </a:t>
            </a:r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2000" b="1" dirty="0">
                <a:solidFill>
                  <a:srgbClr val="FFFF00"/>
                </a:solidFill>
                <a:latin typeface="맑은 고딕" pitchFamily="50" charset="-127"/>
                <a:ea typeface="맑은 고딕" pitchFamily="50" charset="-127"/>
              </a:rPr>
              <a:t>실수요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＞ 임대투자 </a:t>
            </a:r>
            <a:endParaRPr lang="en-US" altLang="ko-KR" sz="12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1796" name="Rectangle 2"/>
          <p:cNvSpPr>
            <a:spLocks noChangeArrowheads="1"/>
          </p:cNvSpPr>
          <p:nvPr/>
        </p:nvSpPr>
        <p:spPr bwMode="auto">
          <a:xfrm>
            <a:off x="0" y="5338763"/>
            <a:ext cx="4859338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spcBef>
                <a:spcPct val="50000"/>
              </a:spcBef>
            </a:pPr>
            <a:r>
              <a:rPr lang="ko-KR" altLang="en-US" sz="1200" b="1">
                <a:solidFill>
                  <a:srgbClr val="FFFF00"/>
                </a:solidFill>
                <a:latin typeface="맑은 고딕" pitchFamily="50" charset="-127"/>
                <a:ea typeface="맑은 고딕" pitchFamily="50" charset="-127"/>
              </a:rPr>
              <a:t>실수요자</a:t>
            </a:r>
            <a:r>
              <a:rPr lang="en-US" altLang="ko-KR" sz="1200" b="1">
                <a:solidFill>
                  <a:srgbClr val="FFFF0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200" b="1">
                <a:solidFill>
                  <a:srgbClr val="FFFF00"/>
                </a:solidFill>
                <a:latin typeface="맑은 고딕" pitchFamily="50" charset="-127"/>
                <a:ea typeface="맑은 고딕" pitchFamily="50" charset="-127"/>
              </a:rPr>
              <a:t>일반청약을 통한 높은 계약 가능</a:t>
            </a:r>
            <a:endParaRPr lang="en-US" altLang="ko-KR" sz="1200" b="1">
              <a:solidFill>
                <a:srgbClr val="FFFF00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l">
              <a:lnSpc>
                <a:spcPct val="100000"/>
              </a:lnSpc>
              <a:spcBef>
                <a:spcPct val="50000"/>
              </a:spcBef>
            </a:pPr>
            <a:r>
              <a:rPr lang="ko-KR" altLang="en-US" sz="1200" b="1">
                <a:solidFill>
                  <a:srgbClr val="FFFF00"/>
                </a:solidFill>
                <a:latin typeface="맑은 고딕" pitchFamily="50" charset="-127"/>
                <a:ea typeface="맑은 고딕" pitchFamily="50" charset="-127"/>
              </a:rPr>
              <a:t>  </a:t>
            </a:r>
            <a:r>
              <a:rPr lang="en-US" altLang="ko-KR" sz="1200" b="1">
                <a:solidFill>
                  <a:srgbClr val="FFFF00"/>
                </a:solidFill>
                <a:latin typeface="맑은 고딕" pitchFamily="50" charset="-127"/>
                <a:ea typeface="맑은 고딕" pitchFamily="50" charset="-127"/>
              </a:rPr>
              <a:t>/ 1</a:t>
            </a:r>
            <a:r>
              <a:rPr lang="ko-KR" altLang="en-US" sz="1200" b="1">
                <a:solidFill>
                  <a:srgbClr val="FFFF00"/>
                </a:solidFill>
                <a:latin typeface="맑은 고딕" pitchFamily="50" charset="-127"/>
                <a:ea typeface="맑은 고딕" pitchFamily="50" charset="-127"/>
              </a:rPr>
              <a:t>차 </a:t>
            </a:r>
            <a:r>
              <a:rPr lang="en-US" altLang="ko-KR" sz="1200" b="1">
                <a:solidFill>
                  <a:srgbClr val="FFFF00"/>
                </a:solidFill>
                <a:latin typeface="맑은 고딕" pitchFamily="50" charset="-127"/>
                <a:ea typeface="맑은 고딕" pitchFamily="50" charset="-127"/>
              </a:rPr>
              <a:t>Target</a:t>
            </a:r>
            <a:r>
              <a:rPr lang="ko-KR" altLang="en-US" sz="1200" b="1">
                <a:solidFill>
                  <a:srgbClr val="FFFF00"/>
                </a:solidFill>
                <a:latin typeface="맑은 고딕" pitchFamily="50" charset="-127"/>
                <a:ea typeface="맑은 고딕" pitchFamily="50" charset="-127"/>
              </a:rPr>
              <a:t>  중심 </a:t>
            </a:r>
            <a:endParaRPr lang="en-US" altLang="ko-KR" sz="1200" b="1">
              <a:solidFill>
                <a:srgbClr val="FFFF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1797" name="Rectangle 2"/>
          <p:cNvSpPr>
            <a:spLocks noChangeArrowheads="1"/>
          </p:cNvSpPr>
          <p:nvPr/>
        </p:nvSpPr>
        <p:spPr bwMode="auto">
          <a:xfrm>
            <a:off x="-61913" y="4992688"/>
            <a:ext cx="4859338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spcBef>
                <a:spcPct val="50000"/>
              </a:spcBef>
            </a:pPr>
            <a:r>
              <a:rPr lang="en-US" altLang="ko-KR" sz="1200" b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200" b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광역영업 ＜</a:t>
            </a:r>
            <a:r>
              <a:rPr lang="ko-KR" altLang="en-US" sz="1200" b="1">
                <a:solidFill>
                  <a:srgbClr val="FFFF00"/>
                </a:solidFill>
                <a:latin typeface="맑은 고딕" pitchFamily="50" charset="-127"/>
                <a:ea typeface="맑은 고딕" pitchFamily="50" charset="-127"/>
              </a:rPr>
              <a:t>지역영업</a:t>
            </a:r>
            <a:r>
              <a:rPr lang="en-US" altLang="ko-KR" sz="1200" b="1">
                <a:solidFill>
                  <a:srgbClr val="FFFF0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200" b="1">
                <a:solidFill>
                  <a:srgbClr val="FFFF00"/>
                </a:solidFill>
                <a:latin typeface="맑은 고딕" pitchFamily="50" charset="-127"/>
                <a:ea typeface="맑은 고딕" pitchFamily="50" charset="-127"/>
              </a:rPr>
              <a:t>사전영업 강화 </a:t>
            </a:r>
            <a:r>
              <a:rPr lang="ko-KR" altLang="en-US" sz="1200" b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endParaRPr lang="en-US" altLang="ko-KR" sz="1200" b="1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4" name="그림 52" descr="그림3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917226" flipH="1">
            <a:off x="5999369" y="1839581"/>
            <a:ext cx="668337" cy="7558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5" name="타원 37"/>
          <p:cNvSpPr>
            <a:spLocks noChangeArrowheads="1"/>
          </p:cNvSpPr>
          <p:nvPr/>
        </p:nvSpPr>
        <p:spPr bwMode="auto">
          <a:xfrm>
            <a:off x="4161631" y="2756850"/>
            <a:ext cx="1550988" cy="1330325"/>
          </a:xfrm>
          <a:prstGeom prst="ellipse">
            <a:avLst/>
          </a:prstGeom>
          <a:noFill/>
          <a:ln w="28575" algn="ctr">
            <a:solidFill>
              <a:srgbClr val="0070C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70249" tIns="35125" rIns="70249" bIns="35125"/>
          <a:lstStyle/>
          <a:p>
            <a:pPr defTabSz="798513"/>
            <a:endParaRPr lang="ko-KR" altLang="en-US"/>
          </a:p>
        </p:txBody>
      </p:sp>
      <p:sp>
        <p:nvSpPr>
          <p:cNvPr id="57" name="직사각형 56"/>
          <p:cNvSpPr/>
          <p:nvPr/>
        </p:nvSpPr>
        <p:spPr>
          <a:xfrm>
            <a:off x="4135438" y="3221999"/>
            <a:ext cx="1794991" cy="588001"/>
          </a:xfrm>
          <a:prstGeom prst="rect">
            <a:avLst/>
          </a:prstGeom>
          <a:noFill/>
        </p:spPr>
        <p:txBody>
          <a:bodyPr lIns="70249" tIns="35125" rIns="70249" bIns="35125">
            <a:spAutoFit/>
          </a:bodyPr>
          <a:lstStyle/>
          <a:p>
            <a:pPr>
              <a:defRPr/>
            </a:pPr>
            <a:r>
              <a:rPr lang="en-US" altLang="ko-KR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2</a:t>
            </a:r>
            <a:r>
              <a:rPr lang="ko-KR" altLang="en-US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차 권역</a:t>
            </a:r>
            <a:endParaRPr lang="en-US" altLang="ko-KR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  <p:sp>
        <p:nvSpPr>
          <p:cNvPr id="58" name="TextBox 7"/>
          <p:cNvSpPr txBox="1"/>
          <p:nvPr/>
        </p:nvSpPr>
        <p:spPr>
          <a:xfrm>
            <a:off x="33337" y="-3222"/>
            <a:ext cx="5561027" cy="781752"/>
          </a:xfrm>
          <a:prstGeom prst="rect">
            <a:avLst/>
          </a:prstGeom>
          <a:noFill/>
          <a:effectLst>
            <a:outerShdw dist="825500" sx="38000" sy="38000" algn="tl" rotWithShape="0">
              <a:schemeClr val="tx2">
                <a:lumMod val="40000"/>
                <a:lumOff val="60000"/>
                <a:alpha val="0"/>
              </a:schemeClr>
            </a:outerShdw>
          </a:effectLst>
        </p:spPr>
        <p:txBody>
          <a:bodyPr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200" b="1" dirty="0">
                <a:gradFill flip="none" rotWithShape="1">
                  <a:gsLst>
                    <a:gs pos="23000">
                      <a:schemeClr val="tx1">
                        <a:lumMod val="75000"/>
                        <a:lumOff val="25000"/>
                      </a:schemeClr>
                    </a:gs>
                    <a:gs pos="51000">
                      <a:schemeClr val="tx1">
                        <a:lumMod val="50000"/>
                        <a:lumOff val="50000"/>
                        <a:alpha val="67000"/>
                      </a:schemeClr>
                    </a:gs>
                    <a:gs pos="83000">
                      <a:schemeClr val="tx1"/>
                    </a:gs>
                  </a:gsLst>
                  <a:lin ang="5100000" scaled="0"/>
                  <a:tileRect/>
                </a:gradFill>
                <a:latin typeface="나눔고딕" pitchFamily="50" charset="-127"/>
                <a:ea typeface="나눔고딕" pitchFamily="50" charset="-127"/>
              </a:rPr>
              <a:t>당 </a:t>
            </a:r>
            <a:r>
              <a:rPr kumimoji="0" lang="en-US" altLang="ko-KR" sz="3200" b="1" dirty="0">
                <a:gradFill flip="none" rotWithShape="1">
                  <a:gsLst>
                    <a:gs pos="23000">
                      <a:schemeClr val="tx1">
                        <a:lumMod val="75000"/>
                        <a:lumOff val="25000"/>
                      </a:schemeClr>
                    </a:gs>
                    <a:gs pos="51000">
                      <a:schemeClr val="tx1">
                        <a:lumMod val="50000"/>
                        <a:lumOff val="50000"/>
                        <a:alpha val="67000"/>
                      </a:schemeClr>
                    </a:gs>
                    <a:gs pos="83000">
                      <a:schemeClr val="tx1"/>
                    </a:gs>
                  </a:gsLst>
                  <a:lin ang="5100000" scaled="0"/>
                  <a:tileRect/>
                </a:gradFill>
                <a:latin typeface="나눔고딕" pitchFamily="50" charset="-127"/>
                <a:ea typeface="나눔고딕" pitchFamily="50" charset="-127"/>
              </a:rPr>
              <a:t>PJT </a:t>
            </a:r>
            <a:r>
              <a:rPr kumimoji="0" lang="ko-KR" altLang="en-US" sz="3200" b="1" dirty="0">
                <a:gradFill flip="none" rotWithShape="1">
                  <a:gsLst>
                    <a:gs pos="23000">
                      <a:schemeClr val="tx1">
                        <a:lumMod val="75000"/>
                        <a:lumOff val="25000"/>
                      </a:schemeClr>
                    </a:gs>
                    <a:gs pos="51000">
                      <a:schemeClr val="tx1">
                        <a:lumMod val="50000"/>
                        <a:lumOff val="50000"/>
                        <a:alpha val="67000"/>
                      </a:schemeClr>
                    </a:gs>
                    <a:gs pos="83000">
                      <a:schemeClr val="tx1"/>
                    </a:gs>
                  </a:gsLst>
                  <a:lin ang="5100000" scaled="0"/>
                  <a:tileRect/>
                </a:gradFill>
                <a:latin typeface="나눔고딕" pitchFamily="50" charset="-127"/>
                <a:ea typeface="나눔고딕" pitchFamily="50" charset="-127"/>
              </a:rPr>
              <a:t>대상 </a:t>
            </a:r>
            <a:r>
              <a:rPr kumimoji="0" lang="ko-KR" altLang="en-US" sz="3200" b="1" dirty="0" err="1">
                <a:gradFill flip="none" rotWithShape="1">
                  <a:gsLst>
                    <a:gs pos="23000">
                      <a:schemeClr val="tx1">
                        <a:lumMod val="75000"/>
                        <a:lumOff val="25000"/>
                      </a:schemeClr>
                    </a:gs>
                    <a:gs pos="51000">
                      <a:schemeClr val="tx1">
                        <a:lumMod val="50000"/>
                        <a:lumOff val="50000"/>
                        <a:alpha val="67000"/>
                      </a:schemeClr>
                    </a:gs>
                    <a:gs pos="83000">
                      <a:schemeClr val="tx1"/>
                    </a:gs>
                  </a:gsLst>
                  <a:lin ang="5100000" scaled="0"/>
                  <a:tileRect/>
                </a:gradFill>
                <a:latin typeface="나눔고딕" pitchFamily="50" charset="-127"/>
                <a:ea typeface="나눔고딕" pitchFamily="50" charset="-127"/>
              </a:rPr>
              <a:t>타겟</a:t>
            </a:r>
            <a:endParaRPr kumimoji="0" lang="ko-KR" altLang="en-US" sz="3200" b="1" dirty="0">
              <a:gradFill flip="none" rotWithShape="1">
                <a:gsLst>
                  <a:gs pos="23000">
                    <a:schemeClr val="tx1">
                      <a:lumMod val="75000"/>
                      <a:lumOff val="25000"/>
                    </a:schemeClr>
                  </a:gs>
                  <a:gs pos="51000">
                    <a:schemeClr val="tx1">
                      <a:lumMod val="50000"/>
                      <a:lumOff val="50000"/>
                      <a:alpha val="67000"/>
                    </a:schemeClr>
                  </a:gs>
                  <a:gs pos="83000">
                    <a:schemeClr val="tx1"/>
                  </a:gs>
                </a:gsLst>
                <a:lin ang="5100000" scaled="0"/>
                <a:tileRect/>
              </a:gra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17542827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AutoShape 11"/>
          <p:cNvSpPr>
            <a:spLocks noChangeArrowheads="1"/>
          </p:cNvSpPr>
          <p:nvPr/>
        </p:nvSpPr>
        <p:spPr bwMode="auto">
          <a:xfrm>
            <a:off x="1042988" y="4797425"/>
            <a:ext cx="6842125" cy="4176713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7713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5400" y="10800"/>
                </a:moveTo>
                <a:cubicBezTo>
                  <a:pt x="5400" y="7817"/>
                  <a:pt x="7817" y="5400"/>
                  <a:pt x="10800" y="5400"/>
                </a:cubicBezTo>
                <a:cubicBezTo>
                  <a:pt x="13782" y="5399"/>
                  <a:pt x="16199" y="7817"/>
                  <a:pt x="16200" y="10799"/>
                </a:cubicBezTo>
                <a:lnTo>
                  <a:pt x="21600" y="10800"/>
                </a:ln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lnTo>
                  <a:pt x="5400" y="10800"/>
                </a:lnTo>
                <a:close/>
              </a:path>
            </a:pathLst>
          </a:custGeom>
          <a:solidFill>
            <a:srgbClr val="339966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6867" name="Text Box 8"/>
          <p:cNvSpPr txBox="1">
            <a:spLocks noChangeArrowheads="1"/>
          </p:cNvSpPr>
          <p:nvPr/>
        </p:nvSpPr>
        <p:spPr bwMode="auto">
          <a:xfrm>
            <a:off x="1614488" y="1176933"/>
            <a:ext cx="53340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2"/>
                </a:solidFill>
                <a:latin typeface="HY헤드라인M" pitchFamily="18" charset="-127"/>
                <a:ea typeface="HY헤드라인M" pitchFamily="18" charset="-127"/>
              </a:defRPr>
            </a:lvl1pPr>
            <a:lvl2pPr marL="742950" indent="-285750" eaLnBrk="0" hangingPunct="0">
              <a:defRPr kumimoji="1" sz="2400">
                <a:solidFill>
                  <a:schemeClr val="tx2"/>
                </a:solidFill>
                <a:latin typeface="HY헤드라인M" pitchFamily="18" charset="-127"/>
                <a:ea typeface="HY헤드라인M" pitchFamily="18" charset="-127"/>
              </a:defRPr>
            </a:lvl2pPr>
            <a:lvl3pPr marL="1143000" indent="-228600" eaLnBrk="0" hangingPunct="0">
              <a:defRPr kumimoji="1" sz="2400">
                <a:solidFill>
                  <a:schemeClr val="tx2"/>
                </a:solidFill>
                <a:latin typeface="HY헤드라인M" pitchFamily="18" charset="-127"/>
                <a:ea typeface="HY헤드라인M" pitchFamily="18" charset="-127"/>
              </a:defRPr>
            </a:lvl3pPr>
            <a:lvl4pPr marL="1600200" indent="-228600" eaLnBrk="0" hangingPunct="0">
              <a:defRPr kumimoji="1" sz="2400">
                <a:solidFill>
                  <a:schemeClr val="tx2"/>
                </a:solidFill>
                <a:latin typeface="HY헤드라인M" pitchFamily="18" charset="-127"/>
                <a:ea typeface="HY헤드라인M" pitchFamily="18" charset="-127"/>
              </a:defRPr>
            </a:lvl4pPr>
            <a:lvl5pPr marL="2057400" indent="-228600" eaLnBrk="0" hangingPunct="0">
              <a:defRPr kumimoji="1" sz="2400">
                <a:solidFill>
                  <a:schemeClr val="tx2"/>
                </a:solidFill>
                <a:latin typeface="HY헤드라인M" pitchFamily="18" charset="-127"/>
                <a:ea typeface="HY헤드라인M" pitchFamily="18" charset="-127"/>
              </a:defRPr>
            </a:lvl5pPr>
            <a:lvl6pPr marL="2514600" indent="-228600" algn="ctr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HY헤드라인M" pitchFamily="18" charset="-127"/>
                <a:ea typeface="HY헤드라인M" pitchFamily="18" charset="-127"/>
              </a:defRPr>
            </a:lvl6pPr>
            <a:lvl7pPr marL="2971800" indent="-228600" algn="ctr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HY헤드라인M" pitchFamily="18" charset="-127"/>
                <a:ea typeface="HY헤드라인M" pitchFamily="18" charset="-127"/>
              </a:defRPr>
            </a:lvl7pPr>
            <a:lvl8pPr marL="3429000" indent="-228600" algn="ctr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HY헤드라인M" pitchFamily="18" charset="-127"/>
                <a:ea typeface="HY헤드라인M" pitchFamily="18" charset="-127"/>
              </a:defRPr>
            </a:lvl8pPr>
            <a:lvl9pPr marL="3886200" indent="-228600" algn="ctr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HY헤드라인M" pitchFamily="18" charset="-127"/>
                <a:ea typeface="HY헤드라인M" pitchFamily="18" charset="-127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lang="ko-KR" altLang="en-US" sz="2800" b="1" dirty="0">
                <a:solidFill>
                  <a:srgbClr val="FFFF00"/>
                </a:solidFill>
                <a:latin typeface="맑은 고딕" pitchFamily="50" charset="-127"/>
                <a:ea typeface="맑은 고딕" pitchFamily="50" charset="-127"/>
              </a:rPr>
              <a:t>상품에 대한 최고의 인지도 구축</a:t>
            </a:r>
          </a:p>
        </p:txBody>
      </p:sp>
      <p:sp>
        <p:nvSpPr>
          <p:cNvPr id="36868" name="AutoShape 9"/>
          <p:cNvSpPr>
            <a:spLocks noChangeArrowheads="1"/>
          </p:cNvSpPr>
          <p:nvPr/>
        </p:nvSpPr>
        <p:spPr bwMode="auto">
          <a:xfrm>
            <a:off x="3282950" y="1196752"/>
            <a:ext cx="2152650" cy="5465986"/>
          </a:xfrm>
          <a:prstGeom prst="downArrow">
            <a:avLst>
              <a:gd name="adj1" fmla="val 65463"/>
              <a:gd name="adj2" fmla="val 43579"/>
            </a:avLst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6869" name="Text Box 8"/>
          <p:cNvSpPr txBox="1">
            <a:spLocks noChangeArrowheads="1"/>
          </p:cNvSpPr>
          <p:nvPr/>
        </p:nvSpPr>
        <p:spPr bwMode="auto">
          <a:xfrm>
            <a:off x="2273300" y="3694113"/>
            <a:ext cx="40163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2"/>
                </a:solidFill>
                <a:latin typeface="HY헤드라인M" pitchFamily="18" charset="-127"/>
                <a:ea typeface="HY헤드라인M" pitchFamily="18" charset="-127"/>
              </a:defRPr>
            </a:lvl1pPr>
            <a:lvl2pPr marL="742950" indent="-285750" eaLnBrk="0" hangingPunct="0">
              <a:defRPr kumimoji="1" sz="2400">
                <a:solidFill>
                  <a:schemeClr val="tx2"/>
                </a:solidFill>
                <a:latin typeface="HY헤드라인M" pitchFamily="18" charset="-127"/>
                <a:ea typeface="HY헤드라인M" pitchFamily="18" charset="-127"/>
              </a:defRPr>
            </a:lvl2pPr>
            <a:lvl3pPr marL="1143000" indent="-228600" eaLnBrk="0" hangingPunct="0">
              <a:defRPr kumimoji="1" sz="2400">
                <a:solidFill>
                  <a:schemeClr val="tx2"/>
                </a:solidFill>
                <a:latin typeface="HY헤드라인M" pitchFamily="18" charset="-127"/>
                <a:ea typeface="HY헤드라인M" pitchFamily="18" charset="-127"/>
              </a:defRPr>
            </a:lvl3pPr>
            <a:lvl4pPr marL="1600200" indent="-228600" eaLnBrk="0" hangingPunct="0">
              <a:defRPr kumimoji="1" sz="2400">
                <a:solidFill>
                  <a:schemeClr val="tx2"/>
                </a:solidFill>
                <a:latin typeface="HY헤드라인M" pitchFamily="18" charset="-127"/>
                <a:ea typeface="HY헤드라인M" pitchFamily="18" charset="-127"/>
              </a:defRPr>
            </a:lvl4pPr>
            <a:lvl5pPr marL="2057400" indent="-228600" eaLnBrk="0" hangingPunct="0">
              <a:defRPr kumimoji="1" sz="2400">
                <a:solidFill>
                  <a:schemeClr val="tx2"/>
                </a:solidFill>
                <a:latin typeface="HY헤드라인M" pitchFamily="18" charset="-127"/>
                <a:ea typeface="HY헤드라인M" pitchFamily="18" charset="-127"/>
              </a:defRPr>
            </a:lvl5pPr>
            <a:lvl6pPr marL="2514600" indent="-228600" algn="ctr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HY헤드라인M" pitchFamily="18" charset="-127"/>
                <a:ea typeface="HY헤드라인M" pitchFamily="18" charset="-127"/>
              </a:defRPr>
            </a:lvl6pPr>
            <a:lvl7pPr marL="2971800" indent="-228600" algn="ctr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HY헤드라인M" pitchFamily="18" charset="-127"/>
                <a:ea typeface="HY헤드라인M" pitchFamily="18" charset="-127"/>
              </a:defRPr>
            </a:lvl7pPr>
            <a:lvl8pPr marL="3429000" indent="-228600" algn="ctr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HY헤드라인M" pitchFamily="18" charset="-127"/>
                <a:ea typeface="HY헤드라인M" pitchFamily="18" charset="-127"/>
              </a:defRPr>
            </a:lvl8pPr>
            <a:lvl9pPr marL="3886200" indent="-228600" algn="ctr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HY헤드라인M" pitchFamily="18" charset="-127"/>
                <a:ea typeface="HY헤드라인M" pitchFamily="18" charset="-127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lang="ko-KR" altLang="en-US" sz="2800" b="1">
                <a:solidFill>
                  <a:srgbClr val="FFFF00"/>
                </a:solidFill>
                <a:latin typeface="맑은 고딕" pitchFamily="50" charset="-127"/>
                <a:ea typeface="맑은 고딕" pitchFamily="50" charset="-127"/>
              </a:rPr>
              <a:t>계약예정자 최대수 확보</a:t>
            </a:r>
          </a:p>
        </p:txBody>
      </p:sp>
      <p:sp>
        <p:nvSpPr>
          <p:cNvPr id="36870" name="Text Box 8"/>
          <p:cNvSpPr txBox="1">
            <a:spLocks noChangeArrowheads="1"/>
          </p:cNvSpPr>
          <p:nvPr/>
        </p:nvSpPr>
        <p:spPr bwMode="auto">
          <a:xfrm>
            <a:off x="1317625" y="1916113"/>
            <a:ext cx="6662738" cy="37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2"/>
                </a:solidFill>
                <a:latin typeface="HY헤드라인M" pitchFamily="18" charset="-127"/>
                <a:ea typeface="HY헤드라인M" pitchFamily="18" charset="-127"/>
              </a:defRPr>
            </a:lvl1pPr>
            <a:lvl2pPr marL="742950" indent="-285750" eaLnBrk="0" hangingPunct="0">
              <a:defRPr kumimoji="1" sz="2400">
                <a:solidFill>
                  <a:schemeClr val="tx2"/>
                </a:solidFill>
                <a:latin typeface="HY헤드라인M" pitchFamily="18" charset="-127"/>
                <a:ea typeface="HY헤드라인M" pitchFamily="18" charset="-127"/>
              </a:defRPr>
            </a:lvl2pPr>
            <a:lvl3pPr marL="1143000" indent="-228600" eaLnBrk="0" hangingPunct="0">
              <a:defRPr kumimoji="1" sz="2400">
                <a:solidFill>
                  <a:schemeClr val="tx2"/>
                </a:solidFill>
                <a:latin typeface="HY헤드라인M" pitchFamily="18" charset="-127"/>
                <a:ea typeface="HY헤드라인M" pitchFamily="18" charset="-127"/>
              </a:defRPr>
            </a:lvl3pPr>
            <a:lvl4pPr marL="1600200" indent="-228600" eaLnBrk="0" hangingPunct="0">
              <a:defRPr kumimoji="1" sz="2400">
                <a:solidFill>
                  <a:schemeClr val="tx2"/>
                </a:solidFill>
                <a:latin typeface="HY헤드라인M" pitchFamily="18" charset="-127"/>
                <a:ea typeface="HY헤드라인M" pitchFamily="18" charset="-127"/>
              </a:defRPr>
            </a:lvl4pPr>
            <a:lvl5pPr marL="2057400" indent="-228600" eaLnBrk="0" hangingPunct="0">
              <a:defRPr kumimoji="1" sz="2400">
                <a:solidFill>
                  <a:schemeClr val="tx2"/>
                </a:solidFill>
                <a:latin typeface="HY헤드라인M" pitchFamily="18" charset="-127"/>
                <a:ea typeface="HY헤드라인M" pitchFamily="18" charset="-127"/>
              </a:defRPr>
            </a:lvl5pPr>
            <a:lvl6pPr marL="2514600" indent="-228600" algn="ctr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HY헤드라인M" pitchFamily="18" charset="-127"/>
                <a:ea typeface="HY헤드라인M" pitchFamily="18" charset="-127"/>
              </a:defRPr>
            </a:lvl6pPr>
            <a:lvl7pPr marL="2971800" indent="-228600" algn="ctr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HY헤드라인M" pitchFamily="18" charset="-127"/>
                <a:ea typeface="HY헤드라인M" pitchFamily="18" charset="-127"/>
              </a:defRPr>
            </a:lvl7pPr>
            <a:lvl8pPr marL="3429000" indent="-228600" algn="ctr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HY헤드라인M" pitchFamily="18" charset="-127"/>
                <a:ea typeface="HY헤드라인M" pitchFamily="18" charset="-127"/>
              </a:defRPr>
            </a:lvl8pPr>
            <a:lvl9pPr marL="3886200" indent="-228600" algn="ctr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HY헤드라인M" pitchFamily="18" charset="-127"/>
                <a:ea typeface="HY헤드라인M" pitchFamily="18" charset="-127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ko-KR" sz="1400" b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1</a:t>
            </a:r>
            <a:r>
              <a:rPr lang="ko-KR" altLang="en-US" sz="1400" b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차 </a:t>
            </a:r>
            <a:r>
              <a:rPr lang="en-US" altLang="ko-KR" sz="1400" b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target </a:t>
            </a:r>
            <a:r>
              <a:rPr lang="ko-KR" altLang="en-US" sz="1400" b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지역  부동산 중개업소 </a:t>
            </a:r>
            <a:r>
              <a:rPr lang="en-US" altLang="ko-KR" sz="1400" b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600</a:t>
            </a:r>
            <a:r>
              <a:rPr lang="ko-KR" altLang="en-US" sz="1400" b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개  우호적 네트워크 확보 및 영업사원화 </a:t>
            </a:r>
            <a:endParaRPr lang="en-US" altLang="ko-KR" sz="1400" b="1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6871" name="Text Box 8"/>
          <p:cNvSpPr txBox="1">
            <a:spLocks noChangeArrowheads="1"/>
          </p:cNvSpPr>
          <p:nvPr/>
        </p:nvSpPr>
        <p:spPr bwMode="auto">
          <a:xfrm>
            <a:off x="2556999" y="2564904"/>
            <a:ext cx="3674404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2"/>
                </a:solidFill>
                <a:latin typeface="HY헤드라인M" pitchFamily="18" charset="-127"/>
                <a:ea typeface="HY헤드라인M" pitchFamily="18" charset="-127"/>
              </a:defRPr>
            </a:lvl1pPr>
            <a:lvl2pPr marL="742950" indent="-285750" eaLnBrk="0" hangingPunct="0">
              <a:defRPr kumimoji="1" sz="2400">
                <a:solidFill>
                  <a:schemeClr val="tx2"/>
                </a:solidFill>
                <a:latin typeface="HY헤드라인M" pitchFamily="18" charset="-127"/>
                <a:ea typeface="HY헤드라인M" pitchFamily="18" charset="-127"/>
              </a:defRPr>
            </a:lvl2pPr>
            <a:lvl3pPr marL="1143000" indent="-228600" eaLnBrk="0" hangingPunct="0">
              <a:defRPr kumimoji="1" sz="2400">
                <a:solidFill>
                  <a:schemeClr val="tx2"/>
                </a:solidFill>
                <a:latin typeface="HY헤드라인M" pitchFamily="18" charset="-127"/>
                <a:ea typeface="HY헤드라인M" pitchFamily="18" charset="-127"/>
              </a:defRPr>
            </a:lvl3pPr>
            <a:lvl4pPr marL="1600200" indent="-228600" eaLnBrk="0" hangingPunct="0">
              <a:defRPr kumimoji="1" sz="2400">
                <a:solidFill>
                  <a:schemeClr val="tx2"/>
                </a:solidFill>
                <a:latin typeface="HY헤드라인M" pitchFamily="18" charset="-127"/>
                <a:ea typeface="HY헤드라인M" pitchFamily="18" charset="-127"/>
              </a:defRPr>
            </a:lvl4pPr>
            <a:lvl5pPr marL="2057400" indent="-228600" eaLnBrk="0" hangingPunct="0">
              <a:defRPr kumimoji="1" sz="2400">
                <a:solidFill>
                  <a:schemeClr val="tx2"/>
                </a:solidFill>
                <a:latin typeface="HY헤드라인M" pitchFamily="18" charset="-127"/>
                <a:ea typeface="HY헤드라인M" pitchFamily="18" charset="-127"/>
              </a:defRPr>
            </a:lvl5pPr>
            <a:lvl6pPr marL="2514600" indent="-228600" algn="ctr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HY헤드라인M" pitchFamily="18" charset="-127"/>
                <a:ea typeface="HY헤드라인M" pitchFamily="18" charset="-127"/>
              </a:defRPr>
            </a:lvl6pPr>
            <a:lvl7pPr marL="2971800" indent="-228600" algn="ctr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HY헤드라인M" pitchFamily="18" charset="-127"/>
                <a:ea typeface="HY헤드라인M" pitchFamily="18" charset="-127"/>
              </a:defRPr>
            </a:lvl7pPr>
            <a:lvl8pPr marL="3429000" indent="-228600" algn="ctr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HY헤드라인M" pitchFamily="18" charset="-127"/>
                <a:ea typeface="HY헤드라인M" pitchFamily="18" charset="-127"/>
              </a:defRPr>
            </a:lvl8pPr>
            <a:lvl9pPr marL="3886200" indent="-228600" algn="ctr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HY헤드라인M" pitchFamily="18" charset="-127"/>
                <a:ea typeface="HY헤드라인M" pitchFamily="18" charset="-127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ko-KR" altLang="en-US" sz="14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미디어 홍보 및 다양한  </a:t>
            </a:r>
            <a:r>
              <a:rPr lang="ko-KR" altLang="en-US" sz="1400" b="1" dirty="0" err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집객시설</a:t>
            </a:r>
            <a:r>
              <a:rPr lang="ko-KR" altLang="en-US" sz="14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4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4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홍보활동</a:t>
            </a:r>
            <a:endParaRPr lang="en-US" altLang="ko-KR" sz="14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</a:pPr>
            <a:r>
              <a:rPr lang="ko-KR" altLang="en-US" sz="1400" b="1" dirty="0" err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지역내</a:t>
            </a:r>
            <a:r>
              <a:rPr lang="en-US" altLang="ko-KR" sz="14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4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구역별 </a:t>
            </a:r>
            <a:r>
              <a:rPr lang="en-US" altLang="ko-KR" sz="14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target </a:t>
            </a:r>
            <a:r>
              <a:rPr lang="ko-KR" altLang="en-US" sz="14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층 현장 영업</a:t>
            </a:r>
          </a:p>
        </p:txBody>
      </p:sp>
      <p:sp>
        <p:nvSpPr>
          <p:cNvPr id="36872" name="Text Box 8"/>
          <p:cNvSpPr txBox="1">
            <a:spLocks noChangeArrowheads="1"/>
          </p:cNvSpPr>
          <p:nvPr/>
        </p:nvSpPr>
        <p:spPr bwMode="auto">
          <a:xfrm>
            <a:off x="3089275" y="4217988"/>
            <a:ext cx="2424113" cy="306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2"/>
                </a:solidFill>
                <a:latin typeface="HY헤드라인M" pitchFamily="18" charset="-127"/>
                <a:ea typeface="HY헤드라인M" pitchFamily="18" charset="-127"/>
              </a:defRPr>
            </a:lvl1pPr>
            <a:lvl2pPr marL="742950" indent="-285750" eaLnBrk="0" hangingPunct="0">
              <a:defRPr kumimoji="1" sz="2400">
                <a:solidFill>
                  <a:schemeClr val="tx2"/>
                </a:solidFill>
                <a:latin typeface="HY헤드라인M" pitchFamily="18" charset="-127"/>
                <a:ea typeface="HY헤드라인M" pitchFamily="18" charset="-127"/>
              </a:defRPr>
            </a:lvl2pPr>
            <a:lvl3pPr marL="1143000" indent="-228600" eaLnBrk="0" hangingPunct="0">
              <a:defRPr kumimoji="1" sz="2400">
                <a:solidFill>
                  <a:schemeClr val="tx2"/>
                </a:solidFill>
                <a:latin typeface="HY헤드라인M" pitchFamily="18" charset="-127"/>
                <a:ea typeface="HY헤드라인M" pitchFamily="18" charset="-127"/>
              </a:defRPr>
            </a:lvl3pPr>
            <a:lvl4pPr marL="1600200" indent="-228600" eaLnBrk="0" hangingPunct="0">
              <a:defRPr kumimoji="1" sz="2400">
                <a:solidFill>
                  <a:schemeClr val="tx2"/>
                </a:solidFill>
                <a:latin typeface="HY헤드라인M" pitchFamily="18" charset="-127"/>
                <a:ea typeface="HY헤드라인M" pitchFamily="18" charset="-127"/>
              </a:defRPr>
            </a:lvl4pPr>
            <a:lvl5pPr marL="2057400" indent="-228600" eaLnBrk="0" hangingPunct="0">
              <a:defRPr kumimoji="1" sz="2400">
                <a:solidFill>
                  <a:schemeClr val="tx2"/>
                </a:solidFill>
                <a:latin typeface="HY헤드라인M" pitchFamily="18" charset="-127"/>
                <a:ea typeface="HY헤드라인M" pitchFamily="18" charset="-127"/>
              </a:defRPr>
            </a:lvl5pPr>
            <a:lvl6pPr marL="2514600" indent="-228600" algn="ctr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HY헤드라인M" pitchFamily="18" charset="-127"/>
                <a:ea typeface="HY헤드라인M" pitchFamily="18" charset="-127"/>
              </a:defRPr>
            </a:lvl6pPr>
            <a:lvl7pPr marL="2971800" indent="-228600" algn="ctr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HY헤드라인M" pitchFamily="18" charset="-127"/>
                <a:ea typeface="HY헤드라인M" pitchFamily="18" charset="-127"/>
              </a:defRPr>
            </a:lvl7pPr>
            <a:lvl8pPr marL="3429000" indent="-228600" algn="ctr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HY헤드라인M" pitchFamily="18" charset="-127"/>
                <a:ea typeface="HY헤드라인M" pitchFamily="18" charset="-127"/>
              </a:defRPr>
            </a:lvl8pPr>
            <a:lvl9pPr marL="3886200" indent="-228600" algn="ctr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HY헤드라인M" pitchFamily="18" charset="-127"/>
                <a:ea typeface="HY헤드라인M" pitchFamily="18" charset="-127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lang="ko-KR" altLang="en-US" sz="1400" b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대기수요  </a:t>
            </a:r>
            <a:r>
              <a:rPr lang="en-US" altLang="ko-KR" sz="1400" b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30% </a:t>
            </a:r>
            <a:r>
              <a:rPr lang="ko-KR" altLang="en-US" sz="1400" b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사전 확보   </a:t>
            </a:r>
          </a:p>
        </p:txBody>
      </p:sp>
      <p:sp>
        <p:nvSpPr>
          <p:cNvPr id="36873" name="Text Box 8"/>
          <p:cNvSpPr txBox="1">
            <a:spLocks noChangeArrowheads="1"/>
          </p:cNvSpPr>
          <p:nvPr/>
        </p:nvSpPr>
        <p:spPr bwMode="auto">
          <a:xfrm>
            <a:off x="2069288" y="6092825"/>
            <a:ext cx="490070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2"/>
                </a:solidFill>
                <a:latin typeface="HY헤드라인M" pitchFamily="18" charset="-127"/>
                <a:ea typeface="HY헤드라인M" pitchFamily="18" charset="-127"/>
              </a:defRPr>
            </a:lvl1pPr>
            <a:lvl2pPr marL="742950" indent="-285750" eaLnBrk="0" hangingPunct="0">
              <a:defRPr kumimoji="1" sz="2400">
                <a:solidFill>
                  <a:schemeClr val="tx2"/>
                </a:solidFill>
                <a:latin typeface="HY헤드라인M" pitchFamily="18" charset="-127"/>
                <a:ea typeface="HY헤드라인M" pitchFamily="18" charset="-127"/>
              </a:defRPr>
            </a:lvl2pPr>
            <a:lvl3pPr marL="1143000" indent="-228600" eaLnBrk="0" hangingPunct="0">
              <a:defRPr kumimoji="1" sz="2400">
                <a:solidFill>
                  <a:schemeClr val="tx2"/>
                </a:solidFill>
                <a:latin typeface="HY헤드라인M" pitchFamily="18" charset="-127"/>
                <a:ea typeface="HY헤드라인M" pitchFamily="18" charset="-127"/>
              </a:defRPr>
            </a:lvl3pPr>
            <a:lvl4pPr marL="1600200" indent="-228600" eaLnBrk="0" hangingPunct="0">
              <a:defRPr kumimoji="1" sz="2400">
                <a:solidFill>
                  <a:schemeClr val="tx2"/>
                </a:solidFill>
                <a:latin typeface="HY헤드라인M" pitchFamily="18" charset="-127"/>
                <a:ea typeface="HY헤드라인M" pitchFamily="18" charset="-127"/>
              </a:defRPr>
            </a:lvl4pPr>
            <a:lvl5pPr marL="2057400" indent="-228600" eaLnBrk="0" hangingPunct="0">
              <a:defRPr kumimoji="1" sz="2400">
                <a:solidFill>
                  <a:schemeClr val="tx2"/>
                </a:solidFill>
                <a:latin typeface="HY헤드라인M" pitchFamily="18" charset="-127"/>
                <a:ea typeface="HY헤드라인M" pitchFamily="18" charset="-127"/>
              </a:defRPr>
            </a:lvl5pPr>
            <a:lvl6pPr marL="2514600" indent="-228600" algn="ctr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HY헤드라인M" pitchFamily="18" charset="-127"/>
                <a:ea typeface="HY헤드라인M" pitchFamily="18" charset="-127"/>
              </a:defRPr>
            </a:lvl6pPr>
            <a:lvl7pPr marL="2971800" indent="-228600" algn="ctr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HY헤드라인M" pitchFamily="18" charset="-127"/>
                <a:ea typeface="HY헤드라인M" pitchFamily="18" charset="-127"/>
              </a:defRPr>
            </a:lvl7pPr>
            <a:lvl8pPr marL="3429000" indent="-228600" algn="ctr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HY헤드라인M" pitchFamily="18" charset="-127"/>
                <a:ea typeface="HY헤드라인M" pitchFamily="18" charset="-127"/>
              </a:defRPr>
            </a:lvl8pPr>
            <a:lvl9pPr marL="3886200" indent="-228600" algn="ctr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HY헤드라인M" pitchFamily="18" charset="-127"/>
                <a:ea typeface="HY헤드라인M" pitchFamily="18" charset="-127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lang="ko-KR" altLang="en-US" sz="3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초기 </a:t>
            </a:r>
            <a:r>
              <a:rPr lang="ko-KR" altLang="en-US" sz="3200" b="1" dirty="0" err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계약율</a:t>
            </a:r>
            <a:r>
              <a:rPr lang="ko-KR" altLang="en-US" sz="3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3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50% </a:t>
            </a:r>
            <a:r>
              <a:rPr lang="ko-KR" altLang="en-US" sz="3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목표    </a:t>
            </a:r>
          </a:p>
        </p:txBody>
      </p:sp>
      <p:sp>
        <p:nvSpPr>
          <p:cNvPr id="36874" name="폭발 1 95"/>
          <p:cNvSpPr>
            <a:spLocks noChangeArrowheads="1"/>
          </p:cNvSpPr>
          <p:nvPr/>
        </p:nvSpPr>
        <p:spPr bwMode="auto">
          <a:xfrm>
            <a:off x="5932488" y="3860800"/>
            <a:ext cx="2419350" cy="1676400"/>
          </a:xfrm>
          <a:prstGeom prst="irregularSeal1">
            <a:avLst/>
          </a:prstGeom>
          <a:solidFill>
            <a:srgbClr val="FFFF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defTabSz="1042988"/>
            <a:endParaRPr lang="ko-KR" altLang="en-US" b="1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5932488" y="4724400"/>
            <a:ext cx="2543175" cy="7350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9569" tIns="49785" rIns="99569" bIns="49785" anchor="ctr"/>
          <a:lstStyle/>
          <a:p>
            <a:pPr>
              <a:defRPr/>
            </a:pPr>
            <a:r>
              <a:rPr lang="en-US" altLang="ko-KR" sz="2000" b="1" dirty="0">
                <a:solidFill>
                  <a:schemeClr val="accent2"/>
                </a:solidFill>
                <a:latin typeface="맑은 고딕" pitchFamily="50" charset="-127"/>
                <a:ea typeface="맑은 고딕" pitchFamily="50" charset="-127"/>
              </a:rPr>
              <a:t>BOOM-UP</a:t>
            </a:r>
          </a:p>
          <a:p>
            <a:pPr>
              <a:defRPr/>
            </a:pPr>
            <a:endParaRPr lang="en-US" altLang="ko-KR" sz="2000" b="1" dirty="0">
              <a:solidFill>
                <a:schemeClr val="accent2"/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defRPr/>
            </a:pPr>
            <a:r>
              <a:rPr lang="ko-KR" altLang="en-US" sz="2000" b="1" dirty="0">
                <a:solidFill>
                  <a:schemeClr val="accent2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endParaRPr lang="en-US" altLang="ko-KR" sz="2000" b="1" dirty="0">
              <a:solidFill>
                <a:schemeClr val="accent2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6876" name="TextBox 9"/>
          <p:cNvSpPr txBox="1">
            <a:spLocks noChangeArrowheads="1"/>
          </p:cNvSpPr>
          <p:nvPr/>
        </p:nvSpPr>
        <p:spPr bwMode="auto">
          <a:xfrm>
            <a:off x="827088" y="3213100"/>
            <a:ext cx="8048625" cy="436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2"/>
                </a:solidFill>
                <a:latin typeface="HY헤드라인M" pitchFamily="18" charset="-127"/>
                <a:ea typeface="HY헤드라인M" pitchFamily="18" charset="-127"/>
              </a:defRPr>
            </a:lvl1pPr>
            <a:lvl2pPr marL="742950" indent="-285750" eaLnBrk="0" hangingPunct="0">
              <a:defRPr kumimoji="1" sz="2400">
                <a:solidFill>
                  <a:schemeClr val="tx2"/>
                </a:solidFill>
                <a:latin typeface="HY헤드라인M" pitchFamily="18" charset="-127"/>
                <a:ea typeface="HY헤드라인M" pitchFamily="18" charset="-127"/>
              </a:defRPr>
            </a:lvl2pPr>
            <a:lvl3pPr marL="1143000" indent="-228600" eaLnBrk="0" hangingPunct="0">
              <a:defRPr kumimoji="1" sz="2400">
                <a:solidFill>
                  <a:schemeClr val="tx2"/>
                </a:solidFill>
                <a:latin typeface="HY헤드라인M" pitchFamily="18" charset="-127"/>
                <a:ea typeface="HY헤드라인M" pitchFamily="18" charset="-127"/>
              </a:defRPr>
            </a:lvl3pPr>
            <a:lvl4pPr marL="1600200" indent="-228600" eaLnBrk="0" hangingPunct="0">
              <a:defRPr kumimoji="1" sz="2400">
                <a:solidFill>
                  <a:schemeClr val="tx2"/>
                </a:solidFill>
                <a:latin typeface="HY헤드라인M" pitchFamily="18" charset="-127"/>
                <a:ea typeface="HY헤드라인M" pitchFamily="18" charset="-127"/>
              </a:defRPr>
            </a:lvl4pPr>
            <a:lvl5pPr marL="2057400" indent="-228600" eaLnBrk="0" hangingPunct="0">
              <a:defRPr kumimoji="1" sz="2400">
                <a:solidFill>
                  <a:schemeClr val="tx2"/>
                </a:solidFill>
                <a:latin typeface="HY헤드라인M" pitchFamily="18" charset="-127"/>
                <a:ea typeface="HY헤드라인M" pitchFamily="18" charset="-127"/>
              </a:defRPr>
            </a:lvl5pPr>
            <a:lvl6pPr marL="2514600" indent="-228600" algn="ctr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HY헤드라인M" pitchFamily="18" charset="-127"/>
                <a:ea typeface="HY헤드라인M" pitchFamily="18" charset="-127"/>
              </a:defRPr>
            </a:lvl6pPr>
            <a:lvl7pPr marL="2971800" indent="-228600" algn="ctr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HY헤드라인M" pitchFamily="18" charset="-127"/>
                <a:ea typeface="HY헤드라인M" pitchFamily="18" charset="-127"/>
              </a:defRPr>
            </a:lvl7pPr>
            <a:lvl8pPr marL="3429000" indent="-228600" algn="ctr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HY헤드라인M" pitchFamily="18" charset="-127"/>
                <a:ea typeface="HY헤드라인M" pitchFamily="18" charset="-127"/>
              </a:defRPr>
            </a:lvl8pPr>
            <a:lvl9pPr marL="3886200" indent="-228600" algn="ctr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HY헤드라인M" pitchFamily="18" charset="-127"/>
                <a:ea typeface="HY헤드라인M" pitchFamily="18" charset="-127"/>
              </a:defRPr>
            </a:lvl9pPr>
          </a:lstStyle>
          <a:p>
            <a:pPr eaLnBrk="1" hangingPunct="1"/>
            <a:r>
              <a:rPr lang="ko-KR" altLang="en-US" sz="1600" b="1">
                <a:solidFill>
                  <a:srgbClr val="CC33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600" b="1">
                <a:solidFill>
                  <a:srgbClr val="CC3300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r>
              <a:rPr lang="ko-KR" altLang="en-US" sz="1600" b="1">
                <a:solidFill>
                  <a:srgbClr val="CC3300"/>
                </a:solidFill>
                <a:latin typeface="맑은 고딕" pitchFamily="50" charset="-127"/>
                <a:ea typeface="맑은 고딕" pitchFamily="50" charset="-127"/>
              </a:rPr>
              <a:t>차 </a:t>
            </a:r>
            <a:r>
              <a:rPr lang="en-US" altLang="ko-KR" sz="1600" b="1">
                <a:solidFill>
                  <a:srgbClr val="CC3300"/>
                </a:solidFill>
                <a:latin typeface="맑은 고딕" pitchFamily="50" charset="-127"/>
                <a:ea typeface="맑은 고딕" pitchFamily="50" charset="-127"/>
              </a:rPr>
              <a:t>target </a:t>
            </a:r>
            <a:r>
              <a:rPr lang="ko-KR" altLang="en-US" sz="1600" b="1">
                <a:solidFill>
                  <a:srgbClr val="CC3300"/>
                </a:solidFill>
                <a:latin typeface="맑은 고딕" pitchFamily="50" charset="-127"/>
                <a:ea typeface="맑은 고딕" pitchFamily="50" charset="-127"/>
              </a:rPr>
              <a:t>지역내 상품 인지도 </a:t>
            </a:r>
            <a:r>
              <a:rPr lang="en-US" altLang="ko-KR" sz="1600" b="1">
                <a:solidFill>
                  <a:srgbClr val="CC3300"/>
                </a:solidFill>
                <a:latin typeface="맑은 고딕" pitchFamily="50" charset="-127"/>
                <a:ea typeface="맑은 고딕" pitchFamily="50" charset="-127"/>
              </a:rPr>
              <a:t>100% </a:t>
            </a:r>
            <a:r>
              <a:rPr lang="ko-KR" altLang="en-US" sz="1600" b="1">
                <a:solidFill>
                  <a:srgbClr val="CC3300"/>
                </a:solidFill>
                <a:latin typeface="맑은 고딕" pitchFamily="50" charset="-127"/>
                <a:ea typeface="맑은 고딕" pitchFamily="50" charset="-127"/>
              </a:rPr>
              <a:t>확보를 위해 홍보역량 강화 </a:t>
            </a:r>
            <a:endParaRPr lang="en-US" altLang="ko-KR" sz="1600" b="1">
              <a:solidFill>
                <a:srgbClr val="CC33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6878" name="Text Box 8"/>
          <p:cNvSpPr txBox="1">
            <a:spLocks noChangeArrowheads="1"/>
          </p:cNvSpPr>
          <p:nvPr/>
        </p:nvSpPr>
        <p:spPr bwMode="auto">
          <a:xfrm>
            <a:off x="2401888" y="2205038"/>
            <a:ext cx="4484687" cy="41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2"/>
                </a:solidFill>
                <a:latin typeface="HY헤드라인M" pitchFamily="18" charset="-127"/>
                <a:ea typeface="HY헤드라인M" pitchFamily="18" charset="-127"/>
              </a:defRPr>
            </a:lvl1pPr>
            <a:lvl2pPr marL="742950" indent="-285750" eaLnBrk="0" hangingPunct="0">
              <a:defRPr kumimoji="1" sz="2400">
                <a:solidFill>
                  <a:schemeClr val="tx2"/>
                </a:solidFill>
                <a:latin typeface="HY헤드라인M" pitchFamily="18" charset="-127"/>
                <a:ea typeface="HY헤드라인M" pitchFamily="18" charset="-127"/>
              </a:defRPr>
            </a:lvl2pPr>
            <a:lvl3pPr marL="1143000" indent="-228600" eaLnBrk="0" hangingPunct="0">
              <a:defRPr kumimoji="1" sz="2400">
                <a:solidFill>
                  <a:schemeClr val="tx2"/>
                </a:solidFill>
                <a:latin typeface="HY헤드라인M" pitchFamily="18" charset="-127"/>
                <a:ea typeface="HY헤드라인M" pitchFamily="18" charset="-127"/>
              </a:defRPr>
            </a:lvl3pPr>
            <a:lvl4pPr marL="1600200" indent="-228600" eaLnBrk="0" hangingPunct="0">
              <a:defRPr kumimoji="1" sz="2400">
                <a:solidFill>
                  <a:schemeClr val="tx2"/>
                </a:solidFill>
                <a:latin typeface="HY헤드라인M" pitchFamily="18" charset="-127"/>
                <a:ea typeface="HY헤드라인M" pitchFamily="18" charset="-127"/>
              </a:defRPr>
            </a:lvl4pPr>
            <a:lvl5pPr marL="2057400" indent="-228600" eaLnBrk="0" hangingPunct="0">
              <a:defRPr kumimoji="1" sz="2400">
                <a:solidFill>
                  <a:schemeClr val="tx2"/>
                </a:solidFill>
                <a:latin typeface="HY헤드라인M" pitchFamily="18" charset="-127"/>
                <a:ea typeface="HY헤드라인M" pitchFamily="18" charset="-127"/>
              </a:defRPr>
            </a:lvl5pPr>
            <a:lvl6pPr marL="2514600" indent="-228600" algn="ctr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HY헤드라인M" pitchFamily="18" charset="-127"/>
                <a:ea typeface="HY헤드라인M" pitchFamily="18" charset="-127"/>
              </a:defRPr>
            </a:lvl6pPr>
            <a:lvl7pPr marL="2971800" indent="-228600" algn="ctr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HY헤드라인M" pitchFamily="18" charset="-127"/>
                <a:ea typeface="HY헤드라인M" pitchFamily="18" charset="-127"/>
              </a:defRPr>
            </a:lvl7pPr>
            <a:lvl8pPr marL="3429000" indent="-228600" algn="ctr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HY헤드라인M" pitchFamily="18" charset="-127"/>
                <a:ea typeface="HY헤드라인M" pitchFamily="18" charset="-127"/>
              </a:defRPr>
            </a:lvl8pPr>
            <a:lvl9pPr marL="3886200" indent="-228600" algn="ctr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HY헤드라인M" pitchFamily="18" charset="-127"/>
                <a:ea typeface="HY헤드라인M" pitchFamily="18" charset="-127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ko-KR" sz="1400" b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1</a:t>
            </a:r>
            <a:r>
              <a:rPr lang="ko-KR" altLang="en-US" sz="1400" b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차 </a:t>
            </a:r>
            <a:r>
              <a:rPr lang="en-US" altLang="ko-KR" sz="1400" b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target </a:t>
            </a:r>
            <a:r>
              <a:rPr lang="ko-KR" altLang="en-US" sz="1400" b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지역  거점별 </a:t>
            </a:r>
            <a:r>
              <a:rPr lang="en-US" altLang="ko-KR" sz="1400" b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/ target</a:t>
            </a:r>
            <a:r>
              <a:rPr lang="ko-KR" altLang="en-US" sz="1400" b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별 영업 역량 집중  </a:t>
            </a:r>
            <a:endParaRPr lang="en-US" altLang="ko-KR" sz="1400" b="1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6879" name="직사각형 1"/>
          <p:cNvSpPr>
            <a:spLocks noChangeArrowheads="1"/>
          </p:cNvSpPr>
          <p:nvPr/>
        </p:nvSpPr>
        <p:spPr bwMode="auto">
          <a:xfrm>
            <a:off x="2401888" y="5091113"/>
            <a:ext cx="4402137" cy="858837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6880" name="Text Box 8"/>
          <p:cNvSpPr txBox="1">
            <a:spLocks noChangeArrowheads="1"/>
          </p:cNvSpPr>
          <p:nvPr/>
        </p:nvSpPr>
        <p:spPr bwMode="auto">
          <a:xfrm>
            <a:off x="2554368" y="5210175"/>
            <a:ext cx="405431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2"/>
                </a:solidFill>
                <a:latin typeface="HY헤드라인M" pitchFamily="18" charset="-127"/>
                <a:ea typeface="HY헤드라인M" pitchFamily="18" charset="-127"/>
              </a:defRPr>
            </a:lvl1pPr>
            <a:lvl2pPr marL="742950" indent="-285750" eaLnBrk="0" hangingPunct="0">
              <a:defRPr kumimoji="1" sz="2400">
                <a:solidFill>
                  <a:schemeClr val="tx2"/>
                </a:solidFill>
                <a:latin typeface="HY헤드라인M" pitchFamily="18" charset="-127"/>
                <a:ea typeface="HY헤드라인M" pitchFamily="18" charset="-127"/>
              </a:defRPr>
            </a:lvl2pPr>
            <a:lvl3pPr marL="1143000" indent="-228600" eaLnBrk="0" hangingPunct="0">
              <a:defRPr kumimoji="1" sz="2400">
                <a:solidFill>
                  <a:schemeClr val="tx2"/>
                </a:solidFill>
                <a:latin typeface="HY헤드라인M" pitchFamily="18" charset="-127"/>
                <a:ea typeface="HY헤드라인M" pitchFamily="18" charset="-127"/>
              </a:defRPr>
            </a:lvl3pPr>
            <a:lvl4pPr marL="1600200" indent="-228600" eaLnBrk="0" hangingPunct="0">
              <a:defRPr kumimoji="1" sz="2400">
                <a:solidFill>
                  <a:schemeClr val="tx2"/>
                </a:solidFill>
                <a:latin typeface="HY헤드라인M" pitchFamily="18" charset="-127"/>
                <a:ea typeface="HY헤드라인M" pitchFamily="18" charset="-127"/>
              </a:defRPr>
            </a:lvl4pPr>
            <a:lvl5pPr marL="2057400" indent="-228600" eaLnBrk="0" hangingPunct="0">
              <a:defRPr kumimoji="1" sz="2400">
                <a:solidFill>
                  <a:schemeClr val="tx2"/>
                </a:solidFill>
                <a:latin typeface="HY헤드라인M" pitchFamily="18" charset="-127"/>
                <a:ea typeface="HY헤드라인M" pitchFamily="18" charset="-127"/>
              </a:defRPr>
            </a:lvl5pPr>
            <a:lvl6pPr marL="2514600" indent="-228600" algn="ctr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HY헤드라인M" pitchFamily="18" charset="-127"/>
                <a:ea typeface="HY헤드라인M" pitchFamily="18" charset="-127"/>
              </a:defRPr>
            </a:lvl6pPr>
            <a:lvl7pPr marL="2971800" indent="-228600" algn="ctr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HY헤드라인M" pitchFamily="18" charset="-127"/>
                <a:ea typeface="HY헤드라인M" pitchFamily="18" charset="-127"/>
              </a:defRPr>
            </a:lvl7pPr>
            <a:lvl8pPr marL="3429000" indent="-228600" algn="ctr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HY헤드라인M" pitchFamily="18" charset="-127"/>
                <a:ea typeface="HY헤드라인M" pitchFamily="18" charset="-127"/>
              </a:defRPr>
            </a:lvl8pPr>
            <a:lvl9pPr marL="3886200" indent="-228600" algn="ctr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HY헤드라인M" pitchFamily="18" charset="-127"/>
                <a:ea typeface="HY헤드라인M" pitchFamily="18" charset="-127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lang="en-US" altLang="ko-KR" sz="32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OPEN</a:t>
            </a:r>
            <a:r>
              <a:rPr lang="ko-KR" altLang="en-US" sz="32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3200" b="1" dirty="0" err="1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계약율</a:t>
            </a:r>
            <a:r>
              <a:rPr lang="ko-KR" altLang="en-US" sz="32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 최대화</a:t>
            </a:r>
          </a:p>
        </p:txBody>
      </p:sp>
      <p:sp>
        <p:nvSpPr>
          <p:cNvPr id="18" name="TextBox 7"/>
          <p:cNvSpPr txBox="1"/>
          <p:nvPr/>
        </p:nvSpPr>
        <p:spPr>
          <a:xfrm>
            <a:off x="33337" y="-3222"/>
            <a:ext cx="5561027" cy="781752"/>
          </a:xfrm>
          <a:prstGeom prst="rect">
            <a:avLst/>
          </a:prstGeom>
          <a:noFill/>
          <a:effectLst>
            <a:outerShdw dist="825500" sx="38000" sy="38000" algn="tl" rotWithShape="0">
              <a:schemeClr val="tx2">
                <a:lumMod val="40000"/>
                <a:lumOff val="60000"/>
                <a:alpha val="0"/>
              </a:schemeClr>
            </a:outerShdw>
          </a:effectLst>
        </p:spPr>
        <p:txBody>
          <a:bodyPr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200" b="1" dirty="0">
                <a:gradFill flip="none" rotWithShape="1">
                  <a:gsLst>
                    <a:gs pos="23000">
                      <a:schemeClr val="tx1">
                        <a:lumMod val="75000"/>
                        <a:lumOff val="25000"/>
                      </a:schemeClr>
                    </a:gs>
                    <a:gs pos="51000">
                      <a:schemeClr val="tx1">
                        <a:lumMod val="50000"/>
                        <a:lumOff val="50000"/>
                        <a:alpha val="67000"/>
                      </a:schemeClr>
                    </a:gs>
                    <a:gs pos="83000">
                      <a:schemeClr val="tx1"/>
                    </a:gs>
                  </a:gsLst>
                  <a:lin ang="5100000" scaled="0"/>
                  <a:tileRect/>
                </a:gradFill>
                <a:latin typeface="나눔고딕" pitchFamily="50" charset="-127"/>
                <a:ea typeface="나눔고딕" pitchFamily="50" charset="-127"/>
              </a:rPr>
              <a:t>사전영업에 영업역량 집중</a:t>
            </a:r>
          </a:p>
        </p:txBody>
      </p:sp>
    </p:spTree>
    <p:extLst>
      <p:ext uri="{BB962C8B-B14F-4D97-AF65-F5344CB8AC3E}">
        <p14:creationId xmlns:p14="http://schemas.microsoft.com/office/powerpoint/2010/main" val="38149985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/>
          <p:nvPr/>
        </p:nvSpPr>
        <p:spPr>
          <a:xfrm>
            <a:off x="142876" y="16377"/>
            <a:ext cx="5400674" cy="781752"/>
          </a:xfrm>
          <a:prstGeom prst="rect">
            <a:avLst/>
          </a:prstGeom>
          <a:noFill/>
          <a:effectLst>
            <a:outerShdw dist="825500" sx="38000" sy="38000" algn="tl" rotWithShape="0">
              <a:schemeClr val="tx2">
                <a:lumMod val="40000"/>
                <a:lumOff val="60000"/>
                <a:alpha val="0"/>
              </a:schemeClr>
            </a:outerShdw>
          </a:effectLst>
        </p:spPr>
        <p:txBody>
          <a:bodyPr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200" b="1" dirty="0">
                <a:gradFill flip="none" rotWithShape="1">
                  <a:gsLst>
                    <a:gs pos="23000">
                      <a:schemeClr val="tx1">
                        <a:lumMod val="75000"/>
                        <a:lumOff val="25000"/>
                      </a:schemeClr>
                    </a:gs>
                    <a:gs pos="51000">
                      <a:schemeClr val="tx1">
                        <a:lumMod val="50000"/>
                        <a:lumOff val="50000"/>
                        <a:alpha val="67000"/>
                      </a:schemeClr>
                    </a:gs>
                    <a:gs pos="83000">
                      <a:schemeClr val="tx1"/>
                    </a:gs>
                  </a:gsLst>
                  <a:lin ang="5100000" scaled="0"/>
                  <a:tileRect/>
                </a:gradFill>
                <a:latin typeface="나눔고딕" pitchFamily="50" charset="-127"/>
                <a:ea typeface="나눔고딕" pitchFamily="50" charset="-127"/>
              </a:rPr>
              <a:t>핵심 거점 영업 실행</a:t>
            </a:r>
          </a:p>
        </p:txBody>
      </p:sp>
      <p:pic>
        <p:nvPicPr>
          <p:cNvPr id="41987" name="Picture 2"/>
          <p:cNvPicPr>
            <a:picLocks noChangeAspect="1" noChangeArrowheads="1"/>
          </p:cNvPicPr>
          <p:nvPr/>
        </p:nvPicPr>
        <p:blipFill>
          <a:blip r:embed="rId2"/>
          <a:srcRect l="9933" t="18510" r="10815" b="8417"/>
          <a:stretch>
            <a:fillRect/>
          </a:stretch>
        </p:blipFill>
        <p:spPr bwMode="auto">
          <a:xfrm>
            <a:off x="0" y="1557338"/>
            <a:ext cx="9167813" cy="475456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prstShdw prst="shdw17" dist="17961" dir="2700000">
              <a:srgbClr val="995C00"/>
            </a:prstShdw>
          </a:effectLst>
        </p:spPr>
      </p:pic>
      <p:sp>
        <p:nvSpPr>
          <p:cNvPr id="41988" name="Text Box 8"/>
          <p:cNvSpPr txBox="1">
            <a:spLocks noChangeArrowheads="1"/>
          </p:cNvSpPr>
          <p:nvPr/>
        </p:nvSpPr>
        <p:spPr bwMode="auto">
          <a:xfrm>
            <a:off x="2036763" y="981075"/>
            <a:ext cx="4188967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ko-KR" sz="2800" b="1" dirty="0">
                <a:solidFill>
                  <a:srgbClr val="FFFF00"/>
                </a:solidFill>
                <a:latin typeface="나눔고딕" pitchFamily="50" charset="-127"/>
                <a:ea typeface="나눔고딕" pitchFamily="50" charset="-127"/>
              </a:rPr>
              <a:t>4</a:t>
            </a:r>
            <a:r>
              <a:rPr lang="ko-KR" altLang="en-US" sz="2800" b="1" dirty="0">
                <a:solidFill>
                  <a:srgbClr val="FFFF00"/>
                </a:solidFill>
                <a:latin typeface="나눔고딕" pitchFamily="50" charset="-127"/>
                <a:ea typeface="나눔고딕" pitchFamily="50" charset="-127"/>
              </a:rPr>
              <a:t>대 핵심 거점 영업력 강화</a:t>
            </a:r>
          </a:p>
        </p:txBody>
      </p:sp>
      <p:sp>
        <p:nvSpPr>
          <p:cNvPr id="41989" name="Oval 8"/>
          <p:cNvSpPr>
            <a:spLocks noChangeArrowheads="1"/>
          </p:cNvSpPr>
          <p:nvPr/>
        </p:nvSpPr>
        <p:spPr bwMode="auto">
          <a:xfrm>
            <a:off x="4716463" y="3343275"/>
            <a:ext cx="171450" cy="177800"/>
          </a:xfrm>
          <a:prstGeom prst="ellipse">
            <a:avLst/>
          </a:prstGeom>
          <a:solidFill>
            <a:srgbClr val="A50021"/>
          </a:solidFill>
          <a:ln w="38100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en-US" dirty="0">
              <a:solidFill>
                <a:srgbClr val="00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1990" name="AutoShape 9"/>
          <p:cNvSpPr>
            <a:spLocks noChangeArrowheads="1"/>
          </p:cNvSpPr>
          <p:nvPr/>
        </p:nvSpPr>
        <p:spPr bwMode="auto">
          <a:xfrm>
            <a:off x="4219575" y="2997200"/>
            <a:ext cx="631825" cy="287338"/>
          </a:xfrm>
          <a:prstGeom prst="roundRect">
            <a:avLst>
              <a:gd name="adj" fmla="val 16667"/>
            </a:avLst>
          </a:prstGeom>
          <a:solidFill>
            <a:srgbClr val="A50021"/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r>
              <a:rPr lang="en-US" altLang="ko-KR" sz="1600" dirty="0">
                <a:solidFill>
                  <a:srgbClr val="FFFFFF"/>
                </a:solidFill>
                <a:latin typeface="나눔고딕" pitchFamily="50" charset="-127"/>
                <a:ea typeface="나눔고딕" pitchFamily="50" charset="-127"/>
              </a:rPr>
              <a:t>SITE</a:t>
            </a:r>
          </a:p>
        </p:txBody>
      </p:sp>
      <p:sp>
        <p:nvSpPr>
          <p:cNvPr id="10" name="Oval 32"/>
          <p:cNvSpPr>
            <a:spLocks noChangeArrowheads="1"/>
          </p:cNvSpPr>
          <p:nvPr/>
        </p:nvSpPr>
        <p:spPr bwMode="auto">
          <a:xfrm>
            <a:off x="6156325" y="2708275"/>
            <a:ext cx="647700" cy="650875"/>
          </a:xfrm>
          <a:prstGeom prst="ellipse">
            <a:avLst/>
          </a:prstGeom>
          <a:solidFill>
            <a:srgbClr val="F70986">
              <a:alpha val="18039"/>
            </a:srgbClr>
          </a:solidFill>
          <a:ln w="76200">
            <a:solidFill>
              <a:srgbClr val="F70986"/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en-US" dirty="0">
              <a:solidFill>
                <a:srgbClr val="00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2" name="Oval 32"/>
          <p:cNvSpPr>
            <a:spLocks noChangeArrowheads="1"/>
          </p:cNvSpPr>
          <p:nvPr/>
        </p:nvSpPr>
        <p:spPr bwMode="auto">
          <a:xfrm>
            <a:off x="5292725" y="2911475"/>
            <a:ext cx="719138" cy="661988"/>
          </a:xfrm>
          <a:prstGeom prst="ellipse">
            <a:avLst/>
          </a:prstGeom>
          <a:solidFill>
            <a:srgbClr val="F70986">
              <a:alpha val="18039"/>
            </a:srgbClr>
          </a:solidFill>
          <a:ln w="76200">
            <a:solidFill>
              <a:srgbClr val="F70986"/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en-US" dirty="0">
              <a:solidFill>
                <a:srgbClr val="00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" name="Oval 32"/>
          <p:cNvSpPr>
            <a:spLocks noChangeArrowheads="1"/>
          </p:cNvSpPr>
          <p:nvPr/>
        </p:nvSpPr>
        <p:spPr bwMode="auto">
          <a:xfrm>
            <a:off x="5354638" y="3789363"/>
            <a:ext cx="441325" cy="425450"/>
          </a:xfrm>
          <a:prstGeom prst="ellipse">
            <a:avLst/>
          </a:prstGeom>
          <a:solidFill>
            <a:srgbClr val="F70986">
              <a:alpha val="18039"/>
            </a:srgbClr>
          </a:solidFill>
          <a:ln w="76200">
            <a:solidFill>
              <a:srgbClr val="F70986"/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en-US" dirty="0">
              <a:solidFill>
                <a:srgbClr val="00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4" name="Oval 31"/>
          <p:cNvSpPr>
            <a:spLocks noChangeArrowheads="1"/>
          </p:cNvSpPr>
          <p:nvPr/>
        </p:nvSpPr>
        <p:spPr bwMode="auto">
          <a:xfrm>
            <a:off x="1331913" y="4397375"/>
            <a:ext cx="1039812" cy="976313"/>
          </a:xfrm>
          <a:prstGeom prst="ellipse">
            <a:avLst/>
          </a:prstGeom>
          <a:solidFill>
            <a:srgbClr val="F70986">
              <a:alpha val="18039"/>
            </a:srgbClr>
          </a:solidFill>
          <a:ln w="76200">
            <a:solidFill>
              <a:srgbClr val="F70986"/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en-US" dirty="0">
              <a:solidFill>
                <a:srgbClr val="00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1995" name="AutoShape 12"/>
          <p:cNvSpPr>
            <a:spLocks noChangeArrowheads="1"/>
          </p:cNvSpPr>
          <p:nvPr/>
        </p:nvSpPr>
        <p:spPr bwMode="auto">
          <a:xfrm>
            <a:off x="7812088" y="2276475"/>
            <a:ext cx="1081087" cy="493713"/>
          </a:xfrm>
          <a:prstGeom prst="roundRect">
            <a:avLst>
              <a:gd name="adj" fmla="val 16667"/>
            </a:avLst>
          </a:prstGeom>
          <a:solidFill>
            <a:srgbClr val="FF9900"/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lnSpc>
                <a:spcPct val="100000"/>
              </a:lnSpc>
            </a:pPr>
            <a:r>
              <a:rPr lang="ko-KR" altLang="en-US" sz="1400" dirty="0">
                <a:solidFill>
                  <a:srgbClr val="FFFFFF"/>
                </a:solidFill>
                <a:latin typeface="나눔고딕" pitchFamily="50" charset="-127"/>
                <a:ea typeface="나눔고딕" pitchFamily="50" charset="-127"/>
              </a:rPr>
              <a:t>청량리</a:t>
            </a:r>
            <a:endParaRPr lang="en-US" altLang="ko-KR" sz="1400" dirty="0">
              <a:solidFill>
                <a:srgbClr val="FFFFFF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00000"/>
              </a:lnSpc>
            </a:pPr>
            <a:r>
              <a:rPr lang="ko-KR" altLang="en-US" sz="1400" dirty="0" err="1">
                <a:solidFill>
                  <a:srgbClr val="FFFFFF"/>
                </a:solidFill>
                <a:latin typeface="나눔고딕" pitchFamily="50" charset="-127"/>
                <a:ea typeface="나눔고딕" pitchFamily="50" charset="-127"/>
              </a:rPr>
              <a:t>환승센타</a:t>
            </a:r>
            <a:endParaRPr lang="ko-KR" altLang="en-US" sz="1400" dirty="0">
              <a:solidFill>
                <a:srgbClr val="FFFFFF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1996" name="AutoShape 12"/>
          <p:cNvSpPr>
            <a:spLocks noChangeArrowheads="1"/>
          </p:cNvSpPr>
          <p:nvPr/>
        </p:nvSpPr>
        <p:spPr bwMode="auto">
          <a:xfrm>
            <a:off x="7827963" y="3531791"/>
            <a:ext cx="1065212" cy="452437"/>
          </a:xfrm>
          <a:prstGeom prst="roundRect">
            <a:avLst>
              <a:gd name="adj" fmla="val 16667"/>
            </a:avLst>
          </a:prstGeom>
          <a:solidFill>
            <a:srgbClr val="FF9900"/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lnSpc>
                <a:spcPct val="100000"/>
              </a:lnSpc>
            </a:pPr>
            <a:r>
              <a:rPr lang="ko-KR" altLang="en-US" sz="1400" dirty="0">
                <a:solidFill>
                  <a:srgbClr val="FFFFFF"/>
                </a:solidFill>
                <a:latin typeface="나눔고딕" pitchFamily="50" charset="-127"/>
                <a:ea typeface="나눔고딕" pitchFamily="50" charset="-127"/>
              </a:rPr>
              <a:t>경동시장</a:t>
            </a:r>
            <a:endParaRPr lang="en-US" altLang="ko-KR" sz="1400" dirty="0">
              <a:solidFill>
                <a:srgbClr val="FFFFFF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00000"/>
              </a:lnSpc>
            </a:pPr>
            <a:r>
              <a:rPr lang="ko-KR" altLang="en-US" sz="1400" dirty="0">
                <a:solidFill>
                  <a:srgbClr val="FFFFFF"/>
                </a:solidFill>
                <a:latin typeface="나눔고딕" pitchFamily="50" charset="-127"/>
                <a:ea typeface="나눔고딕" pitchFamily="50" charset="-127"/>
              </a:rPr>
              <a:t>약령시장</a:t>
            </a:r>
          </a:p>
        </p:txBody>
      </p:sp>
      <p:sp>
        <p:nvSpPr>
          <p:cNvPr id="41997" name="AutoShape 12"/>
          <p:cNvSpPr>
            <a:spLocks noChangeArrowheads="1"/>
          </p:cNvSpPr>
          <p:nvPr/>
        </p:nvSpPr>
        <p:spPr bwMode="auto">
          <a:xfrm>
            <a:off x="7827963" y="4128691"/>
            <a:ext cx="1065212" cy="452437"/>
          </a:xfrm>
          <a:prstGeom prst="roundRect">
            <a:avLst>
              <a:gd name="adj" fmla="val 16667"/>
            </a:avLst>
          </a:prstGeom>
          <a:solidFill>
            <a:srgbClr val="FF9900"/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r>
              <a:rPr lang="ko-KR" altLang="en-US" sz="1400" dirty="0" err="1">
                <a:solidFill>
                  <a:srgbClr val="FFFFFF"/>
                </a:solidFill>
                <a:latin typeface="나눔고딕" pitchFamily="50" charset="-127"/>
                <a:ea typeface="나눔고딕" pitchFamily="50" charset="-127"/>
              </a:rPr>
              <a:t>홈플러스</a:t>
            </a:r>
            <a:endParaRPr lang="ko-KR" altLang="en-US" sz="1400" dirty="0">
              <a:solidFill>
                <a:srgbClr val="FFFFFF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1998" name="AutoShape 2"/>
          <p:cNvSpPr>
            <a:spLocks noChangeArrowheads="1"/>
          </p:cNvSpPr>
          <p:nvPr/>
        </p:nvSpPr>
        <p:spPr bwMode="gray">
          <a:xfrm>
            <a:off x="712788" y="5940425"/>
            <a:ext cx="7920037" cy="623888"/>
          </a:xfrm>
          <a:prstGeom prst="roundRect">
            <a:avLst>
              <a:gd name="adj" fmla="val 16667"/>
            </a:avLst>
          </a:prstGeom>
          <a:solidFill>
            <a:srgbClr val="000000"/>
          </a:solidFill>
          <a:ln w="28575" algn="ctr">
            <a:solidFill>
              <a:schemeClr val="bg1"/>
            </a:solidFill>
            <a:round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none" anchor="ctr"/>
          <a:lstStyle/>
          <a:p>
            <a:pPr latinLnBrk="0">
              <a:lnSpc>
                <a:spcPct val="80000"/>
              </a:lnSpc>
              <a:spcBef>
                <a:spcPct val="50000"/>
              </a:spcBef>
            </a:pPr>
            <a:r>
              <a:rPr lang="ko-KR" altLang="en-US" b="1" dirty="0" err="1">
                <a:solidFill>
                  <a:srgbClr val="FFFFFF"/>
                </a:solidFill>
                <a:latin typeface="나눔고딕" pitchFamily="50" charset="-127"/>
                <a:ea typeface="나눔고딕" pitchFamily="50" charset="-127"/>
              </a:rPr>
              <a:t>지역내</a:t>
            </a:r>
            <a:r>
              <a:rPr lang="ko-KR" altLang="en-US" b="1" dirty="0">
                <a:solidFill>
                  <a:srgbClr val="FFFFFF"/>
                </a:solidFill>
                <a:latin typeface="나눔고딕" pitchFamily="50" charset="-127"/>
                <a:ea typeface="나눔고딕" pitchFamily="50" charset="-127"/>
              </a:rPr>
              <a:t> 최대 수요</a:t>
            </a:r>
            <a:r>
              <a:rPr lang="en-US" altLang="ko-KR" b="1" dirty="0">
                <a:solidFill>
                  <a:srgbClr val="FFFFFF"/>
                </a:solidFill>
                <a:latin typeface="나눔고딕" pitchFamily="50" charset="-127"/>
                <a:ea typeface="나눔고딕" pitchFamily="50" charset="-127"/>
              </a:rPr>
              <a:t>/</a:t>
            </a:r>
            <a:r>
              <a:rPr lang="ko-KR" altLang="en-US" b="1" dirty="0">
                <a:solidFill>
                  <a:srgbClr val="FFFFFF"/>
                </a:solidFill>
                <a:latin typeface="나눔고딕" pitchFamily="50" charset="-127"/>
                <a:ea typeface="나눔고딕" pitchFamily="50" charset="-127"/>
              </a:rPr>
              <a:t>유동인구 지역 </a:t>
            </a:r>
            <a:r>
              <a:rPr lang="en-US" altLang="ko-KR" b="1" dirty="0">
                <a:solidFill>
                  <a:srgbClr val="FFFFFF"/>
                </a:solidFill>
                <a:latin typeface="나눔고딕" pitchFamily="50" charset="-127"/>
                <a:ea typeface="나눔고딕" pitchFamily="50" charset="-127"/>
              </a:rPr>
              <a:t>Target </a:t>
            </a:r>
            <a:r>
              <a:rPr lang="ko-KR" altLang="en-US" b="1" dirty="0">
                <a:solidFill>
                  <a:srgbClr val="FFFFFF"/>
                </a:solidFill>
                <a:latin typeface="나눔고딕" pitchFamily="50" charset="-127"/>
                <a:ea typeface="나눔고딕" pitchFamily="50" charset="-127"/>
              </a:rPr>
              <a:t>영업</a:t>
            </a:r>
          </a:p>
        </p:txBody>
      </p:sp>
      <p:cxnSp>
        <p:nvCxnSpPr>
          <p:cNvPr id="41999" name="직선 화살표 연결선 23"/>
          <p:cNvCxnSpPr>
            <a:cxnSpLocks noChangeShapeType="1"/>
            <a:stCxn id="14" idx="2"/>
          </p:cNvCxnSpPr>
          <p:nvPr/>
        </p:nvCxnSpPr>
        <p:spPr bwMode="auto">
          <a:xfrm flipH="1" flipV="1">
            <a:off x="776288" y="4524375"/>
            <a:ext cx="555625" cy="361950"/>
          </a:xfrm>
          <a:prstGeom prst="straightConnector1">
            <a:avLst/>
          </a:prstGeom>
          <a:noFill/>
          <a:ln w="38100" algn="ctr">
            <a:solidFill>
              <a:srgbClr val="FFFF00"/>
            </a:solidFill>
            <a:prstDash val="sysDash"/>
            <a:round/>
            <a:headEnd/>
            <a:tailEnd type="arrow" w="med" len="med"/>
          </a:ln>
        </p:spPr>
      </p:cxnSp>
      <p:cxnSp>
        <p:nvCxnSpPr>
          <p:cNvPr id="42000" name="직선 화살표 연결선 27"/>
          <p:cNvCxnSpPr>
            <a:cxnSpLocks noChangeShapeType="1"/>
          </p:cNvCxnSpPr>
          <p:nvPr/>
        </p:nvCxnSpPr>
        <p:spPr bwMode="auto">
          <a:xfrm>
            <a:off x="5867400" y="4005263"/>
            <a:ext cx="1944688" cy="241300"/>
          </a:xfrm>
          <a:prstGeom prst="straightConnector1">
            <a:avLst/>
          </a:prstGeom>
          <a:noFill/>
          <a:ln w="38100" algn="ctr">
            <a:solidFill>
              <a:srgbClr val="FFFF00"/>
            </a:solidFill>
            <a:prstDash val="sysDash"/>
            <a:round/>
            <a:headEnd/>
            <a:tailEnd type="arrow" w="med" len="med"/>
          </a:ln>
        </p:spPr>
      </p:cxnSp>
      <p:cxnSp>
        <p:nvCxnSpPr>
          <p:cNvPr id="42001" name="직선 화살표 연결선 30"/>
          <p:cNvCxnSpPr>
            <a:cxnSpLocks noChangeShapeType="1"/>
            <a:stCxn id="12" idx="5"/>
          </p:cNvCxnSpPr>
          <p:nvPr/>
        </p:nvCxnSpPr>
        <p:spPr bwMode="auto">
          <a:xfrm rot="16200000" flipH="1">
            <a:off x="6704012" y="2679701"/>
            <a:ext cx="239713" cy="1833562"/>
          </a:xfrm>
          <a:prstGeom prst="bentConnector2">
            <a:avLst/>
          </a:prstGeom>
          <a:noFill/>
          <a:ln w="38100" algn="ctr">
            <a:solidFill>
              <a:srgbClr val="FFFF00"/>
            </a:solidFill>
            <a:prstDash val="sysDash"/>
            <a:round/>
            <a:headEnd/>
            <a:tailEnd type="arrow" w="med" len="med"/>
          </a:ln>
        </p:spPr>
      </p:cxnSp>
      <p:sp>
        <p:nvSpPr>
          <p:cNvPr id="42002" name="AutoShape 12"/>
          <p:cNvSpPr>
            <a:spLocks noChangeArrowheads="1"/>
          </p:cNvSpPr>
          <p:nvPr/>
        </p:nvSpPr>
        <p:spPr bwMode="auto">
          <a:xfrm>
            <a:off x="7827963" y="2952353"/>
            <a:ext cx="1065212" cy="452438"/>
          </a:xfrm>
          <a:prstGeom prst="roundRect">
            <a:avLst>
              <a:gd name="adj" fmla="val 16667"/>
            </a:avLst>
          </a:prstGeom>
          <a:solidFill>
            <a:srgbClr val="FF9900"/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r>
              <a:rPr lang="ko-KR" altLang="en-US" sz="1400" dirty="0" err="1">
                <a:solidFill>
                  <a:srgbClr val="FFFFFF"/>
                </a:solidFill>
                <a:latin typeface="나눔고딕" pitchFamily="50" charset="-127"/>
                <a:ea typeface="나눔고딕" pitchFamily="50" charset="-127"/>
              </a:rPr>
              <a:t>롯데마트</a:t>
            </a:r>
            <a:endParaRPr lang="ko-KR" altLang="en-US" sz="1400" dirty="0">
              <a:solidFill>
                <a:srgbClr val="FFFFFF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42003" name="직선 화살표 연결선 34"/>
          <p:cNvCxnSpPr>
            <a:cxnSpLocks noChangeShapeType="1"/>
            <a:stCxn id="10" idx="7"/>
            <a:endCxn id="41995" idx="1"/>
          </p:cNvCxnSpPr>
          <p:nvPr/>
        </p:nvCxnSpPr>
        <p:spPr bwMode="auto">
          <a:xfrm flipV="1">
            <a:off x="6708775" y="2524125"/>
            <a:ext cx="1103313" cy="279400"/>
          </a:xfrm>
          <a:prstGeom prst="straightConnector1">
            <a:avLst/>
          </a:prstGeom>
          <a:noFill/>
          <a:ln w="38100" algn="ctr">
            <a:solidFill>
              <a:srgbClr val="FFFF00"/>
            </a:solidFill>
            <a:prstDash val="sysDash"/>
            <a:round/>
            <a:headEnd/>
            <a:tailEnd type="arrow" w="med" len="med"/>
          </a:ln>
        </p:spPr>
      </p:cxnSp>
      <p:cxnSp>
        <p:nvCxnSpPr>
          <p:cNvPr id="42004" name="직선 화살표 연결선 37"/>
          <p:cNvCxnSpPr>
            <a:cxnSpLocks noChangeShapeType="1"/>
            <a:endCxn id="42002" idx="1"/>
          </p:cNvCxnSpPr>
          <p:nvPr/>
        </p:nvCxnSpPr>
        <p:spPr bwMode="auto">
          <a:xfrm flipV="1">
            <a:off x="6810375" y="3179366"/>
            <a:ext cx="1017588" cy="63500"/>
          </a:xfrm>
          <a:prstGeom prst="straightConnector1">
            <a:avLst/>
          </a:prstGeom>
          <a:noFill/>
          <a:ln w="38100" algn="ctr">
            <a:solidFill>
              <a:srgbClr val="FFFF00"/>
            </a:solidFill>
            <a:prstDash val="sysDash"/>
            <a:round/>
            <a:headEnd/>
            <a:tailEnd type="arrow" w="med" len="med"/>
          </a:ln>
        </p:spPr>
      </p:cxnSp>
      <p:sp>
        <p:nvSpPr>
          <p:cNvPr id="41" name="AutoShape 75"/>
          <p:cNvSpPr>
            <a:spLocks noChangeArrowheads="1"/>
          </p:cNvSpPr>
          <p:nvPr/>
        </p:nvSpPr>
        <p:spPr bwMode="auto">
          <a:xfrm>
            <a:off x="150813" y="3933825"/>
            <a:ext cx="1603375" cy="590550"/>
          </a:xfrm>
          <a:prstGeom prst="roundRect">
            <a:avLst>
              <a:gd name="adj" fmla="val 16667"/>
            </a:avLst>
          </a:prstGeom>
          <a:solidFill>
            <a:srgbClr val="800000"/>
          </a:solidFill>
          <a:ln w="28575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r>
              <a:rPr lang="ko-KR" altLang="en-US" sz="1400" dirty="0">
                <a:solidFill>
                  <a:srgbClr val="FFFF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나눔고딕" pitchFamily="50" charset="-127"/>
                <a:ea typeface="나눔고딕" pitchFamily="50" charset="-127"/>
              </a:rPr>
              <a:t>동대문 상권</a:t>
            </a:r>
            <a:endParaRPr lang="en-US" altLang="ko-KR" sz="1400" dirty="0">
              <a:solidFill>
                <a:srgbClr val="FFFF99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나눔고딕" pitchFamily="50" charset="-127"/>
              <a:ea typeface="나눔고딕" pitchFamily="50" charset="-127"/>
            </a:endParaRPr>
          </a:p>
          <a:p>
            <a:pPr>
              <a:defRPr/>
            </a:pPr>
            <a:r>
              <a:rPr lang="en-US" altLang="ko-KR" sz="1400" dirty="0">
                <a:solidFill>
                  <a:srgbClr val="FFFF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나눔고딕" pitchFamily="50" charset="-127"/>
                <a:ea typeface="나눔고딕" pitchFamily="50" charset="-127"/>
              </a:rPr>
              <a:t>20,580</a:t>
            </a:r>
            <a:r>
              <a:rPr lang="ko-KR" altLang="en-US" sz="1400" dirty="0">
                <a:solidFill>
                  <a:srgbClr val="FFFF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나눔고딕" pitchFamily="50" charset="-127"/>
                <a:ea typeface="나눔고딕" pitchFamily="50" charset="-127"/>
              </a:rPr>
              <a:t>점포 </a:t>
            </a:r>
            <a:r>
              <a:rPr lang="en-US" altLang="ko-KR" sz="1400" dirty="0">
                <a:solidFill>
                  <a:srgbClr val="FFFF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나눔고딕" pitchFamily="50" charset="-127"/>
                <a:ea typeface="나눔고딕" pitchFamily="50" charset="-127"/>
              </a:rPr>
              <a:t>+</a:t>
            </a:r>
            <a:endParaRPr lang="ko-KR" altLang="en-US" sz="1400" dirty="0">
              <a:solidFill>
                <a:srgbClr val="FFFF99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2" name="AutoShape 75"/>
          <p:cNvSpPr>
            <a:spLocks noChangeArrowheads="1"/>
          </p:cNvSpPr>
          <p:nvPr/>
        </p:nvSpPr>
        <p:spPr bwMode="auto">
          <a:xfrm>
            <a:off x="6346825" y="1557338"/>
            <a:ext cx="1603375" cy="588962"/>
          </a:xfrm>
          <a:prstGeom prst="roundRect">
            <a:avLst>
              <a:gd name="adj" fmla="val 16667"/>
            </a:avLst>
          </a:prstGeom>
          <a:solidFill>
            <a:srgbClr val="800000"/>
          </a:solidFill>
          <a:ln w="28575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r>
              <a:rPr lang="ko-KR" altLang="en-US" sz="1400" dirty="0" err="1">
                <a:solidFill>
                  <a:srgbClr val="FFFF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나눔고딕" pitchFamily="50" charset="-127"/>
                <a:ea typeface="나눔고딕" pitchFamily="50" charset="-127"/>
              </a:rPr>
              <a:t>청량리역</a:t>
            </a:r>
            <a:r>
              <a:rPr lang="ko-KR" altLang="en-US" sz="1400" dirty="0">
                <a:solidFill>
                  <a:srgbClr val="FFFF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나눔고딕" pitchFamily="50" charset="-127"/>
                <a:ea typeface="나눔고딕" pitchFamily="50" charset="-127"/>
              </a:rPr>
              <a:t> 이용객 </a:t>
            </a:r>
            <a:endParaRPr lang="en-US" altLang="ko-KR" sz="1400" dirty="0">
              <a:solidFill>
                <a:srgbClr val="FFFF99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나눔고딕" pitchFamily="50" charset="-127"/>
              <a:ea typeface="나눔고딕" pitchFamily="50" charset="-127"/>
            </a:endParaRPr>
          </a:p>
          <a:p>
            <a:pPr>
              <a:defRPr/>
            </a:pPr>
            <a:r>
              <a:rPr lang="en-US" altLang="ko-KR" sz="1400" dirty="0">
                <a:solidFill>
                  <a:srgbClr val="FFFF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나눔고딕" pitchFamily="50" charset="-127"/>
                <a:ea typeface="나눔고딕" pitchFamily="50" charset="-127"/>
              </a:rPr>
              <a:t>1</a:t>
            </a:r>
            <a:r>
              <a:rPr lang="ko-KR" altLang="en-US" sz="1400" dirty="0">
                <a:solidFill>
                  <a:srgbClr val="FFFF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나눔고딕" pitchFamily="50" charset="-127"/>
                <a:ea typeface="나눔고딕" pitchFamily="50" charset="-127"/>
              </a:rPr>
              <a:t>日</a:t>
            </a:r>
            <a:r>
              <a:rPr lang="en-US" altLang="ko-KR" sz="1400" dirty="0">
                <a:solidFill>
                  <a:srgbClr val="FFFF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나눔고딕" pitchFamily="50" charset="-127"/>
                <a:ea typeface="나눔고딕" pitchFamily="50" charset="-127"/>
              </a:rPr>
              <a:t> 108,000</a:t>
            </a:r>
            <a:r>
              <a:rPr lang="ko-KR" altLang="en-US" sz="1400" dirty="0">
                <a:solidFill>
                  <a:srgbClr val="FFFF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나눔고딕" pitchFamily="50" charset="-127"/>
                <a:ea typeface="나눔고딕" pitchFamily="50" charset="-127"/>
              </a:rPr>
              <a:t>명</a:t>
            </a:r>
            <a:endParaRPr lang="en-US" altLang="ko-KR" sz="1400" dirty="0">
              <a:solidFill>
                <a:srgbClr val="FFFF99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3" name="Freeform 24"/>
          <p:cNvSpPr>
            <a:spLocks/>
          </p:cNvSpPr>
          <p:nvPr/>
        </p:nvSpPr>
        <p:spPr bwMode="gray">
          <a:xfrm rot="10800000" flipH="1" flipV="1">
            <a:off x="6480175" y="2146300"/>
            <a:ext cx="228600" cy="561975"/>
          </a:xfrm>
          <a:custGeom>
            <a:avLst/>
            <a:gdLst/>
            <a:ahLst/>
            <a:cxnLst>
              <a:cxn ang="0">
                <a:pos x="12" y="2464"/>
              </a:cxn>
              <a:cxn ang="0">
                <a:pos x="56" y="2120"/>
              </a:cxn>
              <a:cxn ang="0">
                <a:pos x="124" y="1808"/>
              </a:cxn>
              <a:cxn ang="0">
                <a:pos x="212" y="1524"/>
              </a:cxn>
              <a:cxn ang="0">
                <a:pos x="316" y="1270"/>
              </a:cxn>
              <a:cxn ang="0">
                <a:pos x="430" y="1044"/>
              </a:cxn>
              <a:cxn ang="0">
                <a:pos x="550" y="846"/>
              </a:cxn>
              <a:cxn ang="0">
                <a:pos x="672" y="674"/>
              </a:cxn>
              <a:cxn ang="0">
                <a:pos x="792" y="528"/>
              </a:cxn>
              <a:cxn ang="0">
                <a:pos x="906" y="408"/>
              </a:cxn>
              <a:cxn ang="0">
                <a:pos x="1010" y="310"/>
              </a:cxn>
              <a:cxn ang="0">
                <a:pos x="1096" y="236"/>
              </a:cxn>
              <a:cxn ang="0">
                <a:pos x="1164" y="184"/>
              </a:cxn>
              <a:cxn ang="0">
                <a:pos x="1208" y="154"/>
              </a:cxn>
              <a:cxn ang="0">
                <a:pos x="1224" y="144"/>
              </a:cxn>
              <a:cxn ang="0">
                <a:pos x="1728" y="56"/>
              </a:cxn>
              <a:cxn ang="0">
                <a:pos x="1568" y="328"/>
              </a:cxn>
              <a:cxn ang="0">
                <a:pos x="1554" y="332"/>
              </a:cxn>
              <a:cxn ang="0">
                <a:pos x="1514" y="346"/>
              </a:cxn>
              <a:cxn ang="0">
                <a:pos x="1452" y="370"/>
              </a:cxn>
              <a:cxn ang="0">
                <a:pos x="1370" y="410"/>
              </a:cxn>
              <a:cxn ang="0">
                <a:pos x="1270" y="466"/>
              </a:cxn>
              <a:cxn ang="0">
                <a:pos x="1158" y="540"/>
              </a:cxn>
              <a:cxn ang="0">
                <a:pos x="1034" y="636"/>
              </a:cxn>
              <a:cxn ang="0">
                <a:pos x="904" y="756"/>
              </a:cxn>
              <a:cxn ang="0">
                <a:pos x="770" y="900"/>
              </a:cxn>
              <a:cxn ang="0">
                <a:pos x="632" y="1076"/>
              </a:cxn>
              <a:cxn ang="0">
                <a:pos x="498" y="1280"/>
              </a:cxn>
              <a:cxn ang="0">
                <a:pos x="370" y="1518"/>
              </a:cxn>
              <a:cxn ang="0">
                <a:pos x="248" y="1792"/>
              </a:cxn>
              <a:cxn ang="0">
                <a:pos x="138" y="2104"/>
              </a:cxn>
              <a:cxn ang="0">
                <a:pos x="42" y="2456"/>
              </a:cxn>
            </a:cxnLst>
            <a:rect l="0" t="0" r="r" b="b"/>
            <a:pathLst>
              <a:path w="1824" h="2648">
                <a:moveTo>
                  <a:pt x="0" y="2648"/>
                </a:moveTo>
                <a:lnTo>
                  <a:pt x="12" y="2464"/>
                </a:lnTo>
                <a:lnTo>
                  <a:pt x="32" y="2288"/>
                </a:lnTo>
                <a:lnTo>
                  <a:pt x="56" y="2120"/>
                </a:lnTo>
                <a:lnTo>
                  <a:pt x="88" y="1960"/>
                </a:lnTo>
                <a:lnTo>
                  <a:pt x="124" y="1808"/>
                </a:lnTo>
                <a:lnTo>
                  <a:pt x="166" y="1662"/>
                </a:lnTo>
                <a:lnTo>
                  <a:pt x="212" y="1524"/>
                </a:lnTo>
                <a:lnTo>
                  <a:pt x="262" y="1394"/>
                </a:lnTo>
                <a:lnTo>
                  <a:pt x="316" y="1270"/>
                </a:lnTo>
                <a:lnTo>
                  <a:pt x="372" y="1154"/>
                </a:lnTo>
                <a:lnTo>
                  <a:pt x="430" y="1044"/>
                </a:lnTo>
                <a:lnTo>
                  <a:pt x="490" y="942"/>
                </a:lnTo>
                <a:lnTo>
                  <a:pt x="550" y="846"/>
                </a:lnTo>
                <a:lnTo>
                  <a:pt x="612" y="758"/>
                </a:lnTo>
                <a:lnTo>
                  <a:pt x="672" y="674"/>
                </a:lnTo>
                <a:lnTo>
                  <a:pt x="734" y="598"/>
                </a:lnTo>
                <a:lnTo>
                  <a:pt x="792" y="528"/>
                </a:lnTo>
                <a:lnTo>
                  <a:pt x="850" y="464"/>
                </a:lnTo>
                <a:lnTo>
                  <a:pt x="906" y="408"/>
                </a:lnTo>
                <a:lnTo>
                  <a:pt x="960" y="356"/>
                </a:lnTo>
                <a:lnTo>
                  <a:pt x="1010" y="310"/>
                </a:lnTo>
                <a:lnTo>
                  <a:pt x="1056" y="270"/>
                </a:lnTo>
                <a:lnTo>
                  <a:pt x="1096" y="236"/>
                </a:lnTo>
                <a:lnTo>
                  <a:pt x="1134" y="208"/>
                </a:lnTo>
                <a:lnTo>
                  <a:pt x="1164" y="184"/>
                </a:lnTo>
                <a:lnTo>
                  <a:pt x="1190" y="166"/>
                </a:lnTo>
                <a:lnTo>
                  <a:pt x="1208" y="154"/>
                </a:lnTo>
                <a:lnTo>
                  <a:pt x="1220" y="146"/>
                </a:lnTo>
                <a:lnTo>
                  <a:pt x="1224" y="144"/>
                </a:lnTo>
                <a:lnTo>
                  <a:pt x="848" y="0"/>
                </a:lnTo>
                <a:lnTo>
                  <a:pt x="1728" y="56"/>
                </a:lnTo>
                <a:lnTo>
                  <a:pt x="1824" y="480"/>
                </a:lnTo>
                <a:lnTo>
                  <a:pt x="1568" y="328"/>
                </a:lnTo>
                <a:lnTo>
                  <a:pt x="1564" y="328"/>
                </a:lnTo>
                <a:lnTo>
                  <a:pt x="1554" y="332"/>
                </a:lnTo>
                <a:lnTo>
                  <a:pt x="1538" y="338"/>
                </a:lnTo>
                <a:lnTo>
                  <a:pt x="1514" y="346"/>
                </a:lnTo>
                <a:lnTo>
                  <a:pt x="1486" y="356"/>
                </a:lnTo>
                <a:lnTo>
                  <a:pt x="1452" y="370"/>
                </a:lnTo>
                <a:lnTo>
                  <a:pt x="1412" y="388"/>
                </a:lnTo>
                <a:lnTo>
                  <a:pt x="1370" y="410"/>
                </a:lnTo>
                <a:lnTo>
                  <a:pt x="1322" y="436"/>
                </a:lnTo>
                <a:lnTo>
                  <a:pt x="1270" y="466"/>
                </a:lnTo>
                <a:lnTo>
                  <a:pt x="1216" y="500"/>
                </a:lnTo>
                <a:lnTo>
                  <a:pt x="1158" y="540"/>
                </a:lnTo>
                <a:lnTo>
                  <a:pt x="1098" y="584"/>
                </a:lnTo>
                <a:lnTo>
                  <a:pt x="1034" y="636"/>
                </a:lnTo>
                <a:lnTo>
                  <a:pt x="970" y="692"/>
                </a:lnTo>
                <a:lnTo>
                  <a:pt x="904" y="756"/>
                </a:lnTo>
                <a:lnTo>
                  <a:pt x="836" y="824"/>
                </a:lnTo>
                <a:lnTo>
                  <a:pt x="770" y="900"/>
                </a:lnTo>
                <a:lnTo>
                  <a:pt x="700" y="984"/>
                </a:lnTo>
                <a:lnTo>
                  <a:pt x="632" y="1076"/>
                </a:lnTo>
                <a:lnTo>
                  <a:pt x="566" y="1174"/>
                </a:lnTo>
                <a:lnTo>
                  <a:pt x="498" y="1280"/>
                </a:lnTo>
                <a:lnTo>
                  <a:pt x="434" y="1394"/>
                </a:lnTo>
                <a:lnTo>
                  <a:pt x="370" y="1518"/>
                </a:lnTo>
                <a:lnTo>
                  <a:pt x="308" y="1650"/>
                </a:lnTo>
                <a:lnTo>
                  <a:pt x="248" y="1792"/>
                </a:lnTo>
                <a:lnTo>
                  <a:pt x="192" y="1944"/>
                </a:lnTo>
                <a:lnTo>
                  <a:pt x="138" y="2104"/>
                </a:lnTo>
                <a:lnTo>
                  <a:pt x="88" y="2274"/>
                </a:lnTo>
                <a:lnTo>
                  <a:pt x="42" y="2456"/>
                </a:lnTo>
                <a:lnTo>
                  <a:pt x="0" y="2648"/>
                </a:lnTo>
                <a:close/>
              </a:path>
            </a:pathLst>
          </a:custGeom>
          <a:solidFill>
            <a:srgbClr val="FFC000"/>
          </a:solidFill>
          <a:ln w="0">
            <a:noFill/>
            <a:prstDash val="solid"/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>
              <a:solidFill>
                <a:prstClr val="black"/>
              </a:solidFill>
            </a:endParaRPr>
          </a:p>
        </p:txBody>
      </p:sp>
      <p:sp>
        <p:nvSpPr>
          <p:cNvPr id="28" name="AutoShape 75"/>
          <p:cNvSpPr>
            <a:spLocks noChangeArrowheads="1"/>
          </p:cNvSpPr>
          <p:nvPr/>
        </p:nvSpPr>
        <p:spPr bwMode="auto">
          <a:xfrm>
            <a:off x="3781425" y="1981200"/>
            <a:ext cx="1603375" cy="590550"/>
          </a:xfrm>
          <a:prstGeom prst="roundRect">
            <a:avLst>
              <a:gd name="adj" fmla="val 16667"/>
            </a:avLst>
          </a:prstGeom>
          <a:solidFill>
            <a:srgbClr val="800000"/>
          </a:solidFill>
          <a:ln w="28575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r>
              <a:rPr lang="ko-KR" altLang="en-US" sz="1400" dirty="0">
                <a:solidFill>
                  <a:srgbClr val="FFFF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나눔고딕" pitchFamily="50" charset="-127"/>
                <a:ea typeface="나눔고딕" pitchFamily="50" charset="-127"/>
              </a:rPr>
              <a:t>약령</a:t>
            </a:r>
            <a:r>
              <a:rPr lang="en-US" altLang="ko-KR" sz="1400" dirty="0">
                <a:solidFill>
                  <a:srgbClr val="FFFF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나눔고딕" pitchFamily="50" charset="-127"/>
                <a:ea typeface="나눔고딕" pitchFamily="50" charset="-127"/>
              </a:rPr>
              <a:t>/</a:t>
            </a:r>
            <a:r>
              <a:rPr lang="ko-KR" altLang="en-US" sz="1400" dirty="0">
                <a:solidFill>
                  <a:srgbClr val="FFFF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나눔고딕" pitchFamily="50" charset="-127"/>
                <a:ea typeface="나눔고딕" pitchFamily="50" charset="-127"/>
              </a:rPr>
              <a:t>경동 시장</a:t>
            </a:r>
            <a:endParaRPr lang="en-US" altLang="ko-KR" sz="1400" dirty="0">
              <a:solidFill>
                <a:srgbClr val="FFFF99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나눔고딕" pitchFamily="50" charset="-127"/>
              <a:ea typeface="나눔고딕" pitchFamily="50" charset="-127"/>
            </a:endParaRPr>
          </a:p>
          <a:p>
            <a:pPr>
              <a:defRPr/>
            </a:pPr>
            <a:r>
              <a:rPr lang="en-US" altLang="ko-KR" sz="1400" dirty="0">
                <a:solidFill>
                  <a:srgbClr val="FFFF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나눔고딕" pitchFamily="50" charset="-127"/>
                <a:ea typeface="나눔고딕" pitchFamily="50" charset="-127"/>
              </a:rPr>
              <a:t>2,295</a:t>
            </a:r>
            <a:r>
              <a:rPr lang="ko-KR" altLang="en-US" sz="1400" dirty="0">
                <a:solidFill>
                  <a:srgbClr val="FFFF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나눔고딕" pitchFamily="50" charset="-127"/>
                <a:ea typeface="나눔고딕" pitchFamily="50" charset="-127"/>
              </a:rPr>
              <a:t>점포</a:t>
            </a:r>
          </a:p>
        </p:txBody>
      </p:sp>
      <p:cxnSp>
        <p:nvCxnSpPr>
          <p:cNvPr id="42009" name="직선 화살표 연결선 23"/>
          <p:cNvCxnSpPr>
            <a:cxnSpLocks noChangeShapeType="1"/>
          </p:cNvCxnSpPr>
          <p:nvPr/>
        </p:nvCxnSpPr>
        <p:spPr bwMode="auto">
          <a:xfrm flipH="1" flipV="1">
            <a:off x="4994275" y="2589213"/>
            <a:ext cx="555625" cy="361950"/>
          </a:xfrm>
          <a:prstGeom prst="straightConnector1">
            <a:avLst/>
          </a:prstGeom>
          <a:noFill/>
          <a:ln w="38100" algn="ctr">
            <a:solidFill>
              <a:srgbClr val="FFFF00"/>
            </a:solidFill>
            <a:prstDash val="sysDash"/>
            <a:round/>
            <a:headEnd/>
            <a:tailEnd type="arrow" w="med" len="med"/>
          </a:ln>
        </p:spPr>
      </p:cxn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/>
          <p:nvPr/>
        </p:nvSpPr>
        <p:spPr>
          <a:xfrm>
            <a:off x="142876" y="16377"/>
            <a:ext cx="5400674" cy="781752"/>
          </a:xfrm>
          <a:prstGeom prst="rect">
            <a:avLst/>
          </a:prstGeom>
          <a:noFill/>
          <a:effectLst>
            <a:outerShdw dist="825500" sx="38000" sy="38000" algn="tl" rotWithShape="0">
              <a:schemeClr val="tx2">
                <a:lumMod val="40000"/>
                <a:lumOff val="60000"/>
                <a:alpha val="0"/>
              </a:schemeClr>
            </a:outerShdw>
          </a:effectLst>
        </p:spPr>
        <p:txBody>
          <a:bodyPr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200" b="1" dirty="0" err="1">
                <a:gradFill flip="none" rotWithShape="1">
                  <a:gsLst>
                    <a:gs pos="23000">
                      <a:schemeClr val="tx1">
                        <a:lumMod val="75000"/>
                        <a:lumOff val="25000"/>
                      </a:schemeClr>
                    </a:gs>
                    <a:gs pos="51000">
                      <a:schemeClr val="tx1">
                        <a:lumMod val="50000"/>
                        <a:lumOff val="50000"/>
                        <a:alpha val="67000"/>
                      </a:schemeClr>
                    </a:gs>
                    <a:gs pos="83000">
                      <a:schemeClr val="tx1"/>
                    </a:gs>
                  </a:gsLst>
                  <a:lin ang="5100000" scaled="0"/>
                  <a:tileRect/>
                </a:gradFill>
                <a:latin typeface="나눔고딕" pitchFamily="50" charset="-127"/>
                <a:ea typeface="나눔고딕" pitchFamily="50" charset="-127"/>
              </a:rPr>
              <a:t>대형마트</a:t>
            </a:r>
            <a:r>
              <a:rPr kumimoji="0" lang="ko-KR" altLang="en-US" sz="3200" b="1" dirty="0">
                <a:gradFill flip="none" rotWithShape="1">
                  <a:gsLst>
                    <a:gs pos="23000">
                      <a:schemeClr val="tx1">
                        <a:lumMod val="75000"/>
                        <a:lumOff val="25000"/>
                      </a:schemeClr>
                    </a:gs>
                    <a:gs pos="51000">
                      <a:schemeClr val="tx1">
                        <a:lumMod val="50000"/>
                        <a:lumOff val="50000"/>
                        <a:alpha val="67000"/>
                      </a:schemeClr>
                    </a:gs>
                    <a:gs pos="83000">
                      <a:schemeClr val="tx1"/>
                    </a:gs>
                  </a:gsLst>
                  <a:lin ang="5100000" scaled="0"/>
                  <a:tileRect/>
                </a:gradFill>
                <a:latin typeface="나눔고딕" pitchFamily="50" charset="-127"/>
                <a:ea typeface="나눔고딕" pitchFamily="50" charset="-127"/>
              </a:rPr>
              <a:t> 거점 영업</a:t>
            </a:r>
          </a:p>
        </p:txBody>
      </p:sp>
      <p:sp>
        <p:nvSpPr>
          <p:cNvPr id="43011" name="TextBox 6"/>
          <p:cNvSpPr txBox="1">
            <a:spLocks noChangeArrowheads="1"/>
          </p:cNvSpPr>
          <p:nvPr/>
        </p:nvSpPr>
        <p:spPr bwMode="auto">
          <a:xfrm>
            <a:off x="247650" y="946150"/>
            <a:ext cx="8572500" cy="5924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/>
            <a:r>
              <a:rPr lang="en-US" altLang="ko-KR" sz="2600" dirty="0">
                <a:solidFill>
                  <a:srgbClr val="FFFF00"/>
                </a:solidFill>
                <a:latin typeface="나눔고딕" pitchFamily="50" charset="-127"/>
                <a:ea typeface="나눔고딕" pitchFamily="50" charset="-127"/>
              </a:rPr>
              <a:t>1. </a:t>
            </a:r>
            <a:r>
              <a:rPr lang="ko-KR" altLang="en-US" sz="2600" dirty="0" err="1">
                <a:solidFill>
                  <a:srgbClr val="FFFF00"/>
                </a:solidFill>
                <a:latin typeface="나눔고딕" pitchFamily="50" charset="-127"/>
                <a:ea typeface="나눔고딕" pitchFamily="50" charset="-127"/>
              </a:rPr>
              <a:t>대형마트</a:t>
            </a:r>
            <a:r>
              <a:rPr lang="ko-KR" altLang="en-US" sz="2600" dirty="0">
                <a:solidFill>
                  <a:srgbClr val="FFFF00"/>
                </a:solidFill>
                <a:latin typeface="나눔고딕" pitchFamily="50" charset="-127"/>
                <a:ea typeface="나눔고딕" pitchFamily="50" charset="-127"/>
              </a:rPr>
              <a:t> 거점 홍보를 통한 </a:t>
            </a:r>
            <a:r>
              <a:rPr lang="en-US" altLang="ko-KR" sz="2600" dirty="0">
                <a:solidFill>
                  <a:srgbClr val="FFFF00"/>
                </a:solidFill>
                <a:latin typeface="나눔고딕" pitchFamily="50" charset="-127"/>
                <a:ea typeface="나눔고딕" pitchFamily="50" charset="-127"/>
              </a:rPr>
              <a:t>ISSUE </a:t>
            </a:r>
            <a:r>
              <a:rPr lang="ko-KR" altLang="en-US" sz="2600" dirty="0">
                <a:solidFill>
                  <a:srgbClr val="FFFF00"/>
                </a:solidFill>
                <a:latin typeface="나눔고딕" pitchFamily="50" charset="-127"/>
                <a:ea typeface="나눔고딕" pitchFamily="50" charset="-127"/>
              </a:rPr>
              <a:t>형성 및 계약자 확보</a:t>
            </a:r>
            <a:endParaRPr lang="en-US" altLang="ko-KR" sz="2600" dirty="0">
              <a:solidFill>
                <a:srgbClr val="FFFF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" name="AutoShape 75"/>
          <p:cNvSpPr>
            <a:spLocks noChangeArrowheads="1"/>
          </p:cNvSpPr>
          <p:nvPr/>
        </p:nvSpPr>
        <p:spPr bwMode="auto">
          <a:xfrm>
            <a:off x="338138" y="1771650"/>
            <a:ext cx="3032125" cy="485775"/>
          </a:xfrm>
          <a:prstGeom prst="roundRect">
            <a:avLst>
              <a:gd name="adj" fmla="val 16667"/>
            </a:avLst>
          </a:prstGeom>
          <a:solidFill>
            <a:srgbClr val="800000"/>
          </a:solidFill>
          <a:ln w="28575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r>
              <a:rPr lang="ko-KR" altLang="en-US" dirty="0" err="1">
                <a:solidFill>
                  <a:srgbClr val="FFFF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나눔고딕" pitchFamily="50" charset="-127"/>
                <a:ea typeface="나눔고딕" pitchFamily="50" charset="-127"/>
              </a:rPr>
              <a:t>청량리점</a:t>
            </a:r>
            <a:r>
              <a:rPr lang="ko-KR" altLang="en-US" dirty="0">
                <a:solidFill>
                  <a:srgbClr val="FFFF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dirty="0" err="1">
                <a:solidFill>
                  <a:srgbClr val="FFFF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나눔고딕" pitchFamily="50" charset="-127"/>
                <a:ea typeface="나눔고딕" pitchFamily="50" charset="-127"/>
              </a:rPr>
              <a:t>롯데</a:t>
            </a:r>
            <a:r>
              <a:rPr lang="ko-KR" altLang="en-US" dirty="0">
                <a:solidFill>
                  <a:srgbClr val="FFFF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dirty="0" err="1">
                <a:solidFill>
                  <a:srgbClr val="FFFF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나눔고딕" pitchFamily="50" charset="-127"/>
                <a:ea typeface="나눔고딕" pitchFamily="50" charset="-127"/>
              </a:rPr>
              <a:t>마트</a:t>
            </a:r>
            <a:endParaRPr lang="en-US" altLang="ko-KR" dirty="0">
              <a:solidFill>
                <a:srgbClr val="FFFF99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8" name="Picture 8"/>
          <p:cNvPicPr preferRelativeResize="0"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03800" y="5013325"/>
            <a:ext cx="1536700" cy="13747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2" name="오른쪽 화살표 21"/>
          <p:cNvSpPr/>
          <p:nvPr/>
        </p:nvSpPr>
        <p:spPr>
          <a:xfrm>
            <a:off x="4257675" y="5259388"/>
            <a:ext cx="193675" cy="330200"/>
          </a:xfrm>
          <a:prstGeom prst="rightArrow">
            <a:avLst/>
          </a:prstGeom>
          <a:solidFill>
            <a:srgbClr val="FF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ko-KR" altLang="en-US"/>
          </a:p>
        </p:txBody>
      </p:sp>
      <p:pic>
        <p:nvPicPr>
          <p:cNvPr id="43015" name="Picture 7" descr="http://wwl1552.daum.net/Mail-bin/view_submsg3.cgi?TM=jOi5o%2BGuQw0tBDHqP9nTlbhhQjB5CJ53PWcSf4t%2Bvz9VienBXza7ilbm1DZg7%2FvXKTHiqL5Lmixk5gXncI4lM87anBH1y4VX3dOg9yspGYeMP4utw151l5z6PekFDT5iBIJiJmNfnReVi3kLJZC44Tm307BWdy0QSEKMQc04JxEkr32RL94kOnMnPgP8fYtP1KeLS%2BTVGlKZxVnlvtL%2BvIk3t0u4pXqvKSQmrtG%2B3k682ioenSessOhmG6jYOe0kMApOW%2BHODZHSFTSMRz3f4ZKhEMaqJIPcxDH%2BbDiQz1lnMEcuDZbrTq0GvSUePfg1%2Byvv63u9O3Z25M3YEh9iLunpC8X36n43TL2kgf45tgMSnETxsx6IuiNKt40Z%2BbqvughQE7UzGRwB77mev8aIGn1TlTCFlDv0UKFpfBm0uCnt4pvJsCXCeB9v60rw8CLfDWaFOLM8gst8kLxnxJMs2AuqJKSgiCEgQxVyIIWP8%2FFFX1WmWUU57Rte8C6qp1ysHxanTfcoJyu3T5PiKUKnjwspPJoy6LGZXdUd8s613tBL3RzD9A62oVVZGFDfmFHral74g2bsZex69K1xDLVRrYbhUgeyPhKuY%2F6H5zn%2BPAL%2BjPbFvWH7XQ%3D%3D&amp;encoding=UTF-8&amp;MSGID=000000000000iOk&amp;pos=144881&amp;bodylen=232994&amp;realname=%EB%A1%AF%EB%8D%B0+%EC%B2%AD%EB%9F%89%EB%A6%AC4%EC%B8%B5+%EC%9E%85%EA%B5%AC+%EC%95%9E.jpg&amp;downtype=VIEW&amp;encoding=UTF-8&amp;contenttype=image/jpeg&amp;attnum=3&amp;attid=0.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46050" y="5041900"/>
            <a:ext cx="2409825" cy="1354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3016" name="Picture 9" descr="http://wwl1552.daum.net/Mail-bin/view_submsg3.cgi?TM=jOi5o%2BGuQw0tBDHqP9nTlbhhQjB5CJ53PWcSf4t%2Bvz9VienBXza7ilbm1DZg7%2FvXKTHiqL5Lmixk5gXncI4lM87anBH1y4VX3dOg9yspGYeMP4utw151l5z6PekFDT5iBIJiJmNfnReVi3kLJZC44Tm307BWdy0QSEKMQc04JxEkr32RL94kOnMnPgP8fYtP1KeLS%2BTVGlKZxVnlvtL%2BvIk3t0u4pXqvKSQmrtG%2B3k682ioenSessOhmG6jYOe0kMApOW%2BHODZHSFTSMRz3f4ZKhEMaqJIPcxDH%2BbDiQz1lnMEcuDZbrTq0GvSUePfg1%2Byvv63u9O3Z25M3YEh9iLunpC8X36n43TL2kgf45tgMSnETxsx6IuiNKt40Z%2BbqvughQE7UzGRwB77mev8aIGn1TlTCFlDv0UKFpfBm0uCnt4pvJsCXCeB9v60rw8CLfDWaFOLM8gst8kLxnxJMs2AuqJKSgiCEgQxVyIIWP8%2FFFX1WmWUU57Rte8C6qp1ysHxanTfcoJyu3T5PiKUKnjwspPJoy6LGZXdUd8s613tBL3RzD9A62oVVZGFDfmFHral74g2bsZex69K1xDLVRrYbhUgeyPhKuY%2F6H5zn%2BPAL%2BjPbFvWH7XQ%3D%3D&amp;encoding=UTF-8&amp;MSGID=000000000000iOk&amp;pos=378174&amp;bodylen=186766&amp;realname=%EB%A1%AF%EB%8D%B0+%EC%B0%BD%EB%9F%89%EB%A6%AC5%EC%B8%B5+10%EB%B2%88+%EC%95%9E.jpg&amp;downtype=VIEW&amp;encoding=UTF-8&amp;contenttype=image/jpeg&amp;attnum=3&amp;attid=0.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555875" y="5013325"/>
            <a:ext cx="2411413" cy="1354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" name="직사각형 26"/>
          <p:cNvSpPr/>
          <p:nvPr/>
        </p:nvSpPr>
        <p:spPr>
          <a:xfrm>
            <a:off x="3548063" y="5176838"/>
            <a:ext cx="836612" cy="819150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ko-KR" altLang="en-US" sz="1000"/>
          </a:p>
        </p:txBody>
      </p:sp>
      <p:sp>
        <p:nvSpPr>
          <p:cNvPr id="43018" name="직사각형 43"/>
          <p:cNvSpPr>
            <a:spLocks noChangeArrowheads="1"/>
          </p:cNvSpPr>
          <p:nvPr/>
        </p:nvSpPr>
        <p:spPr bwMode="auto">
          <a:xfrm>
            <a:off x="3865563" y="5877272"/>
            <a:ext cx="862012" cy="481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ko-KR" sz="900" dirty="0">
                <a:solidFill>
                  <a:srgbClr val="FFFF00"/>
                </a:solidFill>
                <a:latin typeface="Times New Roman" pitchFamily="18" charset="0"/>
                <a:ea typeface="나눔고딕" pitchFamily="50" charset="-127"/>
                <a:cs typeface="Times New Roman" pitchFamily="18" charset="0"/>
              </a:rPr>
              <a:t>(</a:t>
            </a:r>
            <a:r>
              <a:rPr lang="ko-KR" altLang="en-US" sz="900" dirty="0">
                <a:solidFill>
                  <a:srgbClr val="FFFF00"/>
                </a:solidFill>
                <a:latin typeface="Times New Roman" pitchFamily="18" charset="0"/>
                <a:ea typeface="나눔고딕" pitchFamily="50" charset="-127"/>
                <a:cs typeface="Times New Roman" pitchFamily="18" charset="0"/>
              </a:rPr>
              <a:t>주차장</a:t>
            </a:r>
            <a:r>
              <a:rPr lang="en-US" altLang="ko-KR" sz="900" dirty="0">
                <a:solidFill>
                  <a:srgbClr val="FFFF00"/>
                </a:solidFill>
                <a:latin typeface="Times New Roman" pitchFamily="18" charset="0"/>
                <a:ea typeface="나눔고딕" pitchFamily="50" charset="-127"/>
                <a:cs typeface="Times New Roman" pitchFamily="18" charset="0"/>
              </a:rPr>
              <a:t>)</a:t>
            </a:r>
          </a:p>
          <a:p>
            <a:r>
              <a:rPr lang="ko-KR" altLang="en-US" sz="900" dirty="0">
                <a:solidFill>
                  <a:srgbClr val="FFFF00"/>
                </a:solidFill>
                <a:latin typeface="Times New Roman" pitchFamily="18" charset="0"/>
                <a:ea typeface="나눔고딕" pitchFamily="50" charset="-127"/>
                <a:cs typeface="Times New Roman" pitchFamily="18" charset="0"/>
              </a:rPr>
              <a:t>↓</a:t>
            </a:r>
          </a:p>
        </p:txBody>
      </p:sp>
      <p:sp>
        <p:nvSpPr>
          <p:cNvPr id="43019" name="직사각형 43"/>
          <p:cNvSpPr>
            <a:spLocks noChangeArrowheads="1"/>
          </p:cNvSpPr>
          <p:nvPr/>
        </p:nvSpPr>
        <p:spPr bwMode="auto">
          <a:xfrm>
            <a:off x="2590800" y="5432425"/>
            <a:ext cx="1136650" cy="503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ko-KR" sz="900" dirty="0">
                <a:solidFill>
                  <a:srgbClr val="FFFF00"/>
                </a:solidFill>
                <a:latin typeface="Times New Roman" pitchFamily="18" charset="0"/>
                <a:ea typeface="나눔고딕" pitchFamily="50" charset="-127"/>
                <a:cs typeface="Times New Roman" pitchFamily="18" charset="0"/>
              </a:rPr>
              <a:t>(</a:t>
            </a:r>
            <a:r>
              <a:rPr lang="ko-KR" altLang="en-US" sz="900" dirty="0">
                <a:solidFill>
                  <a:srgbClr val="FFFF00"/>
                </a:solidFill>
                <a:latin typeface="Times New Roman" pitchFamily="18" charset="0"/>
                <a:ea typeface="나눔고딕" pitchFamily="50" charset="-127"/>
                <a:cs typeface="Times New Roman" pitchFamily="18" charset="0"/>
              </a:rPr>
              <a:t>←입구 및 </a:t>
            </a:r>
            <a:endParaRPr lang="en-US" altLang="ko-KR" sz="900" dirty="0">
              <a:solidFill>
                <a:srgbClr val="FFFF00"/>
              </a:solidFill>
              <a:latin typeface="Times New Roman" pitchFamily="18" charset="0"/>
              <a:ea typeface="나눔고딕" pitchFamily="50" charset="-127"/>
              <a:cs typeface="Times New Roman" pitchFamily="18" charset="0"/>
            </a:endParaRPr>
          </a:p>
          <a:p>
            <a:pPr>
              <a:lnSpc>
                <a:spcPts val="1600"/>
              </a:lnSpc>
            </a:pPr>
            <a:r>
              <a:rPr lang="en-US" altLang="ko-KR" sz="900" dirty="0">
                <a:solidFill>
                  <a:srgbClr val="FFFF00"/>
                </a:solidFill>
                <a:latin typeface="Times New Roman" pitchFamily="18" charset="0"/>
                <a:ea typeface="나눔고딕" pitchFamily="50" charset="-127"/>
                <a:cs typeface="Times New Roman" pitchFamily="18" charset="0"/>
              </a:rPr>
              <a:t>     </a:t>
            </a:r>
            <a:r>
              <a:rPr lang="ko-KR" altLang="en-US" sz="900" dirty="0">
                <a:solidFill>
                  <a:srgbClr val="FFFF00"/>
                </a:solidFill>
                <a:latin typeface="Times New Roman" pitchFamily="18" charset="0"/>
                <a:ea typeface="나눔고딕" pitchFamily="50" charset="-127"/>
                <a:cs typeface="Times New Roman" pitchFamily="18" charset="0"/>
              </a:rPr>
              <a:t>계산대</a:t>
            </a:r>
            <a:r>
              <a:rPr lang="en-US" altLang="ko-KR" sz="900" dirty="0">
                <a:solidFill>
                  <a:srgbClr val="FFFF00"/>
                </a:solidFill>
                <a:latin typeface="Times New Roman" pitchFamily="18" charset="0"/>
                <a:ea typeface="나눔고딕" pitchFamily="50" charset="-127"/>
                <a:cs typeface="Times New Roman" pitchFamily="18" charset="0"/>
              </a:rPr>
              <a:t>)</a:t>
            </a:r>
            <a:endParaRPr lang="ko-KR" altLang="en-US" sz="900" dirty="0">
              <a:solidFill>
                <a:srgbClr val="FFFF00"/>
              </a:solidFill>
              <a:latin typeface="Times New Roman" pitchFamily="18" charset="0"/>
              <a:ea typeface="나눔고딕" pitchFamily="50" charset="-127"/>
              <a:cs typeface="Times New Roman" pitchFamily="18" charset="0"/>
            </a:endParaRPr>
          </a:p>
        </p:txBody>
      </p:sp>
      <p:sp>
        <p:nvSpPr>
          <p:cNvPr id="43020" name="직사각형 43"/>
          <p:cNvSpPr>
            <a:spLocks noChangeArrowheads="1"/>
          </p:cNvSpPr>
          <p:nvPr/>
        </p:nvSpPr>
        <p:spPr bwMode="auto">
          <a:xfrm>
            <a:off x="134938" y="5584825"/>
            <a:ext cx="1136650" cy="503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ko-KR" sz="900" dirty="0">
                <a:solidFill>
                  <a:srgbClr val="FFFF00"/>
                </a:solidFill>
                <a:latin typeface="Times New Roman" pitchFamily="18" charset="0"/>
                <a:ea typeface="나눔고딕" pitchFamily="50" charset="-127"/>
                <a:cs typeface="Times New Roman" pitchFamily="18" charset="0"/>
              </a:rPr>
              <a:t>(</a:t>
            </a:r>
            <a:r>
              <a:rPr lang="ko-KR" altLang="en-US" sz="900" dirty="0">
                <a:solidFill>
                  <a:srgbClr val="FFFF00"/>
                </a:solidFill>
                <a:latin typeface="Times New Roman" pitchFamily="18" charset="0"/>
                <a:ea typeface="나눔고딕" pitchFamily="50" charset="-127"/>
                <a:cs typeface="Times New Roman" pitchFamily="18" charset="0"/>
              </a:rPr>
              <a:t>←입구 및 </a:t>
            </a:r>
            <a:endParaRPr lang="en-US" altLang="ko-KR" sz="900" dirty="0">
              <a:solidFill>
                <a:srgbClr val="FFFF00"/>
              </a:solidFill>
              <a:latin typeface="Times New Roman" pitchFamily="18" charset="0"/>
              <a:ea typeface="나눔고딕" pitchFamily="50" charset="-127"/>
              <a:cs typeface="Times New Roman" pitchFamily="18" charset="0"/>
            </a:endParaRPr>
          </a:p>
          <a:p>
            <a:pPr>
              <a:lnSpc>
                <a:spcPts val="1600"/>
              </a:lnSpc>
            </a:pPr>
            <a:r>
              <a:rPr lang="en-US" altLang="ko-KR" sz="900" dirty="0">
                <a:solidFill>
                  <a:srgbClr val="FFFF00"/>
                </a:solidFill>
                <a:latin typeface="Times New Roman" pitchFamily="18" charset="0"/>
                <a:ea typeface="나눔고딕" pitchFamily="50" charset="-127"/>
                <a:cs typeface="Times New Roman" pitchFamily="18" charset="0"/>
              </a:rPr>
              <a:t>     </a:t>
            </a:r>
            <a:r>
              <a:rPr lang="ko-KR" altLang="en-US" sz="900" dirty="0">
                <a:solidFill>
                  <a:srgbClr val="FFFF00"/>
                </a:solidFill>
                <a:latin typeface="Times New Roman" pitchFamily="18" charset="0"/>
                <a:ea typeface="나눔고딕" pitchFamily="50" charset="-127"/>
                <a:cs typeface="Times New Roman" pitchFamily="18" charset="0"/>
              </a:rPr>
              <a:t>계산대</a:t>
            </a:r>
            <a:r>
              <a:rPr lang="en-US" altLang="ko-KR" sz="900" dirty="0">
                <a:solidFill>
                  <a:srgbClr val="FFFF00"/>
                </a:solidFill>
                <a:latin typeface="Times New Roman" pitchFamily="18" charset="0"/>
                <a:ea typeface="나눔고딕" pitchFamily="50" charset="-127"/>
                <a:cs typeface="Times New Roman" pitchFamily="18" charset="0"/>
              </a:rPr>
              <a:t>)</a:t>
            </a:r>
            <a:endParaRPr lang="ko-KR" altLang="en-US" sz="900" dirty="0">
              <a:solidFill>
                <a:srgbClr val="FFFF00"/>
              </a:solidFill>
              <a:latin typeface="Times New Roman" pitchFamily="18" charset="0"/>
              <a:ea typeface="나눔고딕" pitchFamily="50" charset="-127"/>
              <a:cs typeface="Times New Roman" pitchFamily="18" charset="0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1092200" y="5313363"/>
            <a:ext cx="836613" cy="817562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ko-KR" altLang="en-US" sz="1000"/>
          </a:p>
        </p:txBody>
      </p:sp>
      <p:pic>
        <p:nvPicPr>
          <p:cNvPr id="43022" name="Picture 2"/>
          <p:cNvPicPr>
            <a:picLocks noChangeAspect="1" noChangeArrowheads="1"/>
          </p:cNvPicPr>
          <p:nvPr/>
        </p:nvPicPr>
        <p:blipFill>
          <a:blip r:embed="rId6"/>
          <a:srcRect l="30043" t="23637" r="30165" b="23276"/>
          <a:stretch>
            <a:fillRect/>
          </a:stretch>
        </p:blipFill>
        <p:spPr bwMode="auto">
          <a:xfrm>
            <a:off x="338138" y="2362200"/>
            <a:ext cx="2976562" cy="24352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prstShdw prst="shdw17" dist="17961" dir="2700000">
              <a:srgbClr val="995C00"/>
            </a:prstShdw>
          </a:effectLst>
        </p:spPr>
      </p:pic>
      <p:sp>
        <p:nvSpPr>
          <p:cNvPr id="23" name="AutoShape 75"/>
          <p:cNvSpPr>
            <a:spLocks noChangeArrowheads="1"/>
          </p:cNvSpPr>
          <p:nvPr/>
        </p:nvSpPr>
        <p:spPr bwMode="auto">
          <a:xfrm>
            <a:off x="5932488" y="1771650"/>
            <a:ext cx="3032125" cy="485775"/>
          </a:xfrm>
          <a:prstGeom prst="roundRect">
            <a:avLst>
              <a:gd name="adj" fmla="val 16667"/>
            </a:avLst>
          </a:prstGeom>
          <a:solidFill>
            <a:srgbClr val="800000"/>
          </a:solidFill>
          <a:ln w="28575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r>
              <a:rPr lang="ko-KR" altLang="en-US" dirty="0">
                <a:solidFill>
                  <a:srgbClr val="FFFF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나눔고딕" pitchFamily="50" charset="-127"/>
                <a:ea typeface="나눔고딕" pitchFamily="50" charset="-127"/>
              </a:rPr>
              <a:t>용두동점 </a:t>
            </a:r>
            <a:r>
              <a:rPr lang="ko-KR" altLang="en-US" dirty="0" err="1">
                <a:solidFill>
                  <a:srgbClr val="FFFF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나눔고딕" pitchFamily="50" charset="-127"/>
                <a:ea typeface="나눔고딕" pitchFamily="50" charset="-127"/>
              </a:rPr>
              <a:t>홈플러스</a:t>
            </a:r>
            <a:endParaRPr lang="en-US" altLang="ko-KR" dirty="0">
              <a:solidFill>
                <a:srgbClr val="FFFF99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43024" name="Picture 2"/>
          <p:cNvPicPr>
            <a:picLocks noChangeAspect="1" noChangeArrowheads="1"/>
          </p:cNvPicPr>
          <p:nvPr/>
        </p:nvPicPr>
        <p:blipFill>
          <a:blip r:embed="rId7"/>
          <a:srcRect l="33359" t="14648" r="34663" b="48242"/>
          <a:stretch>
            <a:fillRect/>
          </a:stretch>
        </p:blipFill>
        <p:spPr bwMode="auto">
          <a:xfrm>
            <a:off x="5932488" y="2349500"/>
            <a:ext cx="2960687" cy="2517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3025" name="Picture 2"/>
          <p:cNvPicPr>
            <a:picLocks noChangeAspect="1" noChangeArrowheads="1"/>
          </p:cNvPicPr>
          <p:nvPr/>
        </p:nvPicPr>
        <p:blipFill>
          <a:blip r:embed="rId8"/>
          <a:srcRect l="35782" t="10248" r="29950" b="7339"/>
          <a:stretch>
            <a:fillRect/>
          </a:stretch>
        </p:blipFill>
        <p:spPr bwMode="auto">
          <a:xfrm>
            <a:off x="3454400" y="1770063"/>
            <a:ext cx="2289175" cy="30972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prstShdw prst="shdw17" dist="17961" dir="2700000">
              <a:srgbClr val="995C00"/>
            </a:prstShdw>
          </a:effectLst>
        </p:spPr>
      </p:pic>
      <p:pic>
        <p:nvPicPr>
          <p:cNvPr id="43026" name="Picture 2" descr="http://wwl1552.daum.net/Mail-bin/view_submsg3.cgi?TM=jOi5o%2BGuQw0tBDHqP9nTlbhhQjB5CJ53PWcSf4t%2Bvz%2F03bp8mr8gclbm1DZg7%2FvX1h4yqajGunzkWYdyPXky9U3AJqux8E%2F23dOg9yspGYeMP4utw151l5z6PekFDT5iBIJiJmNfnReVi3kLJZC44Tm307BWdy0QSEKMQc04JxEkr32RL94kOnMnPgP8fYtP1KeLS%2BTVGlKZxVnlvtL%2BvIk3t0u4pXqvKSQmrtG%2B3k682ioenSessOhmG6jYOe0kMApOW%2BHODZHSFTSMRz3f4ZKhEMaqJIPcxDH%2BbDiQz1lnMEcuDZbrTq0GvSUePfg1%2Byvv63u9O3Z25M3YEh9iLunpC8X36n43TL2kgf45tgMSnETxsx6IuiNKt40Z%2BbqvughQE7UzGRwB77mev8aIGn1TlTCFlDv0UKFpfBm0uCnt4pvJsCXCeB9v60rw8CLfDWaFOLM8gst8kLxnxJMs2AuqJKSgiCEgQxVyIIWP8%2FFFX1WmWUU57Rte8C6qp1ysHxanTfcoJyu3T5PiKUKnjwspPJoy6LGZXdUd8s613tBL3RzD9A62oVVZGFDfmFHral74g2bsZex69K1xDLVRrYbhUgeyPhKuY%2F6H5zn%2BPAL%2BjPbFvWH7XQ%3D%3D&amp;encoding=UTF-8&amp;MSGID=000000000000iOt&amp;pos=1649&amp;bodylen=181928&amp;realname=IMG1591.jpg&amp;downtype=VIEW&amp;encoding=UTF-8&amp;contenttype=image/jpeg&amp;attnum=2&amp;attid=0.1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6500813" y="4992688"/>
            <a:ext cx="2463800" cy="1384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4" name="직사각형 43"/>
          <p:cNvSpPr>
            <a:spLocks noChangeArrowheads="1"/>
          </p:cNvSpPr>
          <p:nvPr/>
        </p:nvSpPr>
        <p:spPr bwMode="auto">
          <a:xfrm>
            <a:off x="6535738" y="6130925"/>
            <a:ext cx="2414587" cy="2768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ts val="1600"/>
              </a:lnSpc>
              <a:defRPr/>
            </a:pPr>
            <a:r>
              <a:rPr lang="en-US" altLang="ko-KR" sz="1000" dirty="0">
                <a:solidFill>
                  <a:srgbClr val="FFFF00"/>
                </a:solidFill>
                <a:latin typeface="Times New Roman" pitchFamily="18" charset="0"/>
                <a:ea typeface="나눔고딕" pitchFamily="50" charset="-127"/>
                <a:cs typeface="Times New Roman" pitchFamily="18" charset="0"/>
              </a:rPr>
              <a:t>(</a:t>
            </a:r>
            <a:r>
              <a:rPr lang="ko-KR" altLang="en-US" sz="1000" dirty="0">
                <a:solidFill>
                  <a:srgbClr val="FFFF00"/>
                </a:solidFill>
                <a:latin typeface="Times New Roman" pitchFamily="18" charset="0"/>
                <a:ea typeface="나눔고딕" pitchFamily="50" charset="-127"/>
                <a:cs typeface="Times New Roman" pitchFamily="18" charset="0"/>
              </a:rPr>
              <a:t>지하 </a:t>
            </a:r>
            <a:r>
              <a:rPr lang="en-US" altLang="ko-KR" sz="1000" dirty="0">
                <a:solidFill>
                  <a:srgbClr val="FFFF00"/>
                </a:solidFill>
                <a:latin typeface="Times New Roman" pitchFamily="18" charset="0"/>
                <a:ea typeface="나눔고딕" pitchFamily="50" charset="-127"/>
                <a:cs typeface="Times New Roman" pitchFamily="18" charset="0"/>
              </a:rPr>
              <a:t>1</a:t>
            </a:r>
            <a:r>
              <a:rPr lang="ko-KR" altLang="en-US" sz="1000" dirty="0">
                <a:solidFill>
                  <a:srgbClr val="FFFF00"/>
                </a:solidFill>
                <a:latin typeface="Times New Roman" pitchFamily="18" charset="0"/>
                <a:ea typeface="나눔고딕" pitchFamily="50" charset="-127"/>
                <a:cs typeface="Times New Roman" pitchFamily="18" charset="0"/>
              </a:rPr>
              <a:t>층 상행 </a:t>
            </a:r>
            <a:r>
              <a:rPr lang="ko-KR" altLang="en-US" sz="1000" dirty="0" err="1">
                <a:solidFill>
                  <a:srgbClr val="FFFF00"/>
                </a:solidFill>
                <a:latin typeface="Times New Roman" pitchFamily="18" charset="0"/>
                <a:ea typeface="나눔고딕" pitchFamily="50" charset="-127"/>
                <a:cs typeface="Times New Roman" pitchFamily="18" charset="0"/>
              </a:rPr>
              <a:t>무빙워크</a:t>
            </a:r>
            <a:r>
              <a:rPr lang="ko-KR" altLang="en-US" sz="1000" dirty="0">
                <a:solidFill>
                  <a:srgbClr val="FFFF00"/>
                </a:solidFill>
                <a:latin typeface="Times New Roman" pitchFamily="18" charset="0"/>
                <a:ea typeface="나눔고딕" pitchFamily="50" charset="-127"/>
                <a:cs typeface="Times New Roman" pitchFamily="18" charset="0"/>
              </a:rPr>
              <a:t> 앞</a:t>
            </a:r>
            <a:r>
              <a:rPr lang="en-US" altLang="ko-KR" sz="1000" dirty="0">
                <a:solidFill>
                  <a:srgbClr val="FFFF00"/>
                </a:solidFill>
                <a:latin typeface="Times New Roman" pitchFamily="18" charset="0"/>
                <a:ea typeface="나눔고딕" pitchFamily="50" charset="-127"/>
                <a:cs typeface="Times New Roman" pitchFamily="18" charset="0"/>
              </a:rPr>
              <a:t>)</a:t>
            </a:r>
            <a:endParaRPr lang="ko-KR" altLang="en-US" sz="1050" dirty="0">
              <a:solidFill>
                <a:srgbClr val="FFFF00"/>
              </a:solidFill>
              <a:latin typeface="Times New Roman" pitchFamily="18" charset="0"/>
              <a:ea typeface="나눔고딕" pitchFamily="50" charset="-127"/>
              <a:cs typeface="Times New Roman" pitchFamily="18" charset="0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7292975" y="5267325"/>
            <a:ext cx="1217613" cy="928688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ko-KR" altLang="en-US" sz="1000"/>
          </a:p>
        </p:txBody>
      </p:sp>
      <p:sp>
        <p:nvSpPr>
          <p:cNvPr id="36" name="AutoShape 4"/>
          <p:cNvSpPr>
            <a:spLocks noChangeArrowheads="1"/>
          </p:cNvSpPr>
          <p:nvPr/>
        </p:nvSpPr>
        <p:spPr bwMode="auto">
          <a:xfrm>
            <a:off x="3891411" y="2239119"/>
            <a:ext cx="1414462" cy="266352"/>
          </a:xfrm>
          <a:prstGeom prst="roundRect">
            <a:avLst>
              <a:gd name="adj" fmla="val 10093"/>
            </a:avLst>
          </a:prstGeom>
          <a:noFill/>
          <a:ln w="3175">
            <a:noFill/>
            <a:round/>
            <a:headEnd/>
            <a:tailEnd/>
          </a:ln>
          <a:effectLst/>
          <a:scene3d>
            <a:camera prst="orthographicFront">
              <a:rot lat="0" lon="0" rev="600000"/>
            </a:camera>
            <a:lightRig rig="threePt" dir="t"/>
          </a:scene3d>
        </p:spPr>
        <p:txBody>
          <a:bodyPr wrap="none" anchor="ctr"/>
          <a:lstStyle/>
          <a:p>
            <a:pPr>
              <a:defRPr/>
            </a:pPr>
            <a:r>
              <a:rPr lang="ko-KR" altLang="en-US" sz="1400" dirty="0" err="1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대형마트</a:t>
            </a:r>
            <a:r>
              <a:rPr lang="ko-KR" altLang="en-US" sz="1400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400" dirty="0" err="1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입점</a:t>
            </a:r>
            <a:r>
              <a:rPr lang="ko-KR" altLang="en-US" sz="1400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 제안서</a:t>
            </a:r>
            <a:endParaRPr lang="en-US" altLang="ko-KR" sz="1400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3030" name="타원 1"/>
          <p:cNvSpPr>
            <a:spLocks noChangeArrowheads="1"/>
          </p:cNvSpPr>
          <p:nvPr/>
        </p:nvSpPr>
        <p:spPr bwMode="auto">
          <a:xfrm>
            <a:off x="4787900" y="2517775"/>
            <a:ext cx="431800" cy="292100"/>
          </a:xfrm>
          <a:prstGeom prst="ellipse">
            <a:avLst/>
          </a:prstGeom>
          <a:noFill/>
          <a:ln w="38100" algn="ctr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en-US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3031" name="타원 1"/>
          <p:cNvSpPr>
            <a:spLocks noChangeArrowheads="1"/>
          </p:cNvSpPr>
          <p:nvPr/>
        </p:nvSpPr>
        <p:spPr bwMode="auto">
          <a:xfrm>
            <a:off x="5233988" y="2517775"/>
            <a:ext cx="431800" cy="292100"/>
          </a:xfrm>
          <a:prstGeom prst="ellipse">
            <a:avLst/>
          </a:prstGeom>
          <a:noFill/>
          <a:ln w="38100" algn="ctr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en-US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3032" name="타원 1"/>
          <p:cNvSpPr>
            <a:spLocks noChangeArrowheads="1"/>
          </p:cNvSpPr>
          <p:nvPr/>
        </p:nvSpPr>
        <p:spPr bwMode="auto">
          <a:xfrm>
            <a:off x="3459163" y="1779588"/>
            <a:ext cx="536575" cy="387350"/>
          </a:xfrm>
          <a:prstGeom prst="ellipse">
            <a:avLst/>
          </a:prstGeom>
          <a:noFill/>
          <a:ln w="38100" algn="ctr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en-US" dirty="0">
              <a:latin typeface="나눔고딕" pitchFamily="50" charset="-127"/>
              <a:ea typeface="나눔고딕" pitchFamily="50" charset="-127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16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9525">
            <a:noFill/>
            <a:miter lim="800000"/>
            <a:headEnd/>
            <a:tailEnd/>
          </a:ln>
        </p:spPr>
        <p:txBody>
          <a:bodyPr wrap="none" lIns="91296" tIns="45649" rIns="91296" bIns="45649" anchor="ctr"/>
          <a:lstStyle>
            <a:defPPr>
              <a:defRPr lang="ko-KR"/>
            </a:defPPr>
            <a:lvl1pPr algn="ctr" rtl="0" fontAlgn="base" latinLnBrk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defRPr kumimoji="1" sz="1200" b="1" kern="1200">
                <a:solidFill>
                  <a:schemeClr val="tx1"/>
                </a:solidFill>
                <a:latin typeface="휴먼세엑스포" pitchFamily="2" charset="-127"/>
                <a:ea typeface="휴먼세엑스포" pitchFamily="2" charset="-127"/>
                <a:cs typeface="+mn-cs"/>
                <a:sym typeface="Wingdings" pitchFamily="2" charset="2"/>
              </a:defRPr>
            </a:lvl1pPr>
            <a:lvl2pPr marL="457200" algn="ctr" rtl="0" fontAlgn="base" latinLnBrk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defRPr kumimoji="1" sz="1200" b="1" kern="1200">
                <a:solidFill>
                  <a:schemeClr val="tx1"/>
                </a:solidFill>
                <a:latin typeface="휴먼세엑스포" pitchFamily="2" charset="-127"/>
                <a:ea typeface="휴먼세엑스포" pitchFamily="2" charset="-127"/>
                <a:cs typeface="+mn-cs"/>
                <a:sym typeface="Wingdings" pitchFamily="2" charset="2"/>
              </a:defRPr>
            </a:lvl2pPr>
            <a:lvl3pPr marL="914400" algn="ctr" rtl="0" fontAlgn="base" latinLnBrk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defRPr kumimoji="1" sz="1200" b="1" kern="1200">
                <a:solidFill>
                  <a:schemeClr val="tx1"/>
                </a:solidFill>
                <a:latin typeface="휴먼세엑스포" pitchFamily="2" charset="-127"/>
                <a:ea typeface="휴먼세엑스포" pitchFamily="2" charset="-127"/>
                <a:cs typeface="+mn-cs"/>
                <a:sym typeface="Wingdings" pitchFamily="2" charset="2"/>
              </a:defRPr>
            </a:lvl3pPr>
            <a:lvl4pPr marL="1371600" algn="ctr" rtl="0" fontAlgn="base" latinLnBrk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defRPr kumimoji="1" sz="1200" b="1" kern="1200">
                <a:solidFill>
                  <a:schemeClr val="tx1"/>
                </a:solidFill>
                <a:latin typeface="휴먼세엑스포" pitchFamily="2" charset="-127"/>
                <a:ea typeface="휴먼세엑스포" pitchFamily="2" charset="-127"/>
                <a:cs typeface="+mn-cs"/>
                <a:sym typeface="Wingdings" pitchFamily="2" charset="2"/>
              </a:defRPr>
            </a:lvl4pPr>
            <a:lvl5pPr marL="1828800" algn="ctr" rtl="0" fontAlgn="base" latinLnBrk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defRPr kumimoji="1" sz="1200" b="1" kern="1200">
                <a:solidFill>
                  <a:schemeClr val="tx1"/>
                </a:solidFill>
                <a:latin typeface="휴먼세엑스포" pitchFamily="2" charset="-127"/>
                <a:ea typeface="휴먼세엑스포" pitchFamily="2" charset="-127"/>
                <a:cs typeface="+mn-cs"/>
                <a:sym typeface="Wingdings" pitchFamily="2" charset="2"/>
              </a:defRPr>
            </a:lvl5pPr>
            <a:lvl6pPr marL="2286000" algn="l" defTabSz="914400" rtl="0" eaLnBrk="1" latinLnBrk="1" hangingPunct="1">
              <a:defRPr kumimoji="1" sz="1200" b="1" kern="1200">
                <a:solidFill>
                  <a:schemeClr val="tx1"/>
                </a:solidFill>
                <a:latin typeface="휴먼세엑스포" pitchFamily="2" charset="-127"/>
                <a:ea typeface="휴먼세엑스포" pitchFamily="2" charset="-127"/>
                <a:cs typeface="+mn-cs"/>
                <a:sym typeface="Wingdings" pitchFamily="2" charset="2"/>
              </a:defRPr>
            </a:lvl6pPr>
            <a:lvl7pPr marL="2743200" algn="l" defTabSz="914400" rtl="0" eaLnBrk="1" latinLnBrk="1" hangingPunct="1">
              <a:defRPr kumimoji="1" sz="1200" b="1" kern="1200">
                <a:solidFill>
                  <a:schemeClr val="tx1"/>
                </a:solidFill>
                <a:latin typeface="휴먼세엑스포" pitchFamily="2" charset="-127"/>
                <a:ea typeface="휴먼세엑스포" pitchFamily="2" charset="-127"/>
                <a:cs typeface="+mn-cs"/>
                <a:sym typeface="Wingdings" pitchFamily="2" charset="2"/>
              </a:defRPr>
            </a:lvl7pPr>
            <a:lvl8pPr marL="3200400" algn="l" defTabSz="914400" rtl="0" eaLnBrk="1" latinLnBrk="1" hangingPunct="1">
              <a:defRPr kumimoji="1" sz="1200" b="1" kern="1200">
                <a:solidFill>
                  <a:schemeClr val="tx1"/>
                </a:solidFill>
                <a:latin typeface="휴먼세엑스포" pitchFamily="2" charset="-127"/>
                <a:ea typeface="휴먼세엑스포" pitchFamily="2" charset="-127"/>
                <a:cs typeface="+mn-cs"/>
                <a:sym typeface="Wingdings" pitchFamily="2" charset="2"/>
              </a:defRPr>
            </a:lvl8pPr>
            <a:lvl9pPr marL="3657600" algn="l" defTabSz="914400" rtl="0" eaLnBrk="1" latinLnBrk="1" hangingPunct="1">
              <a:defRPr kumimoji="1" sz="1200" b="1" kern="1200">
                <a:solidFill>
                  <a:schemeClr val="tx1"/>
                </a:solidFill>
                <a:latin typeface="휴먼세엑스포" pitchFamily="2" charset="-127"/>
                <a:ea typeface="휴먼세엑스포" pitchFamily="2" charset="-127"/>
                <a:cs typeface="+mn-cs"/>
                <a:sym typeface="Wingdings" pitchFamily="2" charset="2"/>
              </a:defRPr>
            </a:lvl9pPr>
          </a:lstStyle>
          <a:p>
            <a:pPr eaLnBrk="0" latinLnBrk="0" hangingPunct="0">
              <a:lnSpc>
                <a:spcPct val="90000"/>
              </a:lnSpc>
              <a:defRPr/>
            </a:pPr>
            <a:endParaRPr kumimoji="0" lang="ko-KR" altLang="en-US" sz="1100" dirty="0">
              <a:latin typeface="Tahoma" pitchFamily="34" charset="0"/>
              <a:ea typeface="가는각진제목체" pitchFamily="18" charset="-127"/>
              <a:sym typeface="Symbol" pitchFamily="18" charset="2"/>
            </a:endParaRPr>
          </a:p>
        </p:txBody>
      </p:sp>
      <p:pic>
        <p:nvPicPr>
          <p:cNvPr id="5126" name="Picture 42" descr="Button-White-png"/>
          <p:cNvPicPr>
            <a:picLocks noChangeAspect="1" noChangeArrowheads="1"/>
          </p:cNvPicPr>
          <p:nvPr/>
        </p:nvPicPr>
        <p:blipFill>
          <a:blip r:embed="rId2"/>
          <a:srcRect l="50056" t="41092" r="5905" b="39738"/>
          <a:stretch>
            <a:fillRect/>
          </a:stretch>
        </p:blipFill>
        <p:spPr bwMode="auto">
          <a:xfrm>
            <a:off x="250825" y="930275"/>
            <a:ext cx="452438" cy="454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7" name="Picture 42" descr="Button-White-png"/>
          <p:cNvPicPr>
            <a:picLocks noChangeAspect="1" noChangeArrowheads="1"/>
          </p:cNvPicPr>
          <p:nvPr/>
        </p:nvPicPr>
        <p:blipFill>
          <a:blip r:embed="rId2"/>
          <a:srcRect l="50056" t="41092" r="5905" b="39738"/>
          <a:stretch>
            <a:fillRect/>
          </a:stretch>
        </p:blipFill>
        <p:spPr bwMode="auto">
          <a:xfrm>
            <a:off x="1993900" y="908050"/>
            <a:ext cx="452438" cy="454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8" name="Picture 42" descr="Button-White-png"/>
          <p:cNvPicPr>
            <a:picLocks noChangeAspect="1" noChangeArrowheads="1"/>
          </p:cNvPicPr>
          <p:nvPr/>
        </p:nvPicPr>
        <p:blipFill>
          <a:blip r:embed="rId2"/>
          <a:srcRect l="50056" t="41092" r="5905" b="39738"/>
          <a:stretch>
            <a:fillRect/>
          </a:stretch>
        </p:blipFill>
        <p:spPr bwMode="auto">
          <a:xfrm>
            <a:off x="3724275" y="908050"/>
            <a:ext cx="452438" cy="454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9" name="Picture 42" descr="Button-White-png"/>
          <p:cNvPicPr>
            <a:picLocks noChangeAspect="1" noChangeArrowheads="1"/>
          </p:cNvPicPr>
          <p:nvPr/>
        </p:nvPicPr>
        <p:blipFill>
          <a:blip r:embed="rId2"/>
          <a:srcRect l="50056" t="41092" r="5905" b="39738"/>
          <a:stretch>
            <a:fillRect/>
          </a:stretch>
        </p:blipFill>
        <p:spPr bwMode="auto">
          <a:xfrm>
            <a:off x="5454650" y="908050"/>
            <a:ext cx="452438" cy="454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30" name="Picture 42" descr="Button-White-png"/>
          <p:cNvPicPr>
            <a:picLocks noChangeAspect="1" noChangeArrowheads="1"/>
          </p:cNvPicPr>
          <p:nvPr/>
        </p:nvPicPr>
        <p:blipFill>
          <a:blip r:embed="rId2"/>
          <a:srcRect l="50056" t="41092" r="5905" b="39738"/>
          <a:stretch>
            <a:fillRect/>
          </a:stretch>
        </p:blipFill>
        <p:spPr bwMode="auto">
          <a:xfrm>
            <a:off x="7185025" y="908050"/>
            <a:ext cx="452438" cy="454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AutoShape 41"/>
          <p:cNvSpPr>
            <a:spLocks noChangeAspect="1" noChangeArrowheads="1"/>
          </p:cNvSpPr>
          <p:nvPr/>
        </p:nvSpPr>
        <p:spPr bwMode="auto">
          <a:xfrm>
            <a:off x="355600" y="960438"/>
            <a:ext cx="1438275" cy="352425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6699FF">
                  <a:alpha val="50000"/>
                </a:srgbClr>
              </a:gs>
              <a:gs pos="100000">
                <a:schemeClr val="tx2">
                  <a:alpha val="50000"/>
                </a:schemeClr>
              </a:gs>
            </a:gsLst>
            <a:lin ang="0" scaled="1"/>
          </a:gradFill>
          <a:ln w="9525" algn="ctr">
            <a:solidFill>
              <a:srgbClr val="FFFFFF">
                <a:alpha val="50000"/>
              </a:srgb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ko-KR" sz="1400" dirty="0">
              <a:solidFill>
                <a:srgbClr val="000000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132" name="WordArt 16"/>
          <p:cNvSpPr>
            <a:spLocks noChangeArrowheads="1" noChangeShapeType="1" noTextEdit="1"/>
          </p:cNvSpPr>
          <p:nvPr/>
        </p:nvSpPr>
        <p:spPr bwMode="auto">
          <a:xfrm>
            <a:off x="714349" y="1039673"/>
            <a:ext cx="1038252" cy="250033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r>
              <a:rPr lang="ko-KR" altLang="en-US" kern="10" dirty="0">
                <a:ln w="9525">
                  <a:noFill/>
                  <a:round/>
                  <a:headEnd/>
                  <a:tailEnd/>
                </a:ln>
                <a:solidFill>
                  <a:srgbClr val="FFFF00"/>
                </a:solidFill>
                <a:effectLst>
                  <a:outerShdw dist="17961" dir="2700000" algn="ctr" rotWithShape="0">
                    <a:schemeClr val="tx1">
                      <a:alpha val="79999"/>
                    </a:schemeClr>
                  </a:outerShdw>
                </a:effectLst>
                <a:latin typeface="나눔고딕" pitchFamily="50" charset="-127"/>
                <a:ea typeface="나눔고딕" pitchFamily="50" charset="-127"/>
              </a:rPr>
              <a:t>상암 </a:t>
            </a:r>
            <a:r>
              <a:rPr lang="ko-KR" altLang="en-US" kern="10" dirty="0" err="1">
                <a:ln w="9525">
                  <a:noFill/>
                  <a:round/>
                  <a:headEnd/>
                  <a:tailEnd/>
                </a:ln>
                <a:solidFill>
                  <a:srgbClr val="FFFF00"/>
                </a:solidFill>
                <a:effectLst>
                  <a:outerShdw dist="17961" dir="2700000" algn="ctr" rotWithShape="0">
                    <a:schemeClr val="tx1">
                      <a:alpha val="79999"/>
                    </a:schemeClr>
                  </a:outerShdw>
                </a:effectLst>
                <a:latin typeface="나눔고딕" pitchFamily="50" charset="-127"/>
                <a:ea typeface="나눔고딕" pitchFamily="50" charset="-127"/>
              </a:rPr>
              <a:t>사보이</a:t>
            </a:r>
            <a:r>
              <a:rPr lang="ko-KR" altLang="en-US" kern="10" dirty="0">
                <a:ln w="9525">
                  <a:noFill/>
                  <a:round/>
                  <a:headEnd/>
                  <a:tailEnd/>
                </a:ln>
                <a:solidFill>
                  <a:srgbClr val="FFFF00"/>
                </a:solidFill>
                <a:effectLst>
                  <a:outerShdw dist="17961" dir="2700000" algn="ctr" rotWithShape="0">
                    <a:schemeClr val="tx1">
                      <a:alpha val="79999"/>
                    </a:schemeClr>
                  </a:outerShdw>
                </a:effectLst>
                <a:latin typeface="나눔고딕" pitchFamily="50" charset="-127"/>
                <a:ea typeface="나눔고딕" pitchFamily="50" charset="-127"/>
              </a:rPr>
              <a:t> 시티 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/>
          <a:srcRect l="30408" t="22221" r="19202" b="12500"/>
          <a:stretch>
            <a:fillRect/>
          </a:stretch>
        </p:blipFill>
        <p:spPr bwMode="auto">
          <a:xfrm>
            <a:off x="366499" y="1424821"/>
            <a:ext cx="1427772" cy="1447962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>
            <a:glow rad="101600">
              <a:srgbClr val="FFFF00">
                <a:alpha val="60000"/>
              </a:srgb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utoShape 41"/>
          <p:cNvSpPr>
            <a:spLocks noChangeAspect="1" noChangeArrowheads="1"/>
          </p:cNvSpPr>
          <p:nvPr/>
        </p:nvSpPr>
        <p:spPr bwMode="auto">
          <a:xfrm>
            <a:off x="2066925" y="960438"/>
            <a:ext cx="1438275" cy="352425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6699FF">
                  <a:alpha val="50000"/>
                </a:srgbClr>
              </a:gs>
              <a:gs pos="100000">
                <a:schemeClr val="tx2">
                  <a:alpha val="50000"/>
                </a:schemeClr>
              </a:gs>
            </a:gsLst>
            <a:lin ang="0" scaled="1"/>
          </a:gradFill>
          <a:ln w="9525" algn="ctr">
            <a:solidFill>
              <a:srgbClr val="FFFFFF">
                <a:alpha val="50000"/>
              </a:srgb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ko-KR" sz="1400" dirty="0">
              <a:solidFill>
                <a:srgbClr val="000000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135" name="WordArt 16"/>
          <p:cNvSpPr>
            <a:spLocks noChangeArrowheads="1" noChangeShapeType="1" noTextEdit="1"/>
          </p:cNvSpPr>
          <p:nvPr/>
        </p:nvSpPr>
        <p:spPr bwMode="auto">
          <a:xfrm>
            <a:off x="2428860" y="1024492"/>
            <a:ext cx="1033478" cy="230172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r>
              <a:rPr lang="ko-KR" altLang="en-US" kern="10" dirty="0">
                <a:ln w="9525">
                  <a:noFill/>
                  <a:round/>
                  <a:headEnd/>
                  <a:tailEnd/>
                </a:ln>
                <a:solidFill>
                  <a:srgbClr val="FFFF00"/>
                </a:solidFill>
                <a:effectLst>
                  <a:outerShdw dist="17961" dir="2700000" algn="ctr" rotWithShape="0">
                    <a:schemeClr val="tx1">
                      <a:alpha val="79999"/>
                    </a:schemeClr>
                  </a:outerShdw>
                </a:effectLst>
                <a:latin typeface="나눔고딕" pitchFamily="50" charset="-127"/>
                <a:ea typeface="나눔고딕" pitchFamily="50" charset="-127"/>
              </a:rPr>
              <a:t>의정부 </a:t>
            </a:r>
            <a:r>
              <a:rPr lang="ko-KR" altLang="en-US" kern="10" dirty="0" err="1">
                <a:ln w="9525">
                  <a:noFill/>
                  <a:round/>
                  <a:headEnd/>
                  <a:tailEnd/>
                </a:ln>
                <a:solidFill>
                  <a:srgbClr val="FFFF00"/>
                </a:solidFill>
                <a:effectLst>
                  <a:outerShdw dist="17961" dir="2700000" algn="ctr" rotWithShape="0">
                    <a:schemeClr val="tx1">
                      <a:alpha val="79999"/>
                    </a:schemeClr>
                  </a:outerShdw>
                </a:effectLst>
                <a:latin typeface="나눔고딕" pitchFamily="50" charset="-127"/>
                <a:ea typeface="나눔고딕" pitchFamily="50" charset="-127"/>
              </a:rPr>
              <a:t>남해오네뜨</a:t>
            </a:r>
            <a:endParaRPr lang="ko-KR" altLang="en-US" kern="10" dirty="0">
              <a:ln w="9525">
                <a:noFill/>
                <a:round/>
                <a:headEnd/>
                <a:tailEnd/>
              </a:ln>
              <a:solidFill>
                <a:srgbClr val="FFFF00"/>
              </a:solidFill>
              <a:effectLst>
                <a:outerShdw dist="17961" dir="2700000" algn="ctr" rotWithShape="0">
                  <a:schemeClr val="tx1">
                    <a:alpha val="79999"/>
                  </a:schemeClr>
                </a:outerShdw>
              </a:effectLst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AutoShape 41"/>
          <p:cNvSpPr>
            <a:spLocks noChangeAspect="1" noChangeArrowheads="1"/>
          </p:cNvSpPr>
          <p:nvPr/>
        </p:nvSpPr>
        <p:spPr bwMode="auto">
          <a:xfrm>
            <a:off x="3763963" y="960438"/>
            <a:ext cx="1438275" cy="352425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6699FF">
                  <a:alpha val="50000"/>
                </a:srgbClr>
              </a:gs>
              <a:gs pos="100000">
                <a:schemeClr val="tx2">
                  <a:alpha val="50000"/>
                </a:schemeClr>
              </a:gs>
            </a:gsLst>
            <a:lin ang="0" scaled="1"/>
          </a:gradFill>
          <a:ln w="9525" algn="ctr">
            <a:solidFill>
              <a:srgbClr val="FFFFFF">
                <a:alpha val="50000"/>
              </a:srgb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ko-KR" sz="1400" dirty="0">
              <a:solidFill>
                <a:srgbClr val="000000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137" name="WordArt 16"/>
          <p:cNvSpPr>
            <a:spLocks noChangeArrowheads="1" noChangeShapeType="1" noTextEdit="1"/>
          </p:cNvSpPr>
          <p:nvPr/>
        </p:nvSpPr>
        <p:spPr bwMode="auto">
          <a:xfrm>
            <a:off x="4186238" y="1039672"/>
            <a:ext cx="885828" cy="246187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r>
              <a:rPr lang="ko-KR" altLang="en-US" kern="10" dirty="0">
                <a:ln w="9525">
                  <a:noFill/>
                  <a:round/>
                  <a:headEnd/>
                  <a:tailEnd/>
                </a:ln>
                <a:solidFill>
                  <a:srgbClr val="FFFF00"/>
                </a:solidFill>
                <a:effectLst>
                  <a:outerShdw dist="17961" dir="2700000" algn="ctr" rotWithShape="0">
                    <a:schemeClr val="tx1">
                      <a:alpha val="79999"/>
                    </a:schemeClr>
                  </a:outerShdw>
                </a:effectLst>
                <a:latin typeface="나눔고딕" pitchFamily="50" charset="-127"/>
                <a:ea typeface="나눔고딕" pitchFamily="50" charset="-127"/>
              </a:rPr>
              <a:t>상암 </a:t>
            </a:r>
            <a:r>
              <a:rPr lang="ko-KR" altLang="en-US" kern="10" dirty="0" err="1">
                <a:ln w="9525">
                  <a:noFill/>
                  <a:round/>
                  <a:headEnd/>
                  <a:tailEnd/>
                </a:ln>
                <a:solidFill>
                  <a:srgbClr val="FFFF00"/>
                </a:solidFill>
                <a:effectLst>
                  <a:outerShdw dist="17961" dir="2700000" algn="ctr" rotWithShape="0">
                    <a:schemeClr val="tx1">
                      <a:alpha val="79999"/>
                    </a:schemeClr>
                  </a:outerShdw>
                </a:effectLst>
                <a:latin typeface="나눔고딕" pitchFamily="50" charset="-127"/>
                <a:ea typeface="나눔고딕" pitchFamily="50" charset="-127"/>
              </a:rPr>
              <a:t>대우이안</a:t>
            </a:r>
            <a:endParaRPr lang="ko-KR" altLang="en-US" kern="10" dirty="0">
              <a:ln w="9525">
                <a:noFill/>
                <a:round/>
                <a:headEnd/>
                <a:tailEnd/>
              </a:ln>
              <a:solidFill>
                <a:srgbClr val="FFFF00"/>
              </a:solidFill>
              <a:effectLst>
                <a:outerShdw dist="17961" dir="2700000" algn="ctr" rotWithShape="0">
                  <a:schemeClr val="tx1">
                    <a:alpha val="79999"/>
                  </a:schemeClr>
                </a:outerShdw>
              </a:effectLst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2" name="AutoShape 41"/>
          <p:cNvSpPr>
            <a:spLocks noChangeAspect="1" noChangeArrowheads="1"/>
          </p:cNvSpPr>
          <p:nvPr/>
        </p:nvSpPr>
        <p:spPr bwMode="auto">
          <a:xfrm>
            <a:off x="5462588" y="960438"/>
            <a:ext cx="1439862" cy="352425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6699FF">
                  <a:alpha val="50000"/>
                </a:srgbClr>
              </a:gs>
              <a:gs pos="100000">
                <a:schemeClr val="tx2">
                  <a:alpha val="50000"/>
                </a:schemeClr>
              </a:gs>
            </a:gsLst>
            <a:lin ang="0" scaled="1"/>
          </a:gradFill>
          <a:ln w="9525" algn="ctr">
            <a:solidFill>
              <a:srgbClr val="FFFFFF">
                <a:alpha val="50000"/>
              </a:srgb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ko-KR" sz="1400" dirty="0">
              <a:solidFill>
                <a:srgbClr val="000000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139" name="WordArt 16"/>
          <p:cNvSpPr>
            <a:spLocks noChangeArrowheads="1" noChangeShapeType="1" noTextEdit="1"/>
          </p:cNvSpPr>
          <p:nvPr/>
        </p:nvSpPr>
        <p:spPr bwMode="auto">
          <a:xfrm>
            <a:off x="5884863" y="1039672"/>
            <a:ext cx="973137" cy="246187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r>
              <a:rPr lang="ko-KR" altLang="en-US" kern="10" dirty="0" err="1">
                <a:ln w="9525">
                  <a:noFill/>
                  <a:round/>
                  <a:headEnd/>
                  <a:tailEnd/>
                </a:ln>
                <a:solidFill>
                  <a:srgbClr val="FFFF00"/>
                </a:solidFill>
                <a:effectLst>
                  <a:outerShdw dist="17961" dir="2700000" algn="ctr" rotWithShape="0">
                    <a:schemeClr val="tx1">
                      <a:alpha val="79999"/>
                    </a:schemeClr>
                  </a:outerShdw>
                </a:effectLst>
                <a:latin typeface="나눔고딕" pitchFamily="50" charset="-127"/>
                <a:ea typeface="나눔고딕" pitchFamily="50" charset="-127"/>
              </a:rPr>
              <a:t>신촌우정마샹스</a:t>
            </a:r>
            <a:r>
              <a:rPr lang="ko-KR" altLang="en-US" kern="10" dirty="0">
                <a:ln w="9525">
                  <a:noFill/>
                  <a:round/>
                  <a:headEnd/>
                  <a:tailEnd/>
                </a:ln>
                <a:solidFill>
                  <a:srgbClr val="FFFF00"/>
                </a:solidFill>
                <a:effectLst>
                  <a:outerShdw dist="17961" dir="2700000" algn="ctr" rotWithShape="0">
                    <a:schemeClr val="tx1">
                      <a:alpha val="79999"/>
                    </a:schemeClr>
                  </a:outerShdw>
                </a:effectLst>
                <a:latin typeface="나눔고딕" pitchFamily="50" charset="-127"/>
                <a:ea typeface="나눔고딕" pitchFamily="50" charset="-127"/>
              </a:rPr>
              <a:t> </a:t>
            </a:r>
          </a:p>
        </p:txBody>
      </p:sp>
      <p:sp>
        <p:nvSpPr>
          <p:cNvPr id="15" name="AutoShape 41"/>
          <p:cNvSpPr>
            <a:spLocks noChangeAspect="1" noChangeArrowheads="1"/>
          </p:cNvSpPr>
          <p:nvPr/>
        </p:nvSpPr>
        <p:spPr bwMode="auto">
          <a:xfrm>
            <a:off x="7161213" y="960438"/>
            <a:ext cx="1436687" cy="352425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6699FF">
                  <a:alpha val="50000"/>
                </a:srgbClr>
              </a:gs>
              <a:gs pos="100000">
                <a:schemeClr val="tx2">
                  <a:alpha val="50000"/>
                </a:schemeClr>
              </a:gs>
            </a:gsLst>
            <a:lin ang="0" scaled="1"/>
          </a:gradFill>
          <a:ln w="9525" algn="ctr">
            <a:solidFill>
              <a:srgbClr val="FFFFFF">
                <a:alpha val="50000"/>
              </a:srgb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ko-KR" sz="1400" dirty="0">
              <a:solidFill>
                <a:srgbClr val="000000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141" name="WordArt 16"/>
          <p:cNvSpPr>
            <a:spLocks noChangeArrowheads="1" noChangeShapeType="1" noTextEdit="1"/>
          </p:cNvSpPr>
          <p:nvPr/>
        </p:nvSpPr>
        <p:spPr bwMode="auto">
          <a:xfrm>
            <a:off x="7632256" y="1031304"/>
            <a:ext cx="825500" cy="230172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r>
              <a:rPr lang="ko-KR" altLang="en-US" kern="10" dirty="0" err="1">
                <a:ln w="9525">
                  <a:noFill/>
                  <a:round/>
                  <a:headEnd/>
                  <a:tailEnd/>
                </a:ln>
                <a:solidFill>
                  <a:srgbClr val="FFFF00"/>
                </a:solidFill>
                <a:effectLst>
                  <a:outerShdw dist="17961" dir="2700000" algn="ctr" rotWithShape="0">
                    <a:schemeClr val="tx1">
                      <a:alpha val="79999"/>
                    </a:schemeClr>
                  </a:outerShdw>
                </a:effectLst>
                <a:latin typeface="나눔고딕" pitchFamily="50" charset="-127"/>
                <a:ea typeface="나눔고딕" pitchFamily="50" charset="-127"/>
              </a:rPr>
              <a:t>채널리저브</a:t>
            </a:r>
            <a:endParaRPr lang="ko-KR" altLang="en-US" kern="10" dirty="0">
              <a:ln w="9525">
                <a:noFill/>
                <a:round/>
                <a:headEnd/>
                <a:tailEnd/>
              </a:ln>
              <a:solidFill>
                <a:srgbClr val="FFFF00"/>
              </a:solidFill>
              <a:effectLst>
                <a:outerShdw dist="17961" dir="2700000" algn="ctr" rotWithShape="0">
                  <a:schemeClr val="tx1">
                    <a:alpha val="79999"/>
                  </a:schemeClr>
                </a:outerShdw>
              </a:effectLst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8" name="Rectangle 47"/>
          <p:cNvSpPr>
            <a:spLocks noChangeArrowheads="1"/>
          </p:cNvSpPr>
          <p:nvPr/>
        </p:nvSpPr>
        <p:spPr bwMode="auto">
          <a:xfrm>
            <a:off x="350838" y="2909888"/>
            <a:ext cx="1724025" cy="225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l">
              <a:lnSpc>
                <a:spcPct val="80000"/>
              </a:lnSpc>
              <a:spcBef>
                <a:spcPct val="20000"/>
              </a:spcBef>
              <a:tabLst>
                <a:tab pos="381000" algn="l"/>
                <a:tab pos="476250" algn="l"/>
              </a:tabLst>
              <a:defRPr/>
            </a:pPr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나눔고딕" pitchFamily="50" charset="-127"/>
                <a:ea typeface="나눔고딕" pitchFamily="50" charset="-127"/>
              </a:rPr>
              <a:t>● </a:t>
            </a:r>
            <a:r>
              <a:rPr lang="ko-KR" altLang="en-US" sz="1000" dirty="0">
                <a:solidFill>
                  <a:schemeClr val="bg1">
                    <a:lumMod val="85000"/>
                  </a:schemeClr>
                </a:solidFill>
                <a:latin typeface="나눔고딕" pitchFamily="50" charset="-127"/>
                <a:ea typeface="나눔고딕" pitchFamily="50" charset="-127"/>
              </a:rPr>
              <a:t>연면적 </a:t>
            </a:r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나눔고딕" pitchFamily="50" charset="-127"/>
                <a:ea typeface="나눔고딕" pitchFamily="50" charset="-127"/>
              </a:rPr>
              <a:t>: 11,789.39</a:t>
            </a:r>
            <a:r>
              <a:rPr lang="ko-KR" altLang="en-US" sz="1000" dirty="0">
                <a:solidFill>
                  <a:schemeClr val="bg1">
                    <a:lumMod val="85000"/>
                  </a:schemeClr>
                </a:solidFill>
                <a:latin typeface="나눔고딕" pitchFamily="50" charset="-127"/>
                <a:ea typeface="나눔고딕" pitchFamily="50" charset="-127"/>
              </a:rPr>
              <a:t>평</a:t>
            </a:r>
          </a:p>
          <a:p>
            <a:pPr algn="l">
              <a:lnSpc>
                <a:spcPct val="80000"/>
              </a:lnSpc>
              <a:spcBef>
                <a:spcPct val="20000"/>
              </a:spcBef>
              <a:tabLst>
                <a:tab pos="381000" algn="l"/>
                <a:tab pos="476250" algn="l"/>
              </a:tabLst>
              <a:defRPr/>
            </a:pPr>
            <a:r>
              <a:rPr lang="ko-KR" altLang="en-US" sz="1000" dirty="0">
                <a:solidFill>
                  <a:schemeClr val="bg1">
                    <a:lumMod val="85000"/>
                  </a:schemeClr>
                </a:solidFill>
                <a:latin typeface="나눔고딕" pitchFamily="50" charset="-127"/>
                <a:ea typeface="나눔고딕" pitchFamily="50" charset="-127"/>
              </a:rPr>
              <a:t>● </a:t>
            </a:r>
            <a:r>
              <a:rPr lang="ko-KR" altLang="en-US" sz="1000" dirty="0" err="1">
                <a:solidFill>
                  <a:schemeClr val="bg1">
                    <a:lumMod val="85000"/>
                  </a:schemeClr>
                </a:solidFill>
                <a:latin typeface="나눔고딕" pitchFamily="50" charset="-127"/>
                <a:ea typeface="나눔고딕" pitchFamily="50" charset="-127"/>
              </a:rPr>
              <a:t>규</a:t>
            </a:r>
            <a:r>
              <a:rPr lang="ko-KR" altLang="en-US" sz="1000" dirty="0">
                <a:solidFill>
                  <a:schemeClr val="bg1">
                    <a:lumMod val="85000"/>
                  </a:schemeClr>
                </a:solidFill>
                <a:latin typeface="나눔고딕" pitchFamily="50" charset="-127"/>
                <a:ea typeface="나눔고딕" pitchFamily="50" charset="-127"/>
              </a:rPr>
              <a:t>   모 </a:t>
            </a:r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나눔고딕" pitchFamily="50" charset="-127"/>
                <a:ea typeface="나눔고딕" pitchFamily="50" charset="-127"/>
              </a:rPr>
              <a:t>:  B4~16F</a:t>
            </a:r>
          </a:p>
        </p:txBody>
      </p:sp>
      <p:sp>
        <p:nvSpPr>
          <p:cNvPr id="19" name="Rectangle 47"/>
          <p:cNvSpPr>
            <a:spLocks noChangeArrowheads="1"/>
          </p:cNvSpPr>
          <p:nvPr/>
        </p:nvSpPr>
        <p:spPr bwMode="auto">
          <a:xfrm>
            <a:off x="2074863" y="2909888"/>
            <a:ext cx="1725612" cy="225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l">
              <a:lnSpc>
                <a:spcPct val="80000"/>
              </a:lnSpc>
              <a:spcBef>
                <a:spcPct val="20000"/>
              </a:spcBef>
              <a:tabLst>
                <a:tab pos="381000" algn="l"/>
                <a:tab pos="476250" algn="l"/>
              </a:tabLst>
              <a:defRPr/>
            </a:pPr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나눔고딕" pitchFamily="50" charset="-127"/>
                <a:ea typeface="나눔고딕" pitchFamily="50" charset="-127"/>
              </a:rPr>
              <a:t>● </a:t>
            </a:r>
            <a:r>
              <a:rPr lang="ko-KR" altLang="en-US" sz="1000" dirty="0">
                <a:solidFill>
                  <a:schemeClr val="bg1">
                    <a:lumMod val="85000"/>
                  </a:schemeClr>
                </a:solidFill>
                <a:latin typeface="나눔고딕" pitchFamily="50" charset="-127"/>
                <a:ea typeface="나눔고딕" pitchFamily="50" charset="-127"/>
              </a:rPr>
              <a:t>연면적 </a:t>
            </a:r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나눔고딕" pitchFamily="50" charset="-127"/>
                <a:ea typeface="나눔고딕" pitchFamily="50" charset="-127"/>
              </a:rPr>
              <a:t>: 2,733.11</a:t>
            </a:r>
            <a:r>
              <a:rPr lang="ko-KR" altLang="en-US" sz="1000" dirty="0">
                <a:solidFill>
                  <a:schemeClr val="bg1">
                    <a:lumMod val="85000"/>
                  </a:schemeClr>
                </a:solidFill>
                <a:latin typeface="나눔고딕" pitchFamily="50" charset="-127"/>
                <a:ea typeface="나눔고딕" pitchFamily="50" charset="-127"/>
              </a:rPr>
              <a:t>평</a:t>
            </a:r>
          </a:p>
          <a:p>
            <a:pPr algn="l">
              <a:lnSpc>
                <a:spcPct val="80000"/>
              </a:lnSpc>
              <a:spcBef>
                <a:spcPct val="20000"/>
              </a:spcBef>
              <a:tabLst>
                <a:tab pos="381000" algn="l"/>
                <a:tab pos="476250" algn="l"/>
              </a:tabLst>
              <a:defRPr/>
            </a:pPr>
            <a:r>
              <a:rPr lang="ko-KR" altLang="en-US" sz="1000" dirty="0">
                <a:solidFill>
                  <a:schemeClr val="bg1">
                    <a:lumMod val="85000"/>
                  </a:schemeClr>
                </a:solidFill>
                <a:latin typeface="나눔고딕" pitchFamily="50" charset="-127"/>
                <a:ea typeface="나눔고딕" pitchFamily="50" charset="-127"/>
              </a:rPr>
              <a:t>● </a:t>
            </a:r>
            <a:r>
              <a:rPr lang="ko-KR" altLang="en-US" sz="1000" dirty="0" err="1">
                <a:solidFill>
                  <a:schemeClr val="bg1">
                    <a:lumMod val="85000"/>
                  </a:schemeClr>
                </a:solidFill>
                <a:latin typeface="나눔고딕" pitchFamily="50" charset="-127"/>
                <a:ea typeface="나눔고딕" pitchFamily="50" charset="-127"/>
              </a:rPr>
              <a:t>규</a:t>
            </a:r>
            <a:r>
              <a:rPr lang="ko-KR" altLang="en-US" sz="1000" dirty="0">
                <a:solidFill>
                  <a:schemeClr val="bg1">
                    <a:lumMod val="85000"/>
                  </a:schemeClr>
                </a:solidFill>
                <a:latin typeface="나눔고딕" pitchFamily="50" charset="-127"/>
                <a:ea typeface="나눔고딕" pitchFamily="50" charset="-127"/>
              </a:rPr>
              <a:t>   모 </a:t>
            </a:r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나눔고딕" pitchFamily="50" charset="-127"/>
                <a:ea typeface="나눔고딕" pitchFamily="50" charset="-127"/>
              </a:rPr>
              <a:t>:  B3~20F</a:t>
            </a:r>
          </a:p>
        </p:txBody>
      </p:sp>
      <p:sp>
        <p:nvSpPr>
          <p:cNvPr id="20" name="Rectangle 47"/>
          <p:cNvSpPr>
            <a:spLocks noChangeArrowheads="1"/>
          </p:cNvSpPr>
          <p:nvPr/>
        </p:nvSpPr>
        <p:spPr bwMode="auto">
          <a:xfrm>
            <a:off x="3763963" y="2909888"/>
            <a:ext cx="1724025" cy="225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l">
              <a:lnSpc>
                <a:spcPct val="80000"/>
              </a:lnSpc>
              <a:spcBef>
                <a:spcPct val="20000"/>
              </a:spcBef>
              <a:tabLst>
                <a:tab pos="381000" algn="l"/>
                <a:tab pos="476250" algn="l"/>
              </a:tabLst>
              <a:defRPr/>
            </a:pPr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나눔고딕" pitchFamily="50" charset="-127"/>
                <a:ea typeface="나눔고딕" pitchFamily="50" charset="-127"/>
              </a:rPr>
              <a:t>● </a:t>
            </a:r>
            <a:r>
              <a:rPr lang="ko-KR" altLang="en-US" sz="1000" dirty="0">
                <a:solidFill>
                  <a:schemeClr val="bg1">
                    <a:lumMod val="85000"/>
                  </a:schemeClr>
                </a:solidFill>
                <a:latin typeface="나눔고딕" pitchFamily="50" charset="-127"/>
                <a:ea typeface="나눔고딕" pitchFamily="50" charset="-127"/>
              </a:rPr>
              <a:t>연면적 </a:t>
            </a:r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나눔고딕" pitchFamily="50" charset="-127"/>
                <a:ea typeface="나눔고딕" pitchFamily="50" charset="-127"/>
              </a:rPr>
              <a:t>: 30,192.58</a:t>
            </a:r>
            <a:r>
              <a:rPr lang="ko-KR" altLang="en-US" sz="1000" dirty="0">
                <a:solidFill>
                  <a:schemeClr val="bg1">
                    <a:lumMod val="85000"/>
                  </a:schemeClr>
                </a:solidFill>
                <a:latin typeface="나눔고딕" pitchFamily="50" charset="-127"/>
                <a:ea typeface="나눔고딕" pitchFamily="50" charset="-127"/>
              </a:rPr>
              <a:t>평</a:t>
            </a:r>
          </a:p>
          <a:p>
            <a:pPr algn="l">
              <a:lnSpc>
                <a:spcPct val="80000"/>
              </a:lnSpc>
              <a:spcBef>
                <a:spcPct val="20000"/>
              </a:spcBef>
              <a:tabLst>
                <a:tab pos="381000" algn="l"/>
                <a:tab pos="476250" algn="l"/>
              </a:tabLst>
              <a:defRPr/>
            </a:pPr>
            <a:r>
              <a:rPr lang="ko-KR" altLang="en-US" sz="1000" dirty="0">
                <a:solidFill>
                  <a:schemeClr val="bg1">
                    <a:lumMod val="85000"/>
                  </a:schemeClr>
                </a:solidFill>
                <a:latin typeface="나눔고딕" pitchFamily="50" charset="-127"/>
                <a:ea typeface="나눔고딕" pitchFamily="50" charset="-127"/>
              </a:rPr>
              <a:t>● </a:t>
            </a:r>
            <a:r>
              <a:rPr lang="ko-KR" altLang="en-US" sz="1000" dirty="0" err="1">
                <a:solidFill>
                  <a:schemeClr val="bg1">
                    <a:lumMod val="85000"/>
                  </a:schemeClr>
                </a:solidFill>
                <a:latin typeface="나눔고딕" pitchFamily="50" charset="-127"/>
                <a:ea typeface="나눔고딕" pitchFamily="50" charset="-127"/>
              </a:rPr>
              <a:t>규</a:t>
            </a:r>
            <a:r>
              <a:rPr lang="ko-KR" altLang="en-US" sz="1000" dirty="0">
                <a:solidFill>
                  <a:schemeClr val="bg1">
                    <a:lumMod val="85000"/>
                  </a:schemeClr>
                </a:solidFill>
                <a:latin typeface="나눔고딕" pitchFamily="50" charset="-127"/>
                <a:ea typeface="나눔고딕" pitchFamily="50" charset="-127"/>
              </a:rPr>
              <a:t>   모 </a:t>
            </a:r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나눔고딕" pitchFamily="50" charset="-127"/>
                <a:ea typeface="나눔고딕" pitchFamily="50" charset="-127"/>
              </a:rPr>
              <a:t>:  B3~32F</a:t>
            </a:r>
          </a:p>
        </p:txBody>
      </p:sp>
      <p:sp>
        <p:nvSpPr>
          <p:cNvPr id="21" name="Rectangle 47"/>
          <p:cNvSpPr>
            <a:spLocks noChangeArrowheads="1"/>
          </p:cNvSpPr>
          <p:nvPr/>
        </p:nvSpPr>
        <p:spPr bwMode="auto">
          <a:xfrm>
            <a:off x="5434013" y="2909888"/>
            <a:ext cx="1725612" cy="225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l">
              <a:lnSpc>
                <a:spcPct val="80000"/>
              </a:lnSpc>
              <a:spcBef>
                <a:spcPct val="20000"/>
              </a:spcBef>
              <a:tabLst>
                <a:tab pos="381000" algn="l"/>
                <a:tab pos="476250" algn="l"/>
              </a:tabLst>
              <a:defRPr/>
            </a:pPr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나눔고딕" pitchFamily="50" charset="-127"/>
                <a:ea typeface="나눔고딕" pitchFamily="50" charset="-127"/>
              </a:rPr>
              <a:t>● </a:t>
            </a:r>
            <a:r>
              <a:rPr lang="ko-KR" altLang="en-US" sz="1000" dirty="0">
                <a:solidFill>
                  <a:schemeClr val="bg1">
                    <a:lumMod val="85000"/>
                  </a:schemeClr>
                </a:solidFill>
                <a:latin typeface="나눔고딕" pitchFamily="50" charset="-127"/>
                <a:ea typeface="나눔고딕" pitchFamily="50" charset="-127"/>
              </a:rPr>
              <a:t>연면적 </a:t>
            </a:r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나눔고딕" pitchFamily="50" charset="-127"/>
                <a:ea typeface="나눔고딕" pitchFamily="50" charset="-127"/>
              </a:rPr>
              <a:t>: 4,972.30</a:t>
            </a:r>
            <a:r>
              <a:rPr lang="ko-KR" altLang="en-US" sz="1000" dirty="0">
                <a:solidFill>
                  <a:schemeClr val="bg1">
                    <a:lumMod val="85000"/>
                  </a:schemeClr>
                </a:solidFill>
                <a:latin typeface="나눔고딕" pitchFamily="50" charset="-127"/>
                <a:ea typeface="나눔고딕" pitchFamily="50" charset="-127"/>
              </a:rPr>
              <a:t>평</a:t>
            </a:r>
          </a:p>
          <a:p>
            <a:pPr algn="l">
              <a:lnSpc>
                <a:spcPct val="80000"/>
              </a:lnSpc>
              <a:spcBef>
                <a:spcPct val="20000"/>
              </a:spcBef>
              <a:tabLst>
                <a:tab pos="381000" algn="l"/>
                <a:tab pos="476250" algn="l"/>
              </a:tabLst>
              <a:defRPr/>
            </a:pPr>
            <a:r>
              <a:rPr lang="ko-KR" altLang="en-US" sz="1000" dirty="0">
                <a:solidFill>
                  <a:schemeClr val="bg1">
                    <a:lumMod val="85000"/>
                  </a:schemeClr>
                </a:solidFill>
                <a:latin typeface="나눔고딕" pitchFamily="50" charset="-127"/>
                <a:ea typeface="나눔고딕" pitchFamily="50" charset="-127"/>
              </a:rPr>
              <a:t>● </a:t>
            </a:r>
            <a:r>
              <a:rPr lang="ko-KR" altLang="en-US" sz="1000" dirty="0" err="1">
                <a:solidFill>
                  <a:schemeClr val="bg1">
                    <a:lumMod val="85000"/>
                  </a:schemeClr>
                </a:solidFill>
                <a:latin typeface="나눔고딕" pitchFamily="50" charset="-127"/>
                <a:ea typeface="나눔고딕" pitchFamily="50" charset="-127"/>
              </a:rPr>
              <a:t>규</a:t>
            </a:r>
            <a:r>
              <a:rPr lang="ko-KR" altLang="en-US" sz="1000" dirty="0">
                <a:solidFill>
                  <a:schemeClr val="bg1">
                    <a:lumMod val="85000"/>
                  </a:schemeClr>
                </a:solidFill>
                <a:latin typeface="나눔고딕" pitchFamily="50" charset="-127"/>
                <a:ea typeface="나눔고딕" pitchFamily="50" charset="-127"/>
              </a:rPr>
              <a:t>   모 </a:t>
            </a:r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나눔고딕" pitchFamily="50" charset="-127"/>
                <a:ea typeface="나눔고딕" pitchFamily="50" charset="-127"/>
              </a:rPr>
              <a:t>B7~15F</a:t>
            </a:r>
          </a:p>
        </p:txBody>
      </p:sp>
      <p:sp>
        <p:nvSpPr>
          <p:cNvPr id="22" name="Rectangle 47"/>
          <p:cNvSpPr>
            <a:spLocks noChangeArrowheads="1"/>
          </p:cNvSpPr>
          <p:nvPr/>
        </p:nvSpPr>
        <p:spPr bwMode="auto">
          <a:xfrm>
            <a:off x="7161213" y="2909888"/>
            <a:ext cx="1724025" cy="225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l">
              <a:lnSpc>
                <a:spcPct val="80000"/>
              </a:lnSpc>
              <a:spcBef>
                <a:spcPct val="20000"/>
              </a:spcBef>
              <a:tabLst>
                <a:tab pos="381000" algn="l"/>
                <a:tab pos="476250" algn="l"/>
              </a:tabLst>
              <a:defRPr/>
            </a:pPr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나눔고딕" pitchFamily="50" charset="-127"/>
                <a:ea typeface="나눔고딕" pitchFamily="50" charset="-127"/>
              </a:rPr>
              <a:t>● </a:t>
            </a:r>
            <a:r>
              <a:rPr lang="ko-KR" altLang="en-US" sz="1000" dirty="0">
                <a:solidFill>
                  <a:schemeClr val="bg1">
                    <a:lumMod val="85000"/>
                  </a:schemeClr>
                </a:solidFill>
                <a:latin typeface="나눔고딕" pitchFamily="50" charset="-127"/>
                <a:ea typeface="나눔고딕" pitchFamily="50" charset="-127"/>
              </a:rPr>
              <a:t>연면적 </a:t>
            </a:r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나눔고딕" pitchFamily="50" charset="-127"/>
                <a:ea typeface="나눔고딕" pitchFamily="50" charset="-127"/>
              </a:rPr>
              <a:t>: 6,756.30</a:t>
            </a:r>
            <a:r>
              <a:rPr lang="ko-KR" altLang="en-US" sz="1000" dirty="0">
                <a:solidFill>
                  <a:schemeClr val="bg1">
                    <a:lumMod val="85000"/>
                  </a:schemeClr>
                </a:solidFill>
                <a:latin typeface="나눔고딕" pitchFamily="50" charset="-127"/>
                <a:ea typeface="나눔고딕" pitchFamily="50" charset="-127"/>
              </a:rPr>
              <a:t>평</a:t>
            </a:r>
          </a:p>
          <a:p>
            <a:pPr algn="l">
              <a:lnSpc>
                <a:spcPct val="80000"/>
              </a:lnSpc>
              <a:spcBef>
                <a:spcPct val="20000"/>
              </a:spcBef>
              <a:tabLst>
                <a:tab pos="381000" algn="l"/>
                <a:tab pos="476250" algn="l"/>
              </a:tabLst>
              <a:defRPr/>
            </a:pPr>
            <a:r>
              <a:rPr lang="ko-KR" altLang="en-US" sz="1000" dirty="0">
                <a:solidFill>
                  <a:schemeClr val="bg1">
                    <a:lumMod val="85000"/>
                  </a:schemeClr>
                </a:solidFill>
                <a:latin typeface="나눔고딕" pitchFamily="50" charset="-127"/>
                <a:ea typeface="나눔고딕" pitchFamily="50" charset="-127"/>
              </a:rPr>
              <a:t>● </a:t>
            </a:r>
            <a:r>
              <a:rPr lang="ko-KR" altLang="en-US" sz="1000" dirty="0" err="1">
                <a:solidFill>
                  <a:schemeClr val="bg1">
                    <a:lumMod val="85000"/>
                  </a:schemeClr>
                </a:solidFill>
                <a:latin typeface="나눔고딕" pitchFamily="50" charset="-127"/>
                <a:ea typeface="나눔고딕" pitchFamily="50" charset="-127"/>
              </a:rPr>
              <a:t>규</a:t>
            </a:r>
            <a:r>
              <a:rPr lang="ko-KR" altLang="en-US" sz="1000" dirty="0">
                <a:solidFill>
                  <a:schemeClr val="bg1">
                    <a:lumMod val="85000"/>
                  </a:schemeClr>
                </a:solidFill>
                <a:latin typeface="나눔고딕" pitchFamily="50" charset="-127"/>
                <a:ea typeface="나눔고딕" pitchFamily="50" charset="-127"/>
              </a:rPr>
              <a:t>   모 </a:t>
            </a:r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나눔고딕" pitchFamily="50" charset="-127"/>
                <a:ea typeface="나눔고딕" pitchFamily="50" charset="-127"/>
              </a:rPr>
              <a:t>:  B6~23F</a:t>
            </a:r>
          </a:p>
        </p:txBody>
      </p:sp>
      <p:sp>
        <p:nvSpPr>
          <p:cNvPr id="23" name="AutoShape 41"/>
          <p:cNvSpPr>
            <a:spLocks noChangeAspect="1" noChangeArrowheads="1"/>
          </p:cNvSpPr>
          <p:nvPr/>
        </p:nvSpPr>
        <p:spPr bwMode="auto">
          <a:xfrm>
            <a:off x="355600" y="3246314"/>
            <a:ext cx="1438275" cy="352425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6699FF">
                  <a:alpha val="50000"/>
                </a:srgbClr>
              </a:gs>
              <a:gs pos="100000">
                <a:schemeClr val="tx2">
                  <a:alpha val="50000"/>
                </a:schemeClr>
              </a:gs>
            </a:gsLst>
            <a:lin ang="0" scaled="1"/>
          </a:gradFill>
          <a:ln w="9525" algn="ctr">
            <a:solidFill>
              <a:srgbClr val="FFFFFF">
                <a:alpha val="50000"/>
              </a:srgb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ko-KR" sz="1400" dirty="0">
              <a:solidFill>
                <a:srgbClr val="000000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5148" name="Picture 42" descr="Button-White-png"/>
          <p:cNvPicPr>
            <a:picLocks noChangeAspect="1" noChangeArrowheads="1"/>
          </p:cNvPicPr>
          <p:nvPr/>
        </p:nvPicPr>
        <p:blipFill>
          <a:blip r:embed="rId2"/>
          <a:srcRect l="50056" t="41092" r="5905" b="39738"/>
          <a:stretch>
            <a:fillRect/>
          </a:stretch>
        </p:blipFill>
        <p:spPr bwMode="auto">
          <a:xfrm>
            <a:off x="309563" y="3212976"/>
            <a:ext cx="442912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49" name="WordArt 16"/>
          <p:cNvSpPr>
            <a:spLocks noChangeArrowheads="1" noChangeShapeType="1" noTextEdit="1"/>
          </p:cNvSpPr>
          <p:nvPr/>
        </p:nvSpPr>
        <p:spPr bwMode="auto">
          <a:xfrm>
            <a:off x="765683" y="3319785"/>
            <a:ext cx="974725" cy="275273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r>
              <a:rPr lang="ko-KR" altLang="en-US" kern="10" dirty="0" err="1">
                <a:ln w="9525">
                  <a:noFill/>
                  <a:round/>
                  <a:headEnd/>
                  <a:tailEnd/>
                </a:ln>
                <a:solidFill>
                  <a:srgbClr val="FFFF00"/>
                </a:solidFill>
                <a:effectLst>
                  <a:outerShdw dist="17961" dir="2700000" algn="ctr" rotWithShape="0">
                    <a:schemeClr val="tx1">
                      <a:alpha val="79999"/>
                    </a:schemeClr>
                  </a:outerShdw>
                </a:effectLst>
                <a:latin typeface="나눔고딕" pitchFamily="50" charset="-127"/>
                <a:ea typeface="나눔고딕" pitchFamily="50" charset="-127"/>
              </a:rPr>
              <a:t>강남두산위브센티움</a:t>
            </a:r>
            <a:r>
              <a:rPr lang="ko-KR" altLang="en-US" kern="10" dirty="0">
                <a:ln w="9525">
                  <a:noFill/>
                  <a:round/>
                  <a:headEnd/>
                  <a:tailEnd/>
                </a:ln>
                <a:solidFill>
                  <a:srgbClr val="FFFF00"/>
                </a:solidFill>
                <a:effectLst>
                  <a:outerShdw dist="17961" dir="2700000" algn="ctr" rotWithShape="0">
                    <a:schemeClr val="tx1">
                      <a:alpha val="79999"/>
                    </a:schemeClr>
                  </a:outerShdw>
                </a:effectLst>
                <a:latin typeface="나눔고딕" pitchFamily="50" charset="-127"/>
                <a:ea typeface="나눔고딕" pitchFamily="50" charset="-127"/>
              </a:rPr>
              <a:t> </a:t>
            </a:r>
          </a:p>
        </p:txBody>
      </p:sp>
      <p:sp>
        <p:nvSpPr>
          <p:cNvPr id="26" name="AutoShape 41"/>
          <p:cNvSpPr>
            <a:spLocks noChangeAspect="1" noChangeArrowheads="1"/>
          </p:cNvSpPr>
          <p:nvPr/>
        </p:nvSpPr>
        <p:spPr bwMode="auto">
          <a:xfrm>
            <a:off x="2066925" y="3246314"/>
            <a:ext cx="1438275" cy="352425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6699FF">
                  <a:alpha val="50000"/>
                </a:srgbClr>
              </a:gs>
              <a:gs pos="100000">
                <a:schemeClr val="tx2">
                  <a:alpha val="50000"/>
                </a:schemeClr>
              </a:gs>
            </a:gsLst>
            <a:lin ang="0" scaled="1"/>
          </a:gradFill>
          <a:ln w="9525" algn="ctr">
            <a:solidFill>
              <a:srgbClr val="FFFFFF">
                <a:alpha val="50000"/>
              </a:srgb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ko-KR" sz="1400" dirty="0">
              <a:solidFill>
                <a:srgbClr val="000000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5151" name="Picture 42" descr="Button-White-png"/>
          <p:cNvPicPr>
            <a:picLocks noChangeAspect="1" noChangeArrowheads="1"/>
          </p:cNvPicPr>
          <p:nvPr/>
        </p:nvPicPr>
        <p:blipFill>
          <a:blip r:embed="rId2"/>
          <a:srcRect l="50056" t="41092" r="5905" b="39738"/>
          <a:stretch>
            <a:fillRect/>
          </a:stretch>
        </p:blipFill>
        <p:spPr bwMode="auto">
          <a:xfrm>
            <a:off x="2019300" y="3212976"/>
            <a:ext cx="444500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52" name="WordArt 16"/>
          <p:cNvSpPr>
            <a:spLocks noChangeArrowheads="1" noChangeShapeType="1" noTextEdit="1"/>
          </p:cNvSpPr>
          <p:nvPr/>
        </p:nvSpPr>
        <p:spPr bwMode="auto">
          <a:xfrm>
            <a:off x="2476137" y="3319785"/>
            <a:ext cx="973138" cy="277305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r>
              <a:rPr lang="ko-KR" altLang="en-US" kern="10" dirty="0" err="1">
                <a:ln w="9525">
                  <a:noFill/>
                  <a:round/>
                  <a:headEnd/>
                  <a:tailEnd/>
                </a:ln>
                <a:solidFill>
                  <a:srgbClr val="FFFF00"/>
                </a:solidFill>
                <a:effectLst>
                  <a:outerShdw dist="17961" dir="2700000" algn="ctr" rotWithShape="0">
                    <a:schemeClr val="tx1">
                      <a:alpha val="79999"/>
                    </a:schemeClr>
                  </a:outerShdw>
                </a:effectLst>
                <a:latin typeface="나눔고딕" pitchFamily="50" charset="-127"/>
                <a:ea typeface="나눔고딕" pitchFamily="50" charset="-127"/>
              </a:rPr>
              <a:t>판교유스페이스몰</a:t>
            </a:r>
            <a:endParaRPr lang="ko-KR" altLang="en-US" kern="10" dirty="0">
              <a:ln w="9525">
                <a:noFill/>
                <a:round/>
                <a:headEnd/>
                <a:tailEnd/>
              </a:ln>
              <a:solidFill>
                <a:srgbClr val="FFFF00"/>
              </a:solidFill>
              <a:effectLst>
                <a:outerShdw dist="17961" dir="2700000" algn="ctr" rotWithShape="0">
                  <a:schemeClr val="tx1">
                    <a:alpha val="79999"/>
                  </a:schemeClr>
                </a:outerShdw>
              </a:effectLst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9" name="AutoShape 41"/>
          <p:cNvSpPr>
            <a:spLocks noChangeAspect="1" noChangeArrowheads="1"/>
          </p:cNvSpPr>
          <p:nvPr/>
        </p:nvSpPr>
        <p:spPr bwMode="auto">
          <a:xfrm>
            <a:off x="3763963" y="3246314"/>
            <a:ext cx="1438275" cy="352425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6699FF">
                  <a:alpha val="50000"/>
                </a:srgbClr>
              </a:gs>
              <a:gs pos="100000">
                <a:schemeClr val="tx2">
                  <a:alpha val="50000"/>
                </a:schemeClr>
              </a:gs>
            </a:gsLst>
            <a:lin ang="0" scaled="1"/>
          </a:gradFill>
          <a:ln w="9525" algn="ctr">
            <a:solidFill>
              <a:srgbClr val="FFFFFF">
                <a:alpha val="50000"/>
              </a:srgb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ko-KR" sz="1400" dirty="0">
              <a:solidFill>
                <a:srgbClr val="000000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5154" name="Picture 42" descr="Button-White-png"/>
          <p:cNvPicPr>
            <a:picLocks noChangeAspect="1" noChangeArrowheads="1"/>
          </p:cNvPicPr>
          <p:nvPr/>
        </p:nvPicPr>
        <p:blipFill>
          <a:blip r:embed="rId2"/>
          <a:srcRect l="50056" t="41092" r="5905" b="39738"/>
          <a:stretch>
            <a:fillRect/>
          </a:stretch>
        </p:blipFill>
        <p:spPr bwMode="auto">
          <a:xfrm>
            <a:off x="3717925" y="3212976"/>
            <a:ext cx="444500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55" name="WordArt 16"/>
          <p:cNvSpPr>
            <a:spLocks noChangeArrowheads="1" noChangeShapeType="1" noTextEdit="1"/>
          </p:cNvSpPr>
          <p:nvPr/>
        </p:nvSpPr>
        <p:spPr bwMode="auto">
          <a:xfrm>
            <a:off x="4186238" y="3320656"/>
            <a:ext cx="974725" cy="265114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r>
              <a:rPr lang="ko-KR" altLang="en-US" kern="10" dirty="0">
                <a:ln w="9525">
                  <a:noFill/>
                  <a:round/>
                  <a:headEnd/>
                  <a:tailEnd/>
                </a:ln>
                <a:solidFill>
                  <a:srgbClr val="FFFF00"/>
                </a:solidFill>
                <a:effectLst>
                  <a:outerShdw dist="17961" dir="2700000" algn="ctr" rotWithShape="0">
                    <a:schemeClr val="tx1">
                      <a:alpha val="79999"/>
                    </a:schemeClr>
                  </a:outerShdw>
                </a:effectLst>
                <a:latin typeface="나눔고딕" pitchFamily="50" charset="-127"/>
                <a:ea typeface="나눔고딕" pitchFamily="50" charset="-127"/>
              </a:rPr>
              <a:t>상암동 </a:t>
            </a:r>
            <a:r>
              <a:rPr lang="ko-KR" altLang="en-US" kern="10" dirty="0" err="1">
                <a:ln w="9525">
                  <a:noFill/>
                  <a:round/>
                  <a:headEnd/>
                  <a:tailEnd/>
                </a:ln>
                <a:solidFill>
                  <a:srgbClr val="FFFF00"/>
                </a:solidFill>
                <a:effectLst>
                  <a:outerShdw dist="17961" dir="2700000" algn="ctr" rotWithShape="0">
                    <a:schemeClr val="tx1">
                      <a:alpha val="79999"/>
                    </a:schemeClr>
                  </a:outerShdw>
                </a:effectLst>
                <a:latin typeface="나눔고딕" pitchFamily="50" charset="-127"/>
                <a:ea typeface="나눔고딕" pitchFamily="50" charset="-127"/>
              </a:rPr>
              <a:t>미디어몰</a:t>
            </a:r>
            <a:endParaRPr lang="ko-KR" altLang="en-US" kern="10" dirty="0">
              <a:ln w="9525">
                <a:noFill/>
                <a:round/>
                <a:headEnd/>
                <a:tailEnd/>
              </a:ln>
              <a:solidFill>
                <a:srgbClr val="FFFF00"/>
              </a:solidFill>
              <a:effectLst>
                <a:outerShdw dist="17961" dir="2700000" algn="ctr" rotWithShape="0">
                  <a:schemeClr val="tx1">
                    <a:alpha val="79999"/>
                  </a:schemeClr>
                </a:outerShdw>
              </a:effectLst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2" name="AutoShape 41"/>
          <p:cNvSpPr>
            <a:spLocks noChangeAspect="1" noChangeArrowheads="1"/>
          </p:cNvSpPr>
          <p:nvPr/>
        </p:nvSpPr>
        <p:spPr bwMode="auto">
          <a:xfrm>
            <a:off x="7205663" y="3260601"/>
            <a:ext cx="1397000" cy="350838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6699FF">
                  <a:alpha val="50000"/>
                </a:srgbClr>
              </a:gs>
              <a:gs pos="100000">
                <a:schemeClr val="tx2">
                  <a:alpha val="50000"/>
                </a:schemeClr>
              </a:gs>
            </a:gsLst>
            <a:lin ang="0" scaled="1"/>
          </a:gradFill>
          <a:ln w="9525" algn="ctr">
            <a:solidFill>
              <a:srgbClr val="FFFFFF">
                <a:alpha val="50000"/>
              </a:srgb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ko-KR" sz="1400" dirty="0">
              <a:solidFill>
                <a:srgbClr val="000000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5157" name="Picture 42" descr="Button-White-png"/>
          <p:cNvPicPr>
            <a:picLocks noChangeAspect="1" noChangeArrowheads="1"/>
          </p:cNvPicPr>
          <p:nvPr/>
        </p:nvPicPr>
        <p:blipFill>
          <a:blip r:embed="rId2"/>
          <a:srcRect l="50056" t="41092" r="5905" b="39738"/>
          <a:stretch>
            <a:fillRect/>
          </a:stretch>
        </p:blipFill>
        <p:spPr bwMode="auto">
          <a:xfrm>
            <a:off x="7159625" y="3227264"/>
            <a:ext cx="444500" cy="430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58" name="WordArt 16"/>
          <p:cNvSpPr>
            <a:spLocks noChangeArrowheads="1" noChangeShapeType="1" noTextEdit="1"/>
          </p:cNvSpPr>
          <p:nvPr/>
        </p:nvSpPr>
        <p:spPr bwMode="auto">
          <a:xfrm>
            <a:off x="7601812" y="3332848"/>
            <a:ext cx="973137" cy="25089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r>
              <a:rPr lang="ko-KR" altLang="en-US" kern="10" dirty="0">
                <a:ln w="9525">
                  <a:noFill/>
                  <a:round/>
                  <a:headEnd/>
                  <a:tailEnd/>
                </a:ln>
                <a:solidFill>
                  <a:srgbClr val="FFFF00"/>
                </a:solidFill>
                <a:effectLst>
                  <a:outerShdw dist="17961" dir="2700000" algn="ctr" rotWithShape="0">
                    <a:schemeClr val="tx1">
                      <a:alpha val="79999"/>
                    </a:schemeClr>
                  </a:outerShdw>
                </a:effectLst>
                <a:latin typeface="나눔고딕" pitchFamily="50" charset="-127"/>
                <a:ea typeface="나눔고딕" pitchFamily="50" charset="-127"/>
              </a:rPr>
              <a:t>상암 </a:t>
            </a:r>
            <a:r>
              <a:rPr lang="ko-KR" altLang="en-US" kern="10" dirty="0" err="1">
                <a:ln w="9525">
                  <a:noFill/>
                  <a:round/>
                  <a:headEnd/>
                  <a:tailEnd/>
                </a:ln>
                <a:solidFill>
                  <a:srgbClr val="FFFF00"/>
                </a:solidFill>
                <a:effectLst>
                  <a:outerShdw dist="17961" dir="2700000" algn="ctr" rotWithShape="0">
                    <a:schemeClr val="tx1">
                      <a:alpha val="79999"/>
                    </a:schemeClr>
                  </a:outerShdw>
                </a:effectLst>
                <a:latin typeface="나눔고딕" pitchFamily="50" charset="-127"/>
                <a:ea typeface="나눔고딕" pitchFamily="50" charset="-127"/>
              </a:rPr>
              <a:t>센트럴몰</a:t>
            </a:r>
            <a:r>
              <a:rPr lang="ko-KR" altLang="en-US" kern="10" dirty="0">
                <a:ln w="9525">
                  <a:noFill/>
                  <a:round/>
                  <a:headEnd/>
                  <a:tailEnd/>
                </a:ln>
                <a:solidFill>
                  <a:srgbClr val="FFFF00"/>
                </a:solidFill>
                <a:effectLst>
                  <a:outerShdw dist="17961" dir="2700000" algn="ctr" rotWithShape="0">
                    <a:schemeClr val="tx1">
                      <a:alpha val="79999"/>
                    </a:schemeClr>
                  </a:outerShdw>
                </a:effectLst>
                <a:latin typeface="나눔고딕" pitchFamily="50" charset="-127"/>
                <a:ea typeface="나눔고딕" pitchFamily="50" charset="-127"/>
              </a:rPr>
              <a:t> </a:t>
            </a:r>
          </a:p>
        </p:txBody>
      </p:sp>
      <p:sp>
        <p:nvSpPr>
          <p:cNvPr id="35" name="AutoShape 41"/>
          <p:cNvSpPr>
            <a:spLocks noChangeAspect="1" noChangeArrowheads="1"/>
          </p:cNvSpPr>
          <p:nvPr/>
        </p:nvSpPr>
        <p:spPr bwMode="auto">
          <a:xfrm>
            <a:off x="5513388" y="3266951"/>
            <a:ext cx="1438275" cy="350838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6699FF">
                  <a:alpha val="50000"/>
                </a:srgbClr>
              </a:gs>
              <a:gs pos="100000">
                <a:schemeClr val="tx2">
                  <a:alpha val="50000"/>
                </a:schemeClr>
              </a:gs>
            </a:gsLst>
            <a:lin ang="0" scaled="1"/>
          </a:gradFill>
          <a:ln w="9525" algn="ctr">
            <a:solidFill>
              <a:srgbClr val="FFFFFF">
                <a:alpha val="50000"/>
              </a:srgb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ko-KR" sz="1400" dirty="0">
              <a:solidFill>
                <a:srgbClr val="000000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5160" name="Picture 42" descr="Button-White-png"/>
          <p:cNvPicPr>
            <a:picLocks noChangeAspect="1" noChangeArrowheads="1"/>
          </p:cNvPicPr>
          <p:nvPr/>
        </p:nvPicPr>
        <p:blipFill>
          <a:blip r:embed="rId2"/>
          <a:srcRect l="50056" t="41092" r="5905" b="39738"/>
          <a:stretch>
            <a:fillRect/>
          </a:stretch>
        </p:blipFill>
        <p:spPr bwMode="auto">
          <a:xfrm>
            <a:off x="5467350" y="3235201"/>
            <a:ext cx="444500" cy="430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61" name="WordArt 16"/>
          <p:cNvSpPr>
            <a:spLocks noChangeArrowheads="1" noChangeShapeType="1" noTextEdit="1"/>
          </p:cNvSpPr>
          <p:nvPr/>
        </p:nvSpPr>
        <p:spPr bwMode="auto">
          <a:xfrm>
            <a:off x="5857884" y="3332848"/>
            <a:ext cx="973137" cy="26886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r>
              <a:rPr lang="ko-KR" altLang="en-US" kern="10" dirty="0" err="1">
                <a:ln w="9525">
                  <a:noFill/>
                  <a:round/>
                  <a:headEnd/>
                  <a:tailEnd/>
                </a:ln>
                <a:solidFill>
                  <a:srgbClr val="FFFF00"/>
                </a:solidFill>
                <a:effectLst>
                  <a:outerShdw dist="17961" dir="2700000" algn="ctr" rotWithShape="0">
                    <a:schemeClr val="tx1">
                      <a:alpha val="79999"/>
                    </a:schemeClr>
                  </a:outerShdw>
                </a:effectLst>
                <a:latin typeface="나눔고딕" pitchFamily="50" charset="-127"/>
                <a:ea typeface="나눔고딕" pitchFamily="50" charset="-127"/>
              </a:rPr>
              <a:t>목동동양파라곤</a:t>
            </a:r>
            <a:r>
              <a:rPr lang="ko-KR" altLang="en-US" kern="10" dirty="0">
                <a:ln w="9525">
                  <a:noFill/>
                  <a:round/>
                  <a:headEnd/>
                  <a:tailEnd/>
                </a:ln>
                <a:solidFill>
                  <a:srgbClr val="FFFF00"/>
                </a:solidFill>
                <a:effectLst>
                  <a:outerShdw dist="17961" dir="2700000" algn="ctr" rotWithShape="0">
                    <a:schemeClr val="tx1">
                      <a:alpha val="79999"/>
                    </a:schemeClr>
                  </a:outerShdw>
                </a:effectLst>
                <a:latin typeface="나눔고딕" pitchFamily="50" charset="-127"/>
                <a:ea typeface="나눔고딕" pitchFamily="50" charset="-127"/>
              </a:rPr>
              <a:t> </a:t>
            </a:r>
          </a:p>
        </p:txBody>
      </p:sp>
      <p:sp>
        <p:nvSpPr>
          <p:cNvPr id="38" name="Rectangle 47"/>
          <p:cNvSpPr>
            <a:spLocks noChangeArrowheads="1"/>
          </p:cNvSpPr>
          <p:nvPr/>
        </p:nvSpPr>
        <p:spPr bwMode="auto">
          <a:xfrm>
            <a:off x="350838" y="5131487"/>
            <a:ext cx="1724025" cy="223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l">
              <a:lnSpc>
                <a:spcPct val="80000"/>
              </a:lnSpc>
              <a:spcBef>
                <a:spcPct val="20000"/>
              </a:spcBef>
              <a:tabLst>
                <a:tab pos="381000" algn="l"/>
                <a:tab pos="476250" algn="l"/>
              </a:tabLst>
              <a:defRPr/>
            </a:pPr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나눔고딕" pitchFamily="50" charset="-127"/>
                <a:ea typeface="나눔고딕" pitchFamily="50" charset="-127"/>
              </a:rPr>
              <a:t>● </a:t>
            </a:r>
            <a:r>
              <a:rPr lang="ko-KR" altLang="en-US" sz="1000" dirty="0">
                <a:solidFill>
                  <a:schemeClr val="bg1">
                    <a:lumMod val="85000"/>
                  </a:schemeClr>
                </a:solidFill>
                <a:latin typeface="나눔고딕" pitchFamily="50" charset="-127"/>
                <a:ea typeface="나눔고딕" pitchFamily="50" charset="-127"/>
              </a:rPr>
              <a:t>연면적 </a:t>
            </a:r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나눔고딕" pitchFamily="50" charset="-127"/>
                <a:ea typeface="나눔고딕" pitchFamily="50" charset="-127"/>
              </a:rPr>
              <a:t>: 6,444.46</a:t>
            </a:r>
            <a:r>
              <a:rPr lang="ko-KR" altLang="en-US" sz="1000" dirty="0">
                <a:solidFill>
                  <a:schemeClr val="bg1">
                    <a:lumMod val="85000"/>
                  </a:schemeClr>
                </a:solidFill>
                <a:latin typeface="나눔고딕" pitchFamily="50" charset="-127"/>
                <a:ea typeface="나눔고딕" pitchFamily="50" charset="-127"/>
              </a:rPr>
              <a:t>평</a:t>
            </a:r>
          </a:p>
          <a:p>
            <a:pPr algn="l">
              <a:lnSpc>
                <a:spcPct val="80000"/>
              </a:lnSpc>
              <a:spcBef>
                <a:spcPct val="20000"/>
              </a:spcBef>
              <a:tabLst>
                <a:tab pos="381000" algn="l"/>
                <a:tab pos="476250" algn="l"/>
              </a:tabLst>
              <a:defRPr/>
            </a:pPr>
            <a:r>
              <a:rPr lang="ko-KR" altLang="en-US" sz="1000" dirty="0">
                <a:solidFill>
                  <a:schemeClr val="bg1">
                    <a:lumMod val="85000"/>
                  </a:schemeClr>
                </a:solidFill>
                <a:latin typeface="나눔고딕" pitchFamily="50" charset="-127"/>
                <a:ea typeface="나눔고딕" pitchFamily="50" charset="-127"/>
              </a:rPr>
              <a:t>● </a:t>
            </a:r>
            <a:r>
              <a:rPr lang="ko-KR" altLang="en-US" sz="1000" dirty="0" err="1">
                <a:solidFill>
                  <a:schemeClr val="bg1">
                    <a:lumMod val="85000"/>
                  </a:schemeClr>
                </a:solidFill>
                <a:latin typeface="나눔고딕" pitchFamily="50" charset="-127"/>
                <a:ea typeface="나눔고딕" pitchFamily="50" charset="-127"/>
              </a:rPr>
              <a:t>규</a:t>
            </a:r>
            <a:r>
              <a:rPr lang="ko-KR" altLang="en-US" sz="1000" dirty="0">
                <a:solidFill>
                  <a:schemeClr val="bg1">
                    <a:lumMod val="85000"/>
                  </a:schemeClr>
                </a:solidFill>
                <a:latin typeface="나눔고딕" pitchFamily="50" charset="-127"/>
                <a:ea typeface="나눔고딕" pitchFamily="50" charset="-127"/>
              </a:rPr>
              <a:t>   모 </a:t>
            </a:r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나눔고딕" pitchFamily="50" charset="-127"/>
                <a:ea typeface="나눔고딕" pitchFamily="50" charset="-127"/>
              </a:rPr>
              <a:t>:  B5~13F</a:t>
            </a:r>
          </a:p>
        </p:txBody>
      </p:sp>
      <p:sp>
        <p:nvSpPr>
          <p:cNvPr id="39" name="Rectangle 47"/>
          <p:cNvSpPr>
            <a:spLocks noChangeArrowheads="1"/>
          </p:cNvSpPr>
          <p:nvPr/>
        </p:nvSpPr>
        <p:spPr bwMode="auto">
          <a:xfrm>
            <a:off x="2074863" y="5131487"/>
            <a:ext cx="1725612" cy="223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l">
              <a:lnSpc>
                <a:spcPct val="80000"/>
              </a:lnSpc>
              <a:spcBef>
                <a:spcPct val="20000"/>
              </a:spcBef>
              <a:tabLst>
                <a:tab pos="381000" algn="l"/>
                <a:tab pos="476250" algn="l"/>
              </a:tabLst>
              <a:defRPr/>
            </a:pPr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나눔고딕" pitchFamily="50" charset="-127"/>
                <a:ea typeface="나눔고딕" pitchFamily="50" charset="-127"/>
              </a:rPr>
              <a:t>● </a:t>
            </a:r>
            <a:r>
              <a:rPr lang="ko-KR" altLang="en-US" sz="1000" dirty="0">
                <a:solidFill>
                  <a:schemeClr val="bg1">
                    <a:lumMod val="85000"/>
                  </a:schemeClr>
                </a:solidFill>
                <a:latin typeface="나눔고딕" pitchFamily="50" charset="-127"/>
                <a:ea typeface="나눔고딕" pitchFamily="50" charset="-127"/>
              </a:rPr>
              <a:t>상가면적 </a:t>
            </a:r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나눔고딕" pitchFamily="50" charset="-127"/>
                <a:ea typeface="나눔고딕" pitchFamily="50" charset="-127"/>
              </a:rPr>
              <a:t>: 19,696.21</a:t>
            </a:r>
            <a:r>
              <a:rPr lang="ko-KR" altLang="en-US" sz="1000" dirty="0">
                <a:solidFill>
                  <a:schemeClr val="bg1">
                    <a:lumMod val="85000"/>
                  </a:schemeClr>
                </a:solidFill>
                <a:latin typeface="나눔고딕" pitchFamily="50" charset="-127"/>
                <a:ea typeface="나눔고딕" pitchFamily="50" charset="-127"/>
              </a:rPr>
              <a:t>평</a:t>
            </a:r>
          </a:p>
          <a:p>
            <a:pPr algn="l">
              <a:lnSpc>
                <a:spcPct val="80000"/>
              </a:lnSpc>
              <a:spcBef>
                <a:spcPct val="20000"/>
              </a:spcBef>
              <a:tabLst>
                <a:tab pos="381000" algn="l"/>
                <a:tab pos="476250" algn="l"/>
              </a:tabLst>
              <a:defRPr/>
            </a:pPr>
            <a:r>
              <a:rPr lang="ko-KR" altLang="en-US" sz="1000" dirty="0">
                <a:solidFill>
                  <a:schemeClr val="bg1">
                    <a:lumMod val="85000"/>
                  </a:schemeClr>
                </a:solidFill>
                <a:latin typeface="나눔고딕" pitchFamily="50" charset="-127"/>
                <a:ea typeface="나눔고딕" pitchFamily="50" charset="-127"/>
              </a:rPr>
              <a:t>● </a:t>
            </a:r>
            <a:r>
              <a:rPr lang="ko-KR" altLang="en-US" sz="1000" dirty="0" err="1">
                <a:solidFill>
                  <a:schemeClr val="bg1">
                    <a:lumMod val="85000"/>
                  </a:schemeClr>
                </a:solidFill>
                <a:latin typeface="나눔고딕" pitchFamily="50" charset="-127"/>
                <a:ea typeface="나눔고딕" pitchFamily="50" charset="-127"/>
              </a:rPr>
              <a:t>규</a:t>
            </a:r>
            <a:r>
              <a:rPr lang="ko-KR" altLang="en-US" sz="1000" dirty="0">
                <a:solidFill>
                  <a:schemeClr val="bg1">
                    <a:lumMod val="85000"/>
                  </a:schemeClr>
                </a:solidFill>
                <a:latin typeface="나눔고딕" pitchFamily="50" charset="-127"/>
                <a:ea typeface="나눔고딕" pitchFamily="50" charset="-127"/>
              </a:rPr>
              <a:t>      모 </a:t>
            </a:r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나눔고딕" pitchFamily="50" charset="-127"/>
                <a:ea typeface="나눔고딕" pitchFamily="50" charset="-127"/>
              </a:rPr>
              <a:t>:  B5~12F</a:t>
            </a:r>
          </a:p>
        </p:txBody>
      </p:sp>
      <p:sp>
        <p:nvSpPr>
          <p:cNvPr id="40" name="Rectangle 47"/>
          <p:cNvSpPr>
            <a:spLocks noChangeArrowheads="1"/>
          </p:cNvSpPr>
          <p:nvPr/>
        </p:nvSpPr>
        <p:spPr bwMode="auto">
          <a:xfrm>
            <a:off x="3763963" y="5131487"/>
            <a:ext cx="1724025" cy="223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l">
              <a:lnSpc>
                <a:spcPct val="80000"/>
              </a:lnSpc>
              <a:spcBef>
                <a:spcPct val="20000"/>
              </a:spcBef>
              <a:tabLst>
                <a:tab pos="381000" algn="l"/>
                <a:tab pos="476250" algn="l"/>
              </a:tabLst>
              <a:defRPr/>
            </a:pPr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나눔고딕" pitchFamily="50" charset="-127"/>
                <a:ea typeface="나눔고딕" pitchFamily="50" charset="-127"/>
              </a:rPr>
              <a:t>● </a:t>
            </a:r>
            <a:r>
              <a:rPr lang="ko-KR" altLang="en-US" sz="1000" dirty="0">
                <a:solidFill>
                  <a:schemeClr val="bg1">
                    <a:lumMod val="85000"/>
                  </a:schemeClr>
                </a:solidFill>
                <a:latin typeface="나눔고딕" pitchFamily="50" charset="-127"/>
                <a:ea typeface="나눔고딕" pitchFamily="50" charset="-127"/>
              </a:rPr>
              <a:t>상가면적 </a:t>
            </a:r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나눔고딕" pitchFamily="50" charset="-127"/>
                <a:ea typeface="나눔고딕" pitchFamily="50" charset="-127"/>
              </a:rPr>
              <a:t>: 4,832.67</a:t>
            </a:r>
            <a:r>
              <a:rPr lang="ko-KR" altLang="en-US" sz="1000" dirty="0">
                <a:solidFill>
                  <a:schemeClr val="bg1">
                    <a:lumMod val="85000"/>
                  </a:schemeClr>
                </a:solidFill>
                <a:latin typeface="나눔고딕" pitchFamily="50" charset="-127"/>
                <a:ea typeface="나눔고딕" pitchFamily="50" charset="-127"/>
              </a:rPr>
              <a:t>평</a:t>
            </a:r>
          </a:p>
          <a:p>
            <a:pPr algn="l">
              <a:lnSpc>
                <a:spcPct val="80000"/>
              </a:lnSpc>
              <a:spcBef>
                <a:spcPct val="20000"/>
              </a:spcBef>
              <a:tabLst>
                <a:tab pos="381000" algn="l"/>
                <a:tab pos="476250" algn="l"/>
              </a:tabLst>
              <a:defRPr/>
            </a:pPr>
            <a:r>
              <a:rPr lang="ko-KR" altLang="en-US" sz="1000" dirty="0">
                <a:solidFill>
                  <a:schemeClr val="bg1">
                    <a:lumMod val="85000"/>
                  </a:schemeClr>
                </a:solidFill>
                <a:latin typeface="나눔고딕" pitchFamily="50" charset="-127"/>
                <a:ea typeface="나눔고딕" pitchFamily="50" charset="-127"/>
              </a:rPr>
              <a:t>● </a:t>
            </a:r>
            <a:r>
              <a:rPr lang="ko-KR" altLang="en-US" sz="1000" dirty="0" err="1">
                <a:solidFill>
                  <a:schemeClr val="bg1">
                    <a:lumMod val="85000"/>
                  </a:schemeClr>
                </a:solidFill>
                <a:latin typeface="나눔고딕" pitchFamily="50" charset="-127"/>
                <a:ea typeface="나눔고딕" pitchFamily="50" charset="-127"/>
              </a:rPr>
              <a:t>규</a:t>
            </a:r>
            <a:r>
              <a:rPr lang="ko-KR" altLang="en-US" sz="1000" dirty="0">
                <a:solidFill>
                  <a:schemeClr val="bg1">
                    <a:lumMod val="85000"/>
                  </a:schemeClr>
                </a:solidFill>
                <a:latin typeface="나눔고딕" pitchFamily="50" charset="-127"/>
                <a:ea typeface="나눔고딕" pitchFamily="50" charset="-127"/>
              </a:rPr>
              <a:t>      모 </a:t>
            </a:r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나눔고딕" pitchFamily="50" charset="-127"/>
                <a:ea typeface="나눔고딕" pitchFamily="50" charset="-127"/>
              </a:rPr>
              <a:t>:  B4~24F</a:t>
            </a:r>
          </a:p>
        </p:txBody>
      </p:sp>
      <p:sp>
        <p:nvSpPr>
          <p:cNvPr id="41" name="Rectangle 47"/>
          <p:cNvSpPr>
            <a:spLocks noChangeArrowheads="1"/>
          </p:cNvSpPr>
          <p:nvPr/>
        </p:nvSpPr>
        <p:spPr bwMode="auto">
          <a:xfrm>
            <a:off x="7169150" y="5117199"/>
            <a:ext cx="1724025" cy="223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l">
              <a:lnSpc>
                <a:spcPct val="80000"/>
              </a:lnSpc>
              <a:spcBef>
                <a:spcPct val="20000"/>
              </a:spcBef>
              <a:tabLst>
                <a:tab pos="381000" algn="l"/>
                <a:tab pos="476250" algn="l"/>
              </a:tabLst>
              <a:defRPr/>
            </a:pPr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나눔고딕" pitchFamily="50" charset="-127"/>
                <a:ea typeface="나눔고딕" pitchFamily="50" charset="-127"/>
              </a:rPr>
              <a:t>● </a:t>
            </a:r>
            <a:r>
              <a:rPr lang="ko-KR" altLang="en-US" sz="1000" dirty="0">
                <a:solidFill>
                  <a:schemeClr val="bg1">
                    <a:lumMod val="85000"/>
                  </a:schemeClr>
                </a:solidFill>
                <a:latin typeface="나눔고딕" pitchFamily="50" charset="-127"/>
                <a:ea typeface="나눔고딕" pitchFamily="50" charset="-127"/>
              </a:rPr>
              <a:t>상가면적 </a:t>
            </a:r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나눔고딕" pitchFamily="50" charset="-127"/>
                <a:ea typeface="나눔고딕" pitchFamily="50" charset="-127"/>
              </a:rPr>
              <a:t>: 3,699.43</a:t>
            </a:r>
            <a:r>
              <a:rPr lang="ko-KR" altLang="en-US" sz="1000" dirty="0">
                <a:solidFill>
                  <a:schemeClr val="bg1">
                    <a:lumMod val="85000"/>
                  </a:schemeClr>
                </a:solidFill>
                <a:latin typeface="나눔고딕" pitchFamily="50" charset="-127"/>
                <a:ea typeface="나눔고딕" pitchFamily="50" charset="-127"/>
              </a:rPr>
              <a:t>평</a:t>
            </a:r>
          </a:p>
          <a:p>
            <a:pPr algn="l">
              <a:lnSpc>
                <a:spcPct val="80000"/>
              </a:lnSpc>
              <a:spcBef>
                <a:spcPct val="20000"/>
              </a:spcBef>
              <a:tabLst>
                <a:tab pos="381000" algn="l"/>
                <a:tab pos="476250" algn="l"/>
              </a:tabLst>
              <a:defRPr/>
            </a:pPr>
            <a:r>
              <a:rPr lang="ko-KR" altLang="en-US" sz="1000" dirty="0">
                <a:solidFill>
                  <a:schemeClr val="bg1">
                    <a:lumMod val="85000"/>
                  </a:schemeClr>
                </a:solidFill>
                <a:latin typeface="나눔고딕" pitchFamily="50" charset="-127"/>
                <a:ea typeface="나눔고딕" pitchFamily="50" charset="-127"/>
              </a:rPr>
              <a:t>● </a:t>
            </a:r>
            <a:r>
              <a:rPr lang="ko-KR" altLang="en-US" sz="1000" dirty="0" err="1">
                <a:solidFill>
                  <a:schemeClr val="bg1">
                    <a:lumMod val="85000"/>
                  </a:schemeClr>
                </a:solidFill>
                <a:latin typeface="나눔고딕" pitchFamily="50" charset="-127"/>
                <a:ea typeface="나눔고딕" pitchFamily="50" charset="-127"/>
              </a:rPr>
              <a:t>규</a:t>
            </a:r>
            <a:r>
              <a:rPr lang="ko-KR" altLang="en-US" sz="1000" dirty="0">
                <a:solidFill>
                  <a:schemeClr val="bg1">
                    <a:lumMod val="85000"/>
                  </a:schemeClr>
                </a:solidFill>
                <a:latin typeface="나눔고딕" pitchFamily="50" charset="-127"/>
                <a:ea typeface="나눔고딕" pitchFamily="50" charset="-127"/>
              </a:rPr>
              <a:t>      모 </a:t>
            </a:r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나눔고딕" pitchFamily="50" charset="-127"/>
                <a:ea typeface="나눔고딕" pitchFamily="50" charset="-127"/>
              </a:rPr>
              <a:t>:  B3~32F</a:t>
            </a:r>
          </a:p>
        </p:txBody>
      </p:sp>
      <p:sp>
        <p:nvSpPr>
          <p:cNvPr id="42" name="Rectangle 47"/>
          <p:cNvSpPr>
            <a:spLocks noChangeArrowheads="1"/>
          </p:cNvSpPr>
          <p:nvPr/>
        </p:nvSpPr>
        <p:spPr bwMode="auto">
          <a:xfrm>
            <a:off x="5513388" y="5150537"/>
            <a:ext cx="1724025" cy="225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l">
              <a:lnSpc>
                <a:spcPct val="80000"/>
              </a:lnSpc>
              <a:spcBef>
                <a:spcPct val="20000"/>
              </a:spcBef>
              <a:tabLst>
                <a:tab pos="381000" algn="l"/>
                <a:tab pos="476250" algn="l"/>
              </a:tabLst>
              <a:defRPr/>
            </a:pPr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나눔고딕" pitchFamily="50" charset="-127"/>
                <a:ea typeface="나눔고딕" pitchFamily="50" charset="-127"/>
              </a:rPr>
              <a:t>● </a:t>
            </a:r>
            <a:r>
              <a:rPr lang="ko-KR" altLang="en-US" sz="1000" dirty="0">
                <a:solidFill>
                  <a:schemeClr val="bg1">
                    <a:lumMod val="85000"/>
                  </a:schemeClr>
                </a:solidFill>
                <a:latin typeface="나눔고딕" pitchFamily="50" charset="-127"/>
                <a:ea typeface="나눔고딕" pitchFamily="50" charset="-127"/>
              </a:rPr>
              <a:t>상가면적 </a:t>
            </a:r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나눔고딕" pitchFamily="50" charset="-127"/>
                <a:ea typeface="나눔고딕" pitchFamily="50" charset="-127"/>
              </a:rPr>
              <a:t>: 3,452.96</a:t>
            </a:r>
            <a:r>
              <a:rPr lang="ko-KR" altLang="en-US" sz="1000" dirty="0">
                <a:solidFill>
                  <a:schemeClr val="bg1">
                    <a:lumMod val="85000"/>
                  </a:schemeClr>
                </a:solidFill>
                <a:latin typeface="나눔고딕" pitchFamily="50" charset="-127"/>
                <a:ea typeface="나눔고딕" pitchFamily="50" charset="-127"/>
              </a:rPr>
              <a:t>평</a:t>
            </a:r>
          </a:p>
          <a:p>
            <a:pPr algn="l">
              <a:lnSpc>
                <a:spcPct val="80000"/>
              </a:lnSpc>
              <a:spcBef>
                <a:spcPct val="20000"/>
              </a:spcBef>
              <a:tabLst>
                <a:tab pos="381000" algn="l"/>
                <a:tab pos="476250" algn="l"/>
              </a:tabLst>
              <a:defRPr/>
            </a:pPr>
            <a:r>
              <a:rPr lang="ko-KR" altLang="en-US" sz="1000" dirty="0">
                <a:solidFill>
                  <a:schemeClr val="bg1">
                    <a:lumMod val="85000"/>
                  </a:schemeClr>
                </a:solidFill>
                <a:latin typeface="나눔고딕" pitchFamily="50" charset="-127"/>
                <a:ea typeface="나눔고딕" pitchFamily="50" charset="-127"/>
              </a:rPr>
              <a:t>● </a:t>
            </a:r>
            <a:r>
              <a:rPr lang="ko-KR" altLang="en-US" sz="1000" dirty="0" err="1">
                <a:solidFill>
                  <a:schemeClr val="bg1">
                    <a:lumMod val="85000"/>
                  </a:schemeClr>
                </a:solidFill>
                <a:latin typeface="나눔고딕" pitchFamily="50" charset="-127"/>
                <a:ea typeface="나눔고딕" pitchFamily="50" charset="-127"/>
              </a:rPr>
              <a:t>규</a:t>
            </a:r>
            <a:r>
              <a:rPr lang="ko-KR" altLang="en-US" sz="1000" dirty="0">
                <a:solidFill>
                  <a:schemeClr val="bg1">
                    <a:lumMod val="85000"/>
                  </a:schemeClr>
                </a:solidFill>
                <a:latin typeface="나눔고딕" pitchFamily="50" charset="-127"/>
                <a:ea typeface="나눔고딕" pitchFamily="50" charset="-127"/>
              </a:rPr>
              <a:t>      모 </a:t>
            </a:r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나눔고딕" pitchFamily="50" charset="-127"/>
                <a:ea typeface="나눔고딕" pitchFamily="50" charset="-127"/>
              </a:rPr>
              <a:t>:  B6~35F</a:t>
            </a:r>
          </a:p>
        </p:txBody>
      </p:sp>
      <p:pic>
        <p:nvPicPr>
          <p:cNvPr id="43" name="Picture 11" descr="C:\Users\심상아\Desktop\투시도~1.JPG"/>
          <p:cNvPicPr>
            <a:picLocks noChangeAspect="1" noChangeArrowheads="1"/>
          </p:cNvPicPr>
          <p:nvPr/>
        </p:nvPicPr>
        <p:blipFill>
          <a:blip r:embed="rId4" cstate="print"/>
          <a:srcRect b="13039"/>
          <a:stretch>
            <a:fillRect/>
          </a:stretch>
        </p:blipFill>
        <p:spPr bwMode="auto">
          <a:xfrm>
            <a:off x="2092325" y="1412875"/>
            <a:ext cx="1414463" cy="1458913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/>
          <p:cNvPicPr>
            <a:picLocks noChangeAspect="1" noChangeArrowheads="1"/>
          </p:cNvPicPr>
          <p:nvPr/>
        </p:nvPicPr>
        <p:blipFill>
          <a:blip r:embed="rId5" cstate="print"/>
          <a:srcRect l="41652" t="38232" r="39055" b="13467"/>
          <a:stretch>
            <a:fillRect/>
          </a:stretch>
        </p:blipFill>
        <p:spPr bwMode="auto">
          <a:xfrm>
            <a:off x="3776663" y="1425575"/>
            <a:ext cx="1401762" cy="1447800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5" name="Picture 3"/>
          <p:cNvPicPr>
            <a:picLocks noChangeAspect="1" noChangeArrowheads="1"/>
          </p:cNvPicPr>
          <p:nvPr/>
        </p:nvPicPr>
        <p:blipFill>
          <a:blip r:embed="rId6"/>
          <a:srcRect l="44014" t="20734" r="41811" b="46367"/>
          <a:stretch>
            <a:fillRect/>
          </a:stretch>
        </p:blipFill>
        <p:spPr bwMode="auto">
          <a:xfrm>
            <a:off x="5519738" y="1425575"/>
            <a:ext cx="1360487" cy="1447800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70" name="Picture 55" descr="2-투시도주경"/>
          <p:cNvPicPr>
            <a:picLocks noChangeAspect="1" noChangeArrowheads="1"/>
          </p:cNvPicPr>
          <p:nvPr/>
        </p:nvPicPr>
        <p:blipFill>
          <a:blip r:embed="rId7"/>
          <a:srcRect l="16556" t="13484" r="16924" b="11671"/>
          <a:stretch>
            <a:fillRect/>
          </a:stretch>
        </p:blipFill>
        <p:spPr bwMode="auto">
          <a:xfrm>
            <a:off x="7183438" y="1441450"/>
            <a:ext cx="1428750" cy="1425575"/>
          </a:xfrm>
          <a:prstGeom prst="rect">
            <a:avLst/>
          </a:prstGeom>
          <a:noFill/>
          <a:ln w="9525">
            <a:solidFill>
              <a:srgbClr val="969696"/>
            </a:solidFill>
            <a:miter lim="800000"/>
            <a:headEnd/>
            <a:tailEnd/>
          </a:ln>
        </p:spPr>
      </p:pic>
      <p:pic>
        <p:nvPicPr>
          <p:cNvPr id="47" name="Picture 4"/>
          <p:cNvPicPr>
            <a:picLocks noChangeAspect="1" noChangeArrowheads="1"/>
          </p:cNvPicPr>
          <p:nvPr/>
        </p:nvPicPr>
        <p:blipFill>
          <a:blip r:embed="rId8"/>
          <a:srcRect l="45274" t="47900" r="42912" b="18501"/>
          <a:stretch>
            <a:fillRect/>
          </a:stretch>
        </p:blipFill>
        <p:spPr bwMode="auto">
          <a:xfrm>
            <a:off x="350838" y="3677337"/>
            <a:ext cx="1428750" cy="1408112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72" name="Picture 52" descr="크기변환_0217_주경조감 _1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2092325" y="3677337"/>
            <a:ext cx="1414463" cy="1408112"/>
          </a:xfrm>
          <a:prstGeom prst="rect">
            <a:avLst/>
          </a:prstGeom>
          <a:noFill/>
          <a:ln w="9525">
            <a:solidFill>
              <a:srgbClr val="969696"/>
            </a:solidFill>
            <a:miter lim="800000"/>
            <a:headEnd/>
            <a:tailEnd/>
          </a:ln>
        </p:spPr>
      </p:pic>
      <p:pic>
        <p:nvPicPr>
          <p:cNvPr id="5173" name="Picture 32" descr="센트럴몰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7205663" y="3677337"/>
            <a:ext cx="1408112" cy="1408112"/>
          </a:xfrm>
          <a:prstGeom prst="rect">
            <a:avLst/>
          </a:prstGeom>
          <a:noFill/>
          <a:ln w="9525">
            <a:solidFill>
              <a:srgbClr val="969696"/>
            </a:solidFill>
            <a:miter lim="800000"/>
            <a:headEnd/>
            <a:tailEnd/>
          </a:ln>
        </p:spPr>
      </p:pic>
      <p:pic>
        <p:nvPicPr>
          <p:cNvPr id="5174" name="Picture 7" descr="매거진표지2"/>
          <p:cNvPicPr>
            <a:picLocks noChangeAspect="1" noChangeArrowheads="1"/>
          </p:cNvPicPr>
          <p:nvPr/>
        </p:nvPicPr>
        <p:blipFill>
          <a:blip r:embed="rId11"/>
          <a:srcRect l="18642" t="10498" r="10472" b="7700"/>
          <a:stretch>
            <a:fillRect/>
          </a:stretch>
        </p:blipFill>
        <p:spPr bwMode="auto">
          <a:xfrm>
            <a:off x="3844925" y="3677337"/>
            <a:ext cx="1339850" cy="1408112"/>
          </a:xfrm>
          <a:prstGeom prst="rect">
            <a:avLst/>
          </a:prstGeom>
          <a:noFill/>
          <a:ln w="9525">
            <a:solidFill>
              <a:srgbClr val="969696"/>
            </a:solidFill>
            <a:miter lim="800000"/>
            <a:headEnd/>
            <a:tailEnd/>
          </a:ln>
        </p:spPr>
      </p:pic>
      <p:pic>
        <p:nvPicPr>
          <p:cNvPr id="5175" name="Picture 56" descr="파라곤 copy"/>
          <p:cNvPicPr>
            <a:picLocks noChangeAspect="1" noChangeArrowheads="1"/>
          </p:cNvPicPr>
          <p:nvPr/>
        </p:nvPicPr>
        <p:blipFill>
          <a:blip r:embed="rId12"/>
          <a:srcRect b="3438"/>
          <a:stretch>
            <a:fillRect/>
          </a:stretch>
        </p:blipFill>
        <p:spPr bwMode="auto">
          <a:xfrm>
            <a:off x="5519738" y="3677337"/>
            <a:ext cx="1360487" cy="1408112"/>
          </a:xfrm>
          <a:prstGeom prst="rect">
            <a:avLst/>
          </a:prstGeom>
          <a:noFill/>
          <a:ln w="9525">
            <a:solidFill>
              <a:srgbClr val="969696"/>
            </a:solidFill>
            <a:miter lim="800000"/>
            <a:headEnd/>
            <a:tailEnd/>
          </a:ln>
        </p:spPr>
      </p:pic>
      <p:sp>
        <p:nvSpPr>
          <p:cNvPr id="53" name="TextBox 7"/>
          <p:cNvSpPr txBox="1"/>
          <p:nvPr/>
        </p:nvSpPr>
        <p:spPr>
          <a:xfrm>
            <a:off x="107950" y="-3175"/>
            <a:ext cx="5561013" cy="707886"/>
          </a:xfrm>
          <a:prstGeom prst="rect">
            <a:avLst/>
          </a:prstGeom>
          <a:noFill/>
          <a:effectLst>
            <a:outerShdw dist="825500" sx="38000" sy="38000" algn="tl" rotWithShape="0">
              <a:schemeClr val="tx2">
                <a:lumMod val="40000"/>
                <a:lumOff val="60000"/>
                <a:alpha val="0"/>
              </a:schemeClr>
            </a:outerShdw>
          </a:effectLst>
        </p:spPr>
        <p:txBody>
          <a:bodyPr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200" b="1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㈜</a:t>
            </a:r>
            <a:r>
              <a:rPr kumimoji="0" lang="ko-KR" altLang="en-US" sz="3200" b="1" dirty="0" err="1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연합플래닝</a:t>
            </a:r>
            <a:r>
              <a:rPr kumimoji="0" lang="ko-KR" altLang="en-US" sz="3200" b="1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소개</a:t>
            </a:r>
          </a:p>
        </p:txBody>
      </p:sp>
      <p:sp>
        <p:nvSpPr>
          <p:cNvPr id="55" name="AutoShape 4"/>
          <p:cNvSpPr>
            <a:spLocks noChangeArrowheads="1"/>
          </p:cNvSpPr>
          <p:nvPr/>
        </p:nvSpPr>
        <p:spPr bwMode="auto">
          <a:xfrm>
            <a:off x="171450" y="5516563"/>
            <a:ext cx="8588375" cy="1152525"/>
          </a:xfrm>
          <a:prstGeom prst="roundRect">
            <a:avLst>
              <a:gd name="adj" fmla="val 10093"/>
            </a:avLst>
          </a:prstGeom>
          <a:noFill/>
          <a:ln w="317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r>
              <a:rPr lang="ko-KR" altLang="en-US" b="1" spc="-150" dirty="0">
                <a:solidFill>
                  <a:srgbClr val="FFFF00"/>
                </a:solidFill>
                <a:latin typeface="나눔고딕" pitchFamily="50" charset="-127"/>
                <a:ea typeface="나눔고딕" pitchFamily="50" charset="-127"/>
              </a:rPr>
              <a:t>㈜</a:t>
            </a:r>
            <a:r>
              <a:rPr lang="ko-KR" altLang="en-US" b="1" spc="-150" dirty="0" err="1">
                <a:solidFill>
                  <a:srgbClr val="FFFF00"/>
                </a:solidFill>
                <a:latin typeface="나눔고딕" pitchFamily="50" charset="-127"/>
                <a:ea typeface="나눔고딕" pitchFamily="50" charset="-127"/>
              </a:rPr>
              <a:t>연합플래닝은</a:t>
            </a:r>
            <a:r>
              <a:rPr lang="ko-KR" altLang="en-US" b="1" spc="-150" dirty="0">
                <a:solidFill>
                  <a:srgbClr val="FFFF00"/>
                </a:solidFill>
                <a:latin typeface="나눔고딕" pitchFamily="50" charset="-127"/>
                <a:ea typeface="나눔고딕" pitchFamily="50" charset="-127"/>
              </a:rPr>
              <a:t> 지난 </a:t>
            </a:r>
            <a:r>
              <a:rPr lang="en-US" altLang="ko-KR" b="1" spc="-150" dirty="0">
                <a:solidFill>
                  <a:srgbClr val="FFFF00"/>
                </a:solidFill>
                <a:latin typeface="나눔고딕" pitchFamily="50" charset="-127"/>
                <a:ea typeface="나눔고딕" pitchFamily="50" charset="-127"/>
              </a:rPr>
              <a:t>10</a:t>
            </a:r>
            <a:r>
              <a:rPr lang="ko-KR" altLang="en-US" b="1" spc="-150" dirty="0" err="1">
                <a:solidFill>
                  <a:srgbClr val="FFFF00"/>
                </a:solidFill>
                <a:latin typeface="나눔고딕" pitchFamily="50" charset="-127"/>
                <a:ea typeface="나눔고딕" pitchFamily="50" charset="-127"/>
              </a:rPr>
              <a:t>여년간</a:t>
            </a:r>
            <a:r>
              <a:rPr lang="ko-KR" altLang="en-US" b="1" spc="-150" dirty="0">
                <a:solidFill>
                  <a:srgbClr val="FFFF00"/>
                </a:solidFill>
                <a:latin typeface="나눔고딕" pitchFamily="50" charset="-127"/>
                <a:ea typeface="나눔고딕" pitchFamily="50" charset="-127"/>
              </a:rPr>
              <a:t>  신뢰와 성공으로 </a:t>
            </a:r>
            <a:endParaRPr lang="en-US" altLang="ko-KR" b="1" spc="-150" dirty="0">
              <a:solidFill>
                <a:srgbClr val="FFFF00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defRPr/>
            </a:pPr>
            <a:r>
              <a:rPr lang="ko-KR" altLang="en-US" b="1" spc="-150" dirty="0">
                <a:solidFill>
                  <a:srgbClr val="FFFF00"/>
                </a:solidFill>
                <a:latin typeface="나눔고딕" pitchFamily="50" charset="-127"/>
                <a:ea typeface="나눔고딕" pitchFamily="50" charset="-127"/>
              </a:rPr>
              <a:t>다양한 분양업무를 수행 하였습니다</a:t>
            </a:r>
            <a:r>
              <a:rPr lang="en-US" altLang="ko-KR" b="1" spc="-150" dirty="0">
                <a:solidFill>
                  <a:srgbClr val="FFFF00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b="1" spc="-150" dirty="0">
                <a:solidFill>
                  <a:srgbClr val="FFFF00"/>
                </a:solidFill>
                <a:latin typeface="나눔고딕" pitchFamily="50" charset="-127"/>
                <a:ea typeface="나눔고딕" pitchFamily="50" charset="-127"/>
              </a:rPr>
              <a:t>   </a:t>
            </a:r>
            <a:endParaRPr lang="en-US" altLang="ko-KR" b="1" spc="-150" dirty="0">
              <a:solidFill>
                <a:srgbClr val="FFFF00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18"/>
          <p:cNvSpPr>
            <a:spLocks noChangeArrowheads="1"/>
          </p:cNvSpPr>
          <p:nvPr/>
        </p:nvSpPr>
        <p:spPr bwMode="auto">
          <a:xfrm>
            <a:off x="490538" y="1617663"/>
            <a:ext cx="6711950" cy="4271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0147" tIns="40074" rIns="80147" bIns="40074">
            <a:spAutoFit/>
          </a:bodyPr>
          <a:lstStyle/>
          <a:p>
            <a:r>
              <a:rPr lang="ko-KR" altLang="en-US" sz="1800" b="1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동대문시장</a:t>
            </a:r>
            <a:r>
              <a:rPr lang="en-US" altLang="ko-KR" sz="1800" b="1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 </a:t>
            </a:r>
            <a:r>
              <a:rPr lang="ko-KR" altLang="en-US" sz="1800" b="1" dirty="0" err="1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상가주</a:t>
            </a:r>
            <a:r>
              <a:rPr lang="ko-KR" altLang="en-US" sz="1800" b="1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 각 개별 점포별 집중 공략 </a:t>
            </a:r>
          </a:p>
        </p:txBody>
      </p:sp>
      <p:sp>
        <p:nvSpPr>
          <p:cNvPr id="44035" name="직사각형 31"/>
          <p:cNvSpPr>
            <a:spLocks noChangeArrowheads="1"/>
          </p:cNvSpPr>
          <p:nvPr/>
        </p:nvSpPr>
        <p:spPr bwMode="auto">
          <a:xfrm>
            <a:off x="142875" y="4713288"/>
            <a:ext cx="8101013" cy="1868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0147" tIns="40074" rIns="80147" bIns="40074">
            <a:spAutoFit/>
          </a:bodyPr>
          <a:lstStyle/>
          <a:p>
            <a:pPr algn="l">
              <a:lnSpc>
                <a:spcPct val="150000"/>
              </a:lnSpc>
              <a:spcBef>
                <a:spcPct val="20000"/>
              </a:spcBef>
              <a:buFont typeface="Wingdings" pitchFamily="2" charset="2"/>
              <a:buChar char="§"/>
            </a:pPr>
            <a:r>
              <a:rPr lang="en-US" altLang="ko-KR" sz="14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400" dirty="0" err="1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지역내</a:t>
            </a:r>
            <a:r>
              <a:rPr lang="ko-KR" altLang="en-US" sz="14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최대 수요 밀집지인 동대문 시장 상인  및 </a:t>
            </a:r>
            <a:r>
              <a:rPr lang="ko-KR" altLang="en-US" sz="1400" dirty="0" err="1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상가주를</a:t>
            </a:r>
            <a:r>
              <a:rPr lang="ko-KR" altLang="en-US" sz="14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대상으로  </a:t>
            </a:r>
            <a:endParaRPr lang="en-US" altLang="ko-KR" sz="140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  <a:p>
            <a:pPr algn="l">
              <a:lnSpc>
                <a:spcPct val="150000"/>
              </a:lnSpc>
              <a:spcBef>
                <a:spcPct val="20000"/>
              </a:spcBef>
            </a:pPr>
            <a:r>
              <a:rPr lang="en-US" altLang="ko-KR" sz="14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 </a:t>
            </a:r>
            <a:r>
              <a:rPr lang="ko-KR" altLang="en-US" sz="14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야간</a:t>
            </a:r>
            <a:r>
              <a:rPr lang="en-US" altLang="ko-KR" sz="14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/</a:t>
            </a:r>
            <a:r>
              <a:rPr lang="ko-KR" altLang="en-US" sz="14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새벽 홍보</a:t>
            </a:r>
            <a:r>
              <a:rPr lang="en-US" altLang="ko-KR" sz="14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영업활동을 통해 수요 창출</a:t>
            </a:r>
            <a:endParaRPr lang="en-US" altLang="ko-KR" sz="140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  <a:p>
            <a:pPr algn="l">
              <a:lnSpc>
                <a:spcPct val="150000"/>
              </a:lnSpc>
              <a:spcBef>
                <a:spcPct val="20000"/>
              </a:spcBef>
            </a:pPr>
            <a:r>
              <a:rPr lang="en-US" altLang="ko-KR" sz="14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- </a:t>
            </a:r>
            <a:r>
              <a:rPr lang="ko-KR" altLang="en-US" sz="14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계약 가망 수요의 </a:t>
            </a:r>
            <a:r>
              <a:rPr lang="ko-KR" altLang="en-US" sz="1400" dirty="0" err="1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집객지를</a:t>
            </a:r>
            <a:r>
              <a:rPr lang="ko-KR" altLang="en-US" sz="14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중심으로 홍보관 외 외부 홍보 및 영업활동 </a:t>
            </a:r>
            <a:endParaRPr lang="en-US" altLang="ko-KR" sz="140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  <a:p>
            <a:pPr algn="l">
              <a:lnSpc>
                <a:spcPct val="150000"/>
              </a:lnSpc>
              <a:spcBef>
                <a:spcPct val="20000"/>
              </a:spcBef>
            </a:pPr>
            <a:r>
              <a:rPr lang="en-US" altLang="ko-KR" sz="14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- </a:t>
            </a:r>
            <a:r>
              <a:rPr lang="ko-KR" altLang="en-US" sz="14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동대문 시장 등 상가 운영시간에 따른 새벽 </a:t>
            </a:r>
            <a:r>
              <a:rPr lang="en-US" altLang="ko-KR" sz="14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/ </a:t>
            </a:r>
            <a:r>
              <a:rPr lang="ko-KR" altLang="en-US" sz="14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야간 영업활동 전개</a:t>
            </a:r>
            <a:endParaRPr lang="en-US" altLang="ko-KR" sz="140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  <a:p>
            <a:pPr algn="l">
              <a:lnSpc>
                <a:spcPct val="150000"/>
              </a:lnSpc>
              <a:spcBef>
                <a:spcPct val="20000"/>
              </a:spcBef>
            </a:pPr>
            <a:r>
              <a:rPr lang="en-US" altLang="ko-KR" sz="14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- </a:t>
            </a:r>
            <a:r>
              <a:rPr lang="ko-KR" altLang="en-US" sz="14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각 </a:t>
            </a:r>
            <a:r>
              <a:rPr lang="ko-KR" altLang="en-US" sz="1400" dirty="0" err="1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상가별</a:t>
            </a:r>
            <a:r>
              <a:rPr lang="ko-KR" altLang="en-US" sz="14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400" dirty="0" err="1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상인회와</a:t>
            </a:r>
            <a:r>
              <a:rPr lang="ko-KR" altLang="en-US" sz="14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사전 접촉 후 홍보 </a:t>
            </a:r>
            <a:r>
              <a:rPr lang="ko-KR" altLang="en-US" sz="1400" dirty="0" err="1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게시대</a:t>
            </a:r>
            <a:r>
              <a:rPr lang="en-US" altLang="ko-KR" sz="14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/</a:t>
            </a:r>
            <a:r>
              <a:rPr lang="ko-KR" altLang="en-US" sz="1400" dirty="0" err="1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판촉물</a:t>
            </a:r>
            <a:r>
              <a:rPr lang="en-US" altLang="ko-KR" sz="14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등 공개적인 영업 활동 </a:t>
            </a:r>
            <a:r>
              <a:rPr lang="en-US" altLang="ko-KR" sz="14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 </a:t>
            </a:r>
          </a:p>
        </p:txBody>
      </p:sp>
      <p:pic>
        <p:nvPicPr>
          <p:cNvPr id="44036" name="Picture 3"/>
          <p:cNvPicPr>
            <a:picLocks noChangeAspect="1" noChangeArrowheads="1"/>
          </p:cNvPicPr>
          <p:nvPr/>
        </p:nvPicPr>
        <p:blipFill>
          <a:blip r:embed="rId2"/>
          <a:srcRect l="35175" t="13867" r="35725" b="50000"/>
          <a:stretch>
            <a:fillRect/>
          </a:stretch>
        </p:blipFill>
        <p:spPr bwMode="auto">
          <a:xfrm>
            <a:off x="46038" y="2174875"/>
            <a:ext cx="4530725" cy="2459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4037" name="Picture 2"/>
          <p:cNvPicPr>
            <a:picLocks noChangeAspect="1" noChangeArrowheads="1"/>
          </p:cNvPicPr>
          <p:nvPr/>
        </p:nvPicPr>
        <p:blipFill>
          <a:blip r:embed="rId3"/>
          <a:srcRect l="18147" t="44363" r="43883" b="22008"/>
          <a:stretch>
            <a:fillRect/>
          </a:stretch>
        </p:blipFill>
        <p:spPr bwMode="auto">
          <a:xfrm>
            <a:off x="4540250" y="2174875"/>
            <a:ext cx="4603750" cy="2432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7"/>
          <p:cNvSpPr txBox="1"/>
          <p:nvPr/>
        </p:nvSpPr>
        <p:spPr>
          <a:xfrm>
            <a:off x="142876" y="16377"/>
            <a:ext cx="5400674" cy="707886"/>
          </a:xfrm>
          <a:prstGeom prst="rect">
            <a:avLst/>
          </a:prstGeom>
          <a:noFill/>
          <a:effectLst>
            <a:outerShdw dist="825500" sx="38000" sy="38000" algn="tl" rotWithShape="0">
              <a:schemeClr val="tx2">
                <a:lumMod val="40000"/>
                <a:lumOff val="60000"/>
                <a:alpha val="0"/>
              </a:schemeClr>
            </a:outerShdw>
          </a:effectLst>
        </p:spPr>
        <p:txBody>
          <a:bodyPr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200" b="1" dirty="0">
                <a:gradFill flip="none" rotWithShape="1">
                  <a:gsLst>
                    <a:gs pos="23000">
                      <a:schemeClr val="tx1">
                        <a:lumMod val="75000"/>
                        <a:lumOff val="25000"/>
                      </a:schemeClr>
                    </a:gs>
                    <a:gs pos="51000">
                      <a:schemeClr val="tx1">
                        <a:lumMod val="50000"/>
                        <a:lumOff val="50000"/>
                        <a:alpha val="67000"/>
                      </a:schemeClr>
                    </a:gs>
                    <a:gs pos="83000">
                      <a:schemeClr val="tx1"/>
                    </a:gs>
                  </a:gsLst>
                  <a:lin ang="5100000" scaled="0"/>
                  <a:tileRect/>
                </a:gradFill>
                <a:latin typeface="나눔고딕" pitchFamily="50" charset="-127"/>
                <a:ea typeface="나눔고딕" pitchFamily="50" charset="-127"/>
              </a:rPr>
              <a:t>동대문시장 거점 영업</a:t>
            </a:r>
          </a:p>
        </p:txBody>
      </p:sp>
      <p:sp>
        <p:nvSpPr>
          <p:cNvPr id="44039" name="직사각형 15"/>
          <p:cNvSpPr>
            <a:spLocks noChangeArrowheads="1"/>
          </p:cNvSpPr>
          <p:nvPr/>
        </p:nvSpPr>
        <p:spPr bwMode="auto">
          <a:xfrm>
            <a:off x="7596188" y="1479550"/>
            <a:ext cx="1584325" cy="5003800"/>
          </a:xfrm>
          <a:prstGeom prst="rect">
            <a:avLst/>
          </a:prstGeom>
          <a:solidFill>
            <a:schemeClr val="tx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ko-KR" altLang="en-US" sz="9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상가</a:t>
            </a:r>
            <a:r>
              <a:rPr lang="en-US" altLang="ko-KR" sz="9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900" dirty="0" err="1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점포수</a:t>
            </a:r>
            <a:endParaRPr lang="ko-KR" altLang="en-US" sz="90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r>
              <a:rPr lang="ko-KR" altLang="en-US" sz="9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아트</a:t>
            </a:r>
            <a:r>
              <a:rPr lang="en-US" altLang="ko-KR" sz="9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.  500</a:t>
            </a:r>
          </a:p>
          <a:p>
            <a:pPr algn="r"/>
            <a:r>
              <a:rPr lang="ko-KR" altLang="en-US" sz="9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디자이너</a:t>
            </a:r>
            <a:r>
              <a:rPr lang="en-US" altLang="ko-KR" sz="9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.  700</a:t>
            </a:r>
          </a:p>
          <a:p>
            <a:pPr algn="r"/>
            <a:r>
              <a:rPr lang="ko-KR" altLang="en-US" sz="900" dirty="0" err="1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올레오</a:t>
            </a:r>
            <a:r>
              <a:rPr lang="en-US" altLang="ko-KR" sz="9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. . 460</a:t>
            </a:r>
          </a:p>
          <a:p>
            <a:pPr algn="r"/>
            <a:r>
              <a:rPr lang="ko-KR" altLang="en-US" sz="9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팀</a:t>
            </a:r>
            <a:r>
              <a:rPr lang="en-US" altLang="ko-KR" sz="9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204. .220</a:t>
            </a:r>
          </a:p>
          <a:p>
            <a:pPr algn="r"/>
            <a:r>
              <a:rPr lang="ko-KR" altLang="en-US" sz="9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해양</a:t>
            </a:r>
            <a:r>
              <a:rPr lang="en-US" altLang="ko-KR" sz="9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.  550</a:t>
            </a:r>
          </a:p>
          <a:p>
            <a:pPr algn="r"/>
            <a:r>
              <a:rPr lang="en-US" altLang="ko-KR" sz="900" dirty="0" err="1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Apm</a:t>
            </a:r>
            <a:r>
              <a:rPr lang="en-US" altLang="ko-KR" sz="9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.  550</a:t>
            </a:r>
          </a:p>
          <a:p>
            <a:pPr algn="r"/>
            <a:r>
              <a:rPr lang="ko-KR" altLang="en-US" sz="900" dirty="0" err="1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누존</a:t>
            </a:r>
            <a:r>
              <a:rPr lang="en-US" altLang="ko-KR" sz="9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. 1150</a:t>
            </a:r>
          </a:p>
          <a:p>
            <a:pPr algn="r"/>
            <a:r>
              <a:rPr lang="ko-KR" altLang="en-US" sz="900" dirty="0" err="1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디오트</a:t>
            </a:r>
            <a:r>
              <a:rPr lang="en-US" altLang="ko-KR" sz="9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. 1300</a:t>
            </a:r>
          </a:p>
          <a:p>
            <a:pPr algn="r"/>
            <a:r>
              <a:rPr lang="ko-KR" altLang="en-US" sz="9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실크로드</a:t>
            </a:r>
            <a:r>
              <a:rPr lang="en-US" altLang="ko-KR" sz="9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. 225</a:t>
            </a:r>
          </a:p>
          <a:p>
            <a:pPr algn="r"/>
            <a:r>
              <a:rPr lang="ko-KR" altLang="en-US" sz="900" dirty="0" err="1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유어스</a:t>
            </a:r>
            <a:r>
              <a:rPr lang="en-US" altLang="ko-KR" sz="9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. 550</a:t>
            </a:r>
          </a:p>
          <a:p>
            <a:pPr algn="r"/>
            <a:r>
              <a:rPr lang="ko-KR" altLang="en-US" sz="900" dirty="0" err="1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나이폴러</a:t>
            </a:r>
            <a:r>
              <a:rPr lang="en-US" altLang="ko-KR" sz="9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.  482 </a:t>
            </a:r>
          </a:p>
          <a:p>
            <a:pPr algn="r"/>
            <a:r>
              <a:rPr lang="ko-KR" altLang="en-US" sz="900" dirty="0" err="1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청대문</a:t>
            </a:r>
            <a:r>
              <a:rPr lang="en-US" altLang="ko-KR" sz="9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. 1000</a:t>
            </a:r>
          </a:p>
          <a:p>
            <a:pPr algn="r"/>
            <a:r>
              <a:rPr lang="ko-KR" altLang="en-US" sz="900" dirty="0" err="1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밀에오레</a:t>
            </a:r>
            <a:r>
              <a:rPr lang="en-US" altLang="ko-KR" sz="9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. 2443</a:t>
            </a:r>
          </a:p>
          <a:p>
            <a:pPr algn="r"/>
            <a:r>
              <a:rPr lang="ko-KR" altLang="en-US" sz="9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두산</a:t>
            </a:r>
            <a:r>
              <a:rPr lang="en-US" altLang="ko-KR" sz="9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.  820</a:t>
            </a:r>
          </a:p>
          <a:p>
            <a:pPr algn="r"/>
            <a:r>
              <a:rPr lang="ko-KR" altLang="en-US" sz="900" dirty="0" err="1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헬로</a:t>
            </a:r>
            <a:r>
              <a:rPr lang="en-US" altLang="ko-KR" sz="9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. 1664</a:t>
            </a:r>
          </a:p>
          <a:p>
            <a:pPr algn="r"/>
            <a:r>
              <a:rPr lang="ko-KR" altLang="en-US" sz="900" dirty="0" err="1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라모도</a:t>
            </a:r>
            <a:r>
              <a:rPr lang="en-US" altLang="ko-KR" sz="9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. 2000 </a:t>
            </a:r>
          </a:p>
          <a:p>
            <a:pPr algn="r"/>
            <a:r>
              <a:rPr lang="ko-KR" altLang="en-US" sz="9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패션</a:t>
            </a:r>
            <a:r>
              <a:rPr lang="en-US" altLang="ko-KR" sz="900" dirty="0" err="1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tv</a:t>
            </a:r>
            <a:r>
              <a:rPr lang="en-US" altLang="ko-KR" sz="9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. 2088</a:t>
            </a:r>
          </a:p>
          <a:p>
            <a:pPr algn="r"/>
            <a:r>
              <a:rPr lang="ko-KR" altLang="en-US" sz="900" dirty="0" err="1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굿모닝</a:t>
            </a:r>
            <a:r>
              <a:rPr lang="en-US" altLang="ko-KR" sz="9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. 4000</a:t>
            </a:r>
          </a:p>
          <a:p>
            <a:pPr algn="r"/>
            <a:r>
              <a:rPr lang="ko-KR" altLang="en-US" sz="2100" dirty="0">
                <a:solidFill>
                  <a:srgbClr val="FFFF00"/>
                </a:solidFill>
                <a:latin typeface="나눔고딕" pitchFamily="50" charset="-127"/>
                <a:ea typeface="나눔고딕" pitchFamily="50" charset="-127"/>
              </a:rPr>
              <a:t>합</a:t>
            </a:r>
            <a:r>
              <a:rPr lang="en-US" altLang="ko-KR" sz="2100" dirty="0">
                <a:solidFill>
                  <a:srgbClr val="FFFF00"/>
                </a:solidFill>
                <a:latin typeface="나눔고딕" pitchFamily="50" charset="-127"/>
                <a:ea typeface="나눔고딕" pitchFamily="50" charset="-127"/>
              </a:rPr>
              <a:t>:20,580</a:t>
            </a:r>
          </a:p>
          <a:p>
            <a:pPr algn="r"/>
            <a:r>
              <a:rPr lang="ko-KR" altLang="en-US" sz="900" dirty="0">
                <a:solidFill>
                  <a:srgbClr val="FFFF00"/>
                </a:solidFill>
                <a:latin typeface="나눔고딕" pitchFamily="50" charset="-127"/>
                <a:ea typeface="나눔고딕" pitchFamily="50" charset="-127"/>
              </a:rPr>
              <a:t>개별상가</a:t>
            </a:r>
            <a:endParaRPr lang="en-US" altLang="ko-KR" sz="900" dirty="0">
              <a:solidFill>
                <a:srgbClr val="FFFF00"/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r>
              <a:rPr lang="ko-KR" altLang="en-US" sz="900" dirty="0" err="1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신평화</a:t>
            </a:r>
            <a:r>
              <a:rPr lang="en-US" altLang="ko-KR" sz="9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900" dirty="0" err="1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동평화</a:t>
            </a:r>
            <a:r>
              <a:rPr lang="en-US" altLang="ko-KR" sz="9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9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청평화</a:t>
            </a:r>
            <a:r>
              <a:rPr lang="en-US" altLang="ko-KR" sz="9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9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평화시장 가나다 동</a:t>
            </a:r>
            <a:r>
              <a:rPr lang="en-US" altLang="ko-KR" sz="9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algn="r"/>
            <a:r>
              <a:rPr lang="ko-KR" altLang="en-US" sz="9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 </a:t>
            </a:r>
            <a:r>
              <a:rPr lang="ko-KR" altLang="en-US" sz="900" dirty="0" err="1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유니온</a:t>
            </a:r>
            <a:r>
              <a:rPr lang="en-US" altLang="ko-KR" sz="9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30 </a:t>
            </a:r>
            <a:r>
              <a:rPr lang="ko-KR" altLang="en-US" sz="9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등</a:t>
            </a:r>
            <a:r>
              <a:rPr lang="en-US" altLang="ko-KR" sz="9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</p:txBody>
      </p:sp>
      <p:sp>
        <p:nvSpPr>
          <p:cNvPr id="44040" name="Text Box 8"/>
          <p:cNvSpPr txBox="1">
            <a:spLocks noChangeArrowheads="1"/>
          </p:cNvSpPr>
          <p:nvPr/>
        </p:nvSpPr>
        <p:spPr bwMode="auto">
          <a:xfrm>
            <a:off x="251520" y="1033572"/>
            <a:ext cx="668176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altLang="ko-KR" sz="2800" b="1" dirty="0">
                <a:solidFill>
                  <a:srgbClr val="FFFF00"/>
                </a:solidFill>
                <a:latin typeface="나눔고딕" pitchFamily="50" charset="-127"/>
                <a:ea typeface="나눔고딕" pitchFamily="50" charset="-127"/>
              </a:rPr>
              <a:t>2. </a:t>
            </a:r>
            <a:r>
              <a:rPr lang="ko-KR" altLang="en-US" sz="2800" b="1" dirty="0">
                <a:solidFill>
                  <a:srgbClr val="FFFF00"/>
                </a:solidFill>
                <a:latin typeface="나눔고딕" pitchFamily="50" charset="-127"/>
                <a:ea typeface="나눔고딕" pitchFamily="50" charset="-127"/>
              </a:rPr>
              <a:t>동대문 </a:t>
            </a:r>
            <a:r>
              <a:rPr lang="ko-KR" altLang="en-US" sz="2800" b="1" dirty="0" err="1">
                <a:solidFill>
                  <a:srgbClr val="FFFF00"/>
                </a:solidFill>
                <a:latin typeface="나눔고딕" pitchFamily="50" charset="-127"/>
                <a:ea typeface="나눔고딕" pitchFamily="50" charset="-127"/>
              </a:rPr>
              <a:t>상가주</a:t>
            </a:r>
            <a:r>
              <a:rPr lang="ko-KR" altLang="en-US" sz="2800" b="1" dirty="0">
                <a:solidFill>
                  <a:srgbClr val="FFFF00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2800" b="1" dirty="0">
                <a:solidFill>
                  <a:srgbClr val="FFFF00"/>
                </a:solidFill>
                <a:latin typeface="나눔고딕" pitchFamily="50" charset="-127"/>
                <a:ea typeface="나눔고딕" pitchFamily="50" charset="-127"/>
              </a:rPr>
              <a:t>/</a:t>
            </a:r>
            <a:r>
              <a:rPr lang="ko-KR" altLang="en-US" sz="2800" b="1" dirty="0">
                <a:solidFill>
                  <a:srgbClr val="FFFF00"/>
                </a:solidFill>
                <a:latin typeface="나눔고딕" pitchFamily="50" charset="-127"/>
                <a:ea typeface="나눔고딕" pitchFamily="50" charset="-127"/>
              </a:rPr>
              <a:t>종사자 대상 </a:t>
            </a:r>
            <a:r>
              <a:rPr lang="en-US" altLang="ko-KR" sz="2800" b="1" dirty="0">
                <a:solidFill>
                  <a:srgbClr val="FFFF00"/>
                </a:solidFill>
                <a:latin typeface="나눔고딕" pitchFamily="50" charset="-127"/>
                <a:ea typeface="나눔고딕" pitchFamily="50" charset="-127"/>
              </a:rPr>
              <a:t>Target </a:t>
            </a:r>
            <a:r>
              <a:rPr lang="ko-KR" altLang="en-US" sz="2800" b="1" dirty="0">
                <a:solidFill>
                  <a:srgbClr val="FFFF00"/>
                </a:solidFill>
                <a:latin typeface="나눔고딕" pitchFamily="50" charset="-127"/>
                <a:ea typeface="나눔고딕" pitchFamily="50" charset="-127"/>
              </a:rPr>
              <a:t>영업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42"/>
          <p:cNvSpPr>
            <a:spLocks noChangeArrowheads="1"/>
          </p:cNvSpPr>
          <p:nvPr/>
        </p:nvSpPr>
        <p:spPr bwMode="auto">
          <a:xfrm>
            <a:off x="-14288" y="1683691"/>
            <a:ext cx="9194801" cy="4170362"/>
          </a:xfrm>
          <a:prstGeom prst="rect">
            <a:avLst/>
          </a:prstGeom>
          <a:solidFill>
            <a:srgbClr val="333333"/>
          </a:solidFill>
          <a:ln w="9525">
            <a:solidFill>
              <a:schemeClr val="bg2"/>
            </a:solidFill>
            <a:miter lim="800000"/>
            <a:headEnd/>
            <a:tailEnd/>
          </a:ln>
          <a:effectLst>
            <a:prstShdw prst="shdw17" dist="17961" dir="2700000">
              <a:schemeClr val="bg2">
                <a:gamma/>
                <a:shade val="60000"/>
                <a:invGamma/>
              </a:schemeClr>
            </a:prstShdw>
          </a:effectLst>
        </p:spPr>
        <p:txBody>
          <a:bodyPr wrap="none"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" name="TextBox 7"/>
          <p:cNvSpPr txBox="1"/>
          <p:nvPr/>
        </p:nvSpPr>
        <p:spPr>
          <a:xfrm>
            <a:off x="142876" y="16377"/>
            <a:ext cx="7309444" cy="707886"/>
          </a:xfrm>
          <a:prstGeom prst="rect">
            <a:avLst/>
          </a:prstGeom>
          <a:noFill/>
          <a:effectLst>
            <a:outerShdw dist="825500" sx="38000" sy="38000" algn="tl" rotWithShape="0">
              <a:schemeClr val="tx2">
                <a:lumMod val="40000"/>
                <a:lumOff val="60000"/>
                <a:alpha val="0"/>
              </a:schemeClr>
            </a:outerShdw>
          </a:effectLst>
        </p:spPr>
        <p:txBody>
          <a:bodyPr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200" b="1" dirty="0">
                <a:gradFill flip="none" rotWithShape="1">
                  <a:gsLst>
                    <a:gs pos="23000">
                      <a:schemeClr val="tx1">
                        <a:lumMod val="75000"/>
                        <a:lumOff val="25000"/>
                      </a:schemeClr>
                    </a:gs>
                    <a:gs pos="51000">
                      <a:schemeClr val="tx1">
                        <a:lumMod val="50000"/>
                        <a:lumOff val="50000"/>
                        <a:alpha val="67000"/>
                      </a:schemeClr>
                    </a:gs>
                    <a:gs pos="83000">
                      <a:schemeClr val="tx1"/>
                    </a:gs>
                  </a:gsLst>
                  <a:lin ang="5100000" scaled="0"/>
                  <a:tileRect/>
                </a:gradFill>
                <a:latin typeface="나눔고딕" pitchFamily="50" charset="-127"/>
                <a:ea typeface="나눔고딕" pitchFamily="50" charset="-127"/>
              </a:rPr>
              <a:t>경동</a:t>
            </a:r>
            <a:r>
              <a:rPr kumimoji="0" lang="en-US" altLang="ko-KR" sz="3200" b="1" dirty="0">
                <a:gradFill flip="none" rotWithShape="1">
                  <a:gsLst>
                    <a:gs pos="23000">
                      <a:schemeClr val="tx1">
                        <a:lumMod val="75000"/>
                        <a:lumOff val="25000"/>
                      </a:schemeClr>
                    </a:gs>
                    <a:gs pos="51000">
                      <a:schemeClr val="tx1">
                        <a:lumMod val="50000"/>
                        <a:lumOff val="50000"/>
                        <a:alpha val="67000"/>
                      </a:schemeClr>
                    </a:gs>
                    <a:gs pos="83000">
                      <a:schemeClr val="tx1"/>
                    </a:gs>
                  </a:gsLst>
                  <a:lin ang="5100000" scaled="0"/>
                  <a:tileRect/>
                </a:gradFill>
                <a:latin typeface="나눔고딕" pitchFamily="50" charset="-127"/>
                <a:ea typeface="나눔고딕" pitchFamily="50" charset="-127"/>
              </a:rPr>
              <a:t>/</a:t>
            </a:r>
            <a:r>
              <a:rPr kumimoji="0" lang="ko-KR" altLang="en-US" sz="3200" b="1" dirty="0">
                <a:gradFill flip="none" rotWithShape="1">
                  <a:gsLst>
                    <a:gs pos="23000">
                      <a:schemeClr val="tx1">
                        <a:lumMod val="75000"/>
                        <a:lumOff val="25000"/>
                      </a:schemeClr>
                    </a:gs>
                    <a:gs pos="51000">
                      <a:schemeClr val="tx1">
                        <a:lumMod val="50000"/>
                        <a:lumOff val="50000"/>
                        <a:alpha val="67000"/>
                      </a:schemeClr>
                    </a:gs>
                    <a:gs pos="83000">
                      <a:schemeClr val="tx1"/>
                    </a:gs>
                  </a:gsLst>
                  <a:lin ang="5100000" scaled="0"/>
                  <a:tileRect/>
                </a:gradFill>
                <a:latin typeface="나눔고딕" pitchFamily="50" charset="-127"/>
                <a:ea typeface="나눔고딕" pitchFamily="50" charset="-127"/>
              </a:rPr>
              <a:t>약령시장 </a:t>
            </a:r>
            <a:r>
              <a:rPr kumimoji="0" lang="ko-KR" altLang="en-US" sz="3200" b="1" dirty="0" err="1">
                <a:gradFill flip="none" rotWithShape="1">
                  <a:gsLst>
                    <a:gs pos="23000">
                      <a:schemeClr val="tx1">
                        <a:lumMod val="75000"/>
                        <a:lumOff val="25000"/>
                      </a:schemeClr>
                    </a:gs>
                    <a:gs pos="51000">
                      <a:schemeClr val="tx1">
                        <a:lumMod val="50000"/>
                        <a:lumOff val="50000"/>
                        <a:alpha val="67000"/>
                      </a:schemeClr>
                    </a:gs>
                    <a:gs pos="83000">
                      <a:schemeClr val="tx1"/>
                    </a:gs>
                  </a:gsLst>
                  <a:lin ang="5100000" scaled="0"/>
                  <a:tileRect/>
                </a:gradFill>
                <a:latin typeface="나눔고딕" pitchFamily="50" charset="-127"/>
                <a:ea typeface="나눔고딕" pitchFamily="50" charset="-127"/>
              </a:rPr>
              <a:t>점포주</a:t>
            </a:r>
            <a:r>
              <a:rPr kumimoji="0" lang="ko-KR" altLang="en-US" sz="3200" b="1" dirty="0">
                <a:gradFill flip="none" rotWithShape="1">
                  <a:gsLst>
                    <a:gs pos="23000">
                      <a:schemeClr val="tx1">
                        <a:lumMod val="75000"/>
                        <a:lumOff val="25000"/>
                      </a:schemeClr>
                    </a:gs>
                    <a:gs pos="51000">
                      <a:schemeClr val="tx1">
                        <a:lumMod val="50000"/>
                        <a:lumOff val="50000"/>
                        <a:alpha val="67000"/>
                      </a:schemeClr>
                    </a:gs>
                    <a:gs pos="83000">
                      <a:schemeClr val="tx1"/>
                    </a:gs>
                  </a:gsLst>
                  <a:lin ang="5100000" scaled="0"/>
                  <a:tileRect/>
                </a:gradFill>
                <a:latin typeface="나눔고딕" pitchFamily="50" charset="-127"/>
                <a:ea typeface="나눔고딕" pitchFamily="50" charset="-127"/>
              </a:rPr>
              <a:t> 중점 영업</a:t>
            </a:r>
          </a:p>
        </p:txBody>
      </p:sp>
      <p:sp>
        <p:nvSpPr>
          <p:cNvPr id="45060" name="AutoShape 2"/>
          <p:cNvSpPr>
            <a:spLocks noChangeArrowheads="1"/>
          </p:cNvSpPr>
          <p:nvPr/>
        </p:nvSpPr>
        <p:spPr bwMode="gray">
          <a:xfrm>
            <a:off x="712788" y="5940425"/>
            <a:ext cx="7920037" cy="623888"/>
          </a:xfrm>
          <a:prstGeom prst="roundRect">
            <a:avLst>
              <a:gd name="adj" fmla="val 16667"/>
            </a:avLst>
          </a:prstGeom>
          <a:solidFill>
            <a:srgbClr val="000000"/>
          </a:solidFill>
          <a:ln w="28575" algn="ctr">
            <a:solidFill>
              <a:schemeClr val="bg1"/>
            </a:solidFill>
            <a:round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none" anchor="ctr"/>
          <a:lstStyle/>
          <a:p>
            <a:pPr latinLnBrk="0">
              <a:lnSpc>
                <a:spcPct val="80000"/>
              </a:lnSpc>
              <a:spcBef>
                <a:spcPct val="50000"/>
              </a:spcBef>
            </a:pPr>
            <a:r>
              <a:rPr lang="ko-KR" altLang="en-US" b="1" dirty="0">
                <a:solidFill>
                  <a:srgbClr val="FFFFFF"/>
                </a:solidFill>
                <a:latin typeface="나눔고딕" pitchFamily="50" charset="-127"/>
                <a:ea typeface="나눔고딕" pitchFamily="50" charset="-127"/>
              </a:rPr>
              <a:t>가장 인접한 </a:t>
            </a:r>
            <a:r>
              <a:rPr lang="ko-KR" altLang="en-US" b="1" dirty="0" err="1">
                <a:solidFill>
                  <a:srgbClr val="FFFFFF"/>
                </a:solidFill>
                <a:latin typeface="나눔고딕" pitchFamily="50" charset="-127"/>
                <a:ea typeface="나눔고딕" pitchFamily="50" charset="-127"/>
              </a:rPr>
              <a:t>지역내</a:t>
            </a:r>
            <a:r>
              <a:rPr lang="ko-KR" altLang="en-US" b="1" dirty="0">
                <a:solidFill>
                  <a:srgbClr val="FFFFFF"/>
                </a:solidFill>
                <a:latin typeface="나눔고딕" pitchFamily="50" charset="-127"/>
                <a:ea typeface="나눔고딕" pitchFamily="50" charset="-127"/>
              </a:rPr>
              <a:t> 수요층 핵심 </a:t>
            </a:r>
            <a:r>
              <a:rPr lang="en-US" altLang="ko-KR" b="1" dirty="0">
                <a:solidFill>
                  <a:srgbClr val="FFFFFF"/>
                </a:solidFill>
                <a:latin typeface="나눔고딕" pitchFamily="50" charset="-127"/>
                <a:ea typeface="나눔고딕" pitchFamily="50" charset="-127"/>
              </a:rPr>
              <a:t>Target </a:t>
            </a:r>
            <a:r>
              <a:rPr lang="ko-KR" altLang="en-US" b="1" dirty="0">
                <a:solidFill>
                  <a:srgbClr val="FFFFFF"/>
                </a:solidFill>
                <a:latin typeface="나눔고딕" pitchFamily="50" charset="-127"/>
                <a:ea typeface="나눔고딕" pitchFamily="50" charset="-127"/>
              </a:rPr>
              <a:t>영업</a:t>
            </a:r>
          </a:p>
        </p:txBody>
      </p:sp>
      <p:sp>
        <p:nvSpPr>
          <p:cNvPr id="45061" name="직사각형 15"/>
          <p:cNvSpPr>
            <a:spLocks noChangeArrowheads="1"/>
          </p:cNvSpPr>
          <p:nvPr/>
        </p:nvSpPr>
        <p:spPr bwMode="auto">
          <a:xfrm>
            <a:off x="7596188" y="1677341"/>
            <a:ext cx="1584325" cy="4271939"/>
          </a:xfrm>
          <a:prstGeom prst="rect">
            <a:avLst/>
          </a:prstGeom>
          <a:solidFill>
            <a:schemeClr val="tx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ko-KR" altLang="en-US" sz="9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상가</a:t>
            </a:r>
            <a:r>
              <a:rPr lang="en-US" altLang="ko-KR" sz="9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900" dirty="0" err="1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점포수</a:t>
            </a:r>
            <a:endParaRPr lang="ko-KR" altLang="en-US" sz="90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r>
              <a:rPr lang="ko-KR" altLang="en-US" sz="9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한의원</a:t>
            </a:r>
            <a:r>
              <a:rPr lang="en-US" altLang="ko-KR" sz="9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.  270</a:t>
            </a:r>
          </a:p>
          <a:p>
            <a:pPr algn="r"/>
            <a:r>
              <a:rPr lang="ko-KR" altLang="en-US" sz="9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한약국</a:t>
            </a:r>
            <a:r>
              <a:rPr lang="en-US" altLang="ko-KR" sz="9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. 260</a:t>
            </a:r>
          </a:p>
          <a:p>
            <a:pPr algn="r"/>
            <a:r>
              <a:rPr lang="ko-KR" altLang="en-US" sz="9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한약방</a:t>
            </a:r>
            <a:r>
              <a:rPr lang="en-US" altLang="ko-KR" sz="9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. 28</a:t>
            </a:r>
          </a:p>
          <a:p>
            <a:pPr algn="r"/>
            <a:r>
              <a:rPr lang="ko-KR" altLang="en-US" sz="9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한약재 </a:t>
            </a:r>
            <a:r>
              <a:rPr lang="ko-KR" altLang="en-US" sz="900" dirty="0" err="1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수출입업</a:t>
            </a:r>
            <a:r>
              <a:rPr lang="en-US" altLang="ko-KR" sz="9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. 83</a:t>
            </a:r>
          </a:p>
          <a:p>
            <a:pPr algn="r"/>
            <a:r>
              <a:rPr lang="ko-KR" altLang="en-US" sz="9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한약도매업</a:t>
            </a:r>
            <a:r>
              <a:rPr lang="en-US" altLang="ko-KR" sz="9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.   79</a:t>
            </a:r>
          </a:p>
          <a:p>
            <a:pPr algn="r"/>
            <a:r>
              <a:rPr lang="ko-KR" altLang="en-US" sz="9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한약상</a:t>
            </a:r>
            <a:r>
              <a:rPr lang="en-US" altLang="ko-KR" sz="9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.  104</a:t>
            </a:r>
          </a:p>
          <a:p>
            <a:pPr algn="r"/>
            <a:r>
              <a:rPr lang="ko-KR" altLang="en-US" sz="2100" dirty="0">
                <a:solidFill>
                  <a:srgbClr val="FFFF00"/>
                </a:solidFill>
                <a:latin typeface="나눔고딕" pitchFamily="50" charset="-127"/>
                <a:ea typeface="나눔고딕" pitchFamily="50" charset="-127"/>
              </a:rPr>
              <a:t>합</a:t>
            </a:r>
            <a:r>
              <a:rPr lang="en-US" altLang="ko-KR" sz="2100" dirty="0">
                <a:solidFill>
                  <a:srgbClr val="FFFF00"/>
                </a:solidFill>
                <a:latin typeface="나눔고딕" pitchFamily="50" charset="-127"/>
                <a:ea typeface="나눔고딕" pitchFamily="50" charset="-127"/>
              </a:rPr>
              <a:t>:824</a:t>
            </a:r>
          </a:p>
          <a:p>
            <a:pPr algn="r"/>
            <a:r>
              <a:rPr lang="ko-KR" altLang="en-US" sz="900" dirty="0">
                <a:solidFill>
                  <a:srgbClr val="FFFF00"/>
                </a:solidFill>
                <a:latin typeface="나눔고딕" pitchFamily="50" charset="-127"/>
                <a:ea typeface="나눔고딕" pitchFamily="50" charset="-127"/>
              </a:rPr>
              <a:t>종합상가</a:t>
            </a:r>
            <a:endParaRPr lang="en-US" altLang="ko-KR" sz="900" dirty="0">
              <a:solidFill>
                <a:srgbClr val="FFFF00"/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r>
              <a:rPr lang="ko-KR" altLang="en-US" sz="9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동의보감타워</a:t>
            </a:r>
            <a:r>
              <a:rPr lang="en-US" altLang="ko-KR" sz="9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.  786</a:t>
            </a:r>
          </a:p>
          <a:p>
            <a:pPr algn="r"/>
            <a:r>
              <a:rPr lang="ko-KR" altLang="en-US" sz="900" dirty="0" err="1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한솔동의보감</a:t>
            </a:r>
            <a:r>
              <a:rPr lang="en-US" altLang="ko-KR" sz="9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. 706</a:t>
            </a:r>
          </a:p>
          <a:p>
            <a:pPr algn="r"/>
            <a:r>
              <a:rPr lang="ko-KR" altLang="en-US" sz="9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한방천하</a:t>
            </a:r>
            <a:r>
              <a:rPr lang="en-US" altLang="ko-KR" sz="9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. 800</a:t>
            </a:r>
          </a:p>
          <a:p>
            <a:pPr algn="r"/>
            <a:endParaRPr lang="en-US" altLang="ko-KR" sz="90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90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90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90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r>
              <a:rPr lang="ko-KR" altLang="en-US" sz="2000" dirty="0">
                <a:solidFill>
                  <a:srgbClr val="FFFF00"/>
                </a:solidFill>
                <a:latin typeface="나눔고딕" pitchFamily="50" charset="-127"/>
                <a:ea typeface="나눔고딕" pitchFamily="50" charset="-127"/>
              </a:rPr>
              <a:t>청과시장</a:t>
            </a:r>
            <a:r>
              <a:rPr lang="en-US" altLang="ko-KR" sz="2000" dirty="0">
                <a:solidFill>
                  <a:srgbClr val="FFFF00"/>
                </a:solidFill>
                <a:latin typeface="나눔고딕" pitchFamily="50" charset="-127"/>
                <a:ea typeface="나눔고딕" pitchFamily="50" charset="-127"/>
              </a:rPr>
              <a:t>:98</a:t>
            </a:r>
            <a:endParaRPr lang="en-US" altLang="ko-KR" sz="1400" dirty="0">
              <a:solidFill>
                <a:srgbClr val="FFFF00"/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800" dirty="0">
              <a:solidFill>
                <a:srgbClr val="FFFF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grpSp>
        <p:nvGrpSpPr>
          <p:cNvPr id="45062" name="그룹 23"/>
          <p:cNvGrpSpPr>
            <a:grpSpLocks/>
          </p:cNvGrpSpPr>
          <p:nvPr/>
        </p:nvGrpSpPr>
        <p:grpSpPr bwMode="auto">
          <a:xfrm>
            <a:off x="1979613" y="1677341"/>
            <a:ext cx="5616575" cy="4176712"/>
            <a:chOff x="3465540" y="1557339"/>
            <a:chExt cx="4224651" cy="2824162"/>
          </a:xfrm>
        </p:grpSpPr>
        <p:pic>
          <p:nvPicPr>
            <p:cNvPr id="45068" name="Picture 2"/>
            <p:cNvPicPr>
              <a:picLocks noChangeAspect="1" noChangeArrowheads="1"/>
            </p:cNvPicPr>
            <p:nvPr/>
          </p:nvPicPr>
          <p:blipFill>
            <a:blip r:embed="rId2"/>
            <a:srcRect l="39893" t="18510" r="23587" b="38084"/>
            <a:stretch>
              <a:fillRect/>
            </a:stretch>
          </p:blipFill>
          <p:spPr bwMode="auto">
            <a:xfrm>
              <a:off x="3465540" y="1557339"/>
              <a:ext cx="4224651" cy="2824162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>
              <a:prstShdw prst="shdw17" dist="17961" dir="2700000">
                <a:srgbClr val="995C00"/>
              </a:prstShdw>
            </a:effectLst>
          </p:spPr>
        </p:pic>
        <p:sp>
          <p:nvSpPr>
            <p:cNvPr id="45069" name="Oval 8"/>
            <p:cNvSpPr>
              <a:spLocks noChangeArrowheads="1"/>
            </p:cNvSpPr>
            <p:nvPr/>
          </p:nvSpPr>
          <p:spPr bwMode="auto">
            <a:xfrm>
              <a:off x="4716463" y="3343275"/>
              <a:ext cx="171450" cy="177800"/>
            </a:xfrm>
            <a:prstGeom prst="ellipse">
              <a:avLst/>
            </a:prstGeom>
            <a:solidFill>
              <a:srgbClr val="A50021"/>
            </a:solidFill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 dirty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45070" name="AutoShape 9"/>
            <p:cNvSpPr>
              <a:spLocks noChangeArrowheads="1"/>
            </p:cNvSpPr>
            <p:nvPr/>
          </p:nvSpPr>
          <p:spPr bwMode="auto">
            <a:xfrm>
              <a:off x="4219575" y="2997200"/>
              <a:ext cx="631825" cy="287338"/>
            </a:xfrm>
            <a:prstGeom prst="roundRect">
              <a:avLst>
                <a:gd name="adj" fmla="val 16667"/>
              </a:avLst>
            </a:prstGeom>
            <a:solidFill>
              <a:srgbClr val="A50021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r>
                <a:rPr lang="en-US" altLang="ko-KR" sz="1600" dirty="0">
                  <a:solidFill>
                    <a:srgbClr val="FFFFFF"/>
                  </a:solidFill>
                  <a:latin typeface="나눔고딕" pitchFamily="50" charset="-127"/>
                  <a:ea typeface="나눔고딕" pitchFamily="50" charset="-127"/>
                </a:rPr>
                <a:t>SITE</a:t>
              </a:r>
            </a:p>
          </p:txBody>
        </p:sp>
        <p:sp>
          <p:nvSpPr>
            <p:cNvPr id="45071" name="Oval 32"/>
            <p:cNvSpPr>
              <a:spLocks noChangeArrowheads="1"/>
            </p:cNvSpPr>
            <p:nvPr/>
          </p:nvSpPr>
          <p:spPr bwMode="auto">
            <a:xfrm>
              <a:off x="5292725" y="2911475"/>
              <a:ext cx="719138" cy="661988"/>
            </a:xfrm>
            <a:prstGeom prst="ellipse">
              <a:avLst/>
            </a:prstGeom>
            <a:solidFill>
              <a:srgbClr val="F70986">
                <a:alpha val="18039"/>
              </a:srgbClr>
            </a:solidFill>
            <a:ln w="76200">
              <a:solidFill>
                <a:srgbClr val="F7098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 dirty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44" name="AutoShape 75"/>
            <p:cNvSpPr>
              <a:spLocks noChangeArrowheads="1"/>
            </p:cNvSpPr>
            <p:nvPr/>
          </p:nvSpPr>
          <p:spPr bwMode="auto">
            <a:xfrm>
              <a:off x="5158744" y="1999587"/>
              <a:ext cx="1105717" cy="403605"/>
            </a:xfrm>
            <a:prstGeom prst="roundRect">
              <a:avLst>
                <a:gd name="adj" fmla="val 16667"/>
              </a:avLst>
            </a:prstGeom>
            <a:solidFill>
              <a:srgbClr val="800000"/>
            </a:solidFill>
            <a:ln w="28575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r>
                <a:rPr lang="ko-KR" altLang="en-US" sz="1400" dirty="0">
                  <a:solidFill>
                    <a:srgbClr val="FFFF99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나눔고딕" pitchFamily="50" charset="-127"/>
                  <a:ea typeface="나눔고딕" pitchFamily="50" charset="-127"/>
                </a:rPr>
                <a:t>경동</a:t>
              </a:r>
              <a:r>
                <a:rPr lang="en-US" altLang="ko-KR" sz="1400" dirty="0">
                  <a:solidFill>
                    <a:srgbClr val="FFFF99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나눔고딕" pitchFamily="50" charset="-127"/>
                  <a:ea typeface="나눔고딕" pitchFamily="50" charset="-127"/>
                </a:rPr>
                <a:t>/</a:t>
              </a:r>
              <a:r>
                <a:rPr lang="ko-KR" altLang="en-US" sz="1400" dirty="0">
                  <a:solidFill>
                    <a:srgbClr val="FFFF99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나눔고딕" pitchFamily="50" charset="-127"/>
                  <a:ea typeface="나눔고딕" pitchFamily="50" charset="-127"/>
                </a:rPr>
                <a:t>약령시장 </a:t>
              </a:r>
              <a:endParaRPr lang="en-US" altLang="ko-KR" sz="1400" dirty="0">
                <a:solidFill>
                  <a:srgbClr val="FFFF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나눔고딕" pitchFamily="50" charset="-127"/>
                <a:ea typeface="나눔고딕" pitchFamily="50" charset="-127"/>
              </a:endParaRPr>
            </a:p>
            <a:p>
              <a:pPr>
                <a:defRPr/>
              </a:pPr>
              <a:r>
                <a:rPr lang="en-US" altLang="ko-KR" sz="1400" dirty="0">
                  <a:solidFill>
                    <a:srgbClr val="FFFF99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나눔고딕" pitchFamily="50" charset="-127"/>
                  <a:ea typeface="나눔고딕" pitchFamily="50" charset="-127"/>
                </a:rPr>
                <a:t>2,295</a:t>
              </a:r>
              <a:r>
                <a:rPr lang="ko-KR" altLang="en-US" sz="1400" dirty="0">
                  <a:solidFill>
                    <a:srgbClr val="FFFF99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나눔고딕" pitchFamily="50" charset="-127"/>
                  <a:ea typeface="나눔고딕" pitchFamily="50" charset="-127"/>
                </a:rPr>
                <a:t>점포</a:t>
              </a:r>
              <a:endParaRPr lang="en-US" altLang="ko-KR" sz="1400" dirty="0">
                <a:solidFill>
                  <a:srgbClr val="FFFF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45" name="Freeform 24"/>
            <p:cNvSpPr>
              <a:spLocks/>
            </p:cNvSpPr>
            <p:nvPr/>
          </p:nvSpPr>
          <p:spPr bwMode="gray">
            <a:xfrm rot="10800000" flipH="1" flipV="1">
              <a:off x="6011316" y="2852954"/>
              <a:ext cx="505095" cy="357448"/>
            </a:xfrm>
            <a:custGeom>
              <a:avLst/>
              <a:gdLst/>
              <a:ahLst/>
              <a:cxnLst>
                <a:cxn ang="0">
                  <a:pos x="12" y="2464"/>
                </a:cxn>
                <a:cxn ang="0">
                  <a:pos x="56" y="2120"/>
                </a:cxn>
                <a:cxn ang="0">
                  <a:pos x="124" y="1808"/>
                </a:cxn>
                <a:cxn ang="0">
                  <a:pos x="212" y="1524"/>
                </a:cxn>
                <a:cxn ang="0">
                  <a:pos x="316" y="1270"/>
                </a:cxn>
                <a:cxn ang="0">
                  <a:pos x="430" y="1044"/>
                </a:cxn>
                <a:cxn ang="0">
                  <a:pos x="550" y="846"/>
                </a:cxn>
                <a:cxn ang="0">
                  <a:pos x="672" y="674"/>
                </a:cxn>
                <a:cxn ang="0">
                  <a:pos x="792" y="528"/>
                </a:cxn>
                <a:cxn ang="0">
                  <a:pos x="906" y="408"/>
                </a:cxn>
                <a:cxn ang="0">
                  <a:pos x="1010" y="310"/>
                </a:cxn>
                <a:cxn ang="0">
                  <a:pos x="1096" y="236"/>
                </a:cxn>
                <a:cxn ang="0">
                  <a:pos x="1164" y="184"/>
                </a:cxn>
                <a:cxn ang="0">
                  <a:pos x="1208" y="154"/>
                </a:cxn>
                <a:cxn ang="0">
                  <a:pos x="1224" y="144"/>
                </a:cxn>
                <a:cxn ang="0">
                  <a:pos x="1728" y="56"/>
                </a:cxn>
                <a:cxn ang="0">
                  <a:pos x="1568" y="328"/>
                </a:cxn>
                <a:cxn ang="0">
                  <a:pos x="1554" y="332"/>
                </a:cxn>
                <a:cxn ang="0">
                  <a:pos x="1514" y="346"/>
                </a:cxn>
                <a:cxn ang="0">
                  <a:pos x="1452" y="370"/>
                </a:cxn>
                <a:cxn ang="0">
                  <a:pos x="1370" y="410"/>
                </a:cxn>
                <a:cxn ang="0">
                  <a:pos x="1270" y="466"/>
                </a:cxn>
                <a:cxn ang="0">
                  <a:pos x="1158" y="540"/>
                </a:cxn>
                <a:cxn ang="0">
                  <a:pos x="1034" y="636"/>
                </a:cxn>
                <a:cxn ang="0">
                  <a:pos x="904" y="756"/>
                </a:cxn>
                <a:cxn ang="0">
                  <a:pos x="770" y="900"/>
                </a:cxn>
                <a:cxn ang="0">
                  <a:pos x="632" y="1076"/>
                </a:cxn>
                <a:cxn ang="0">
                  <a:pos x="498" y="1280"/>
                </a:cxn>
                <a:cxn ang="0">
                  <a:pos x="370" y="1518"/>
                </a:cxn>
                <a:cxn ang="0">
                  <a:pos x="248" y="1792"/>
                </a:cxn>
                <a:cxn ang="0">
                  <a:pos x="138" y="2104"/>
                </a:cxn>
                <a:cxn ang="0">
                  <a:pos x="42" y="2456"/>
                </a:cxn>
              </a:cxnLst>
              <a:rect l="0" t="0" r="r" b="b"/>
              <a:pathLst>
                <a:path w="1824" h="2648">
                  <a:moveTo>
                    <a:pt x="0" y="2648"/>
                  </a:moveTo>
                  <a:lnTo>
                    <a:pt x="12" y="2464"/>
                  </a:lnTo>
                  <a:lnTo>
                    <a:pt x="32" y="2288"/>
                  </a:lnTo>
                  <a:lnTo>
                    <a:pt x="56" y="2120"/>
                  </a:lnTo>
                  <a:lnTo>
                    <a:pt x="88" y="1960"/>
                  </a:lnTo>
                  <a:lnTo>
                    <a:pt x="124" y="1808"/>
                  </a:lnTo>
                  <a:lnTo>
                    <a:pt x="166" y="1662"/>
                  </a:lnTo>
                  <a:lnTo>
                    <a:pt x="212" y="1524"/>
                  </a:lnTo>
                  <a:lnTo>
                    <a:pt x="262" y="1394"/>
                  </a:lnTo>
                  <a:lnTo>
                    <a:pt x="316" y="1270"/>
                  </a:lnTo>
                  <a:lnTo>
                    <a:pt x="372" y="1154"/>
                  </a:lnTo>
                  <a:lnTo>
                    <a:pt x="430" y="1044"/>
                  </a:lnTo>
                  <a:lnTo>
                    <a:pt x="490" y="942"/>
                  </a:lnTo>
                  <a:lnTo>
                    <a:pt x="550" y="846"/>
                  </a:lnTo>
                  <a:lnTo>
                    <a:pt x="612" y="758"/>
                  </a:lnTo>
                  <a:lnTo>
                    <a:pt x="672" y="674"/>
                  </a:lnTo>
                  <a:lnTo>
                    <a:pt x="734" y="598"/>
                  </a:lnTo>
                  <a:lnTo>
                    <a:pt x="792" y="528"/>
                  </a:lnTo>
                  <a:lnTo>
                    <a:pt x="850" y="464"/>
                  </a:lnTo>
                  <a:lnTo>
                    <a:pt x="906" y="408"/>
                  </a:lnTo>
                  <a:lnTo>
                    <a:pt x="960" y="356"/>
                  </a:lnTo>
                  <a:lnTo>
                    <a:pt x="1010" y="310"/>
                  </a:lnTo>
                  <a:lnTo>
                    <a:pt x="1056" y="270"/>
                  </a:lnTo>
                  <a:lnTo>
                    <a:pt x="1096" y="236"/>
                  </a:lnTo>
                  <a:lnTo>
                    <a:pt x="1134" y="208"/>
                  </a:lnTo>
                  <a:lnTo>
                    <a:pt x="1164" y="184"/>
                  </a:lnTo>
                  <a:lnTo>
                    <a:pt x="1190" y="166"/>
                  </a:lnTo>
                  <a:lnTo>
                    <a:pt x="1208" y="154"/>
                  </a:lnTo>
                  <a:lnTo>
                    <a:pt x="1220" y="146"/>
                  </a:lnTo>
                  <a:lnTo>
                    <a:pt x="1224" y="144"/>
                  </a:lnTo>
                  <a:lnTo>
                    <a:pt x="848" y="0"/>
                  </a:lnTo>
                  <a:lnTo>
                    <a:pt x="1728" y="56"/>
                  </a:lnTo>
                  <a:lnTo>
                    <a:pt x="1824" y="480"/>
                  </a:lnTo>
                  <a:lnTo>
                    <a:pt x="1568" y="328"/>
                  </a:lnTo>
                  <a:lnTo>
                    <a:pt x="1564" y="328"/>
                  </a:lnTo>
                  <a:lnTo>
                    <a:pt x="1554" y="332"/>
                  </a:lnTo>
                  <a:lnTo>
                    <a:pt x="1538" y="338"/>
                  </a:lnTo>
                  <a:lnTo>
                    <a:pt x="1514" y="346"/>
                  </a:lnTo>
                  <a:lnTo>
                    <a:pt x="1486" y="356"/>
                  </a:lnTo>
                  <a:lnTo>
                    <a:pt x="1452" y="370"/>
                  </a:lnTo>
                  <a:lnTo>
                    <a:pt x="1412" y="388"/>
                  </a:lnTo>
                  <a:lnTo>
                    <a:pt x="1370" y="410"/>
                  </a:lnTo>
                  <a:lnTo>
                    <a:pt x="1322" y="436"/>
                  </a:lnTo>
                  <a:lnTo>
                    <a:pt x="1270" y="466"/>
                  </a:lnTo>
                  <a:lnTo>
                    <a:pt x="1216" y="500"/>
                  </a:lnTo>
                  <a:lnTo>
                    <a:pt x="1158" y="540"/>
                  </a:lnTo>
                  <a:lnTo>
                    <a:pt x="1098" y="584"/>
                  </a:lnTo>
                  <a:lnTo>
                    <a:pt x="1034" y="636"/>
                  </a:lnTo>
                  <a:lnTo>
                    <a:pt x="970" y="692"/>
                  </a:lnTo>
                  <a:lnTo>
                    <a:pt x="904" y="756"/>
                  </a:lnTo>
                  <a:lnTo>
                    <a:pt x="836" y="824"/>
                  </a:lnTo>
                  <a:lnTo>
                    <a:pt x="770" y="900"/>
                  </a:lnTo>
                  <a:lnTo>
                    <a:pt x="700" y="984"/>
                  </a:lnTo>
                  <a:lnTo>
                    <a:pt x="632" y="1076"/>
                  </a:lnTo>
                  <a:lnTo>
                    <a:pt x="566" y="1174"/>
                  </a:lnTo>
                  <a:lnTo>
                    <a:pt x="498" y="1280"/>
                  </a:lnTo>
                  <a:lnTo>
                    <a:pt x="434" y="1394"/>
                  </a:lnTo>
                  <a:lnTo>
                    <a:pt x="370" y="1518"/>
                  </a:lnTo>
                  <a:lnTo>
                    <a:pt x="308" y="1650"/>
                  </a:lnTo>
                  <a:lnTo>
                    <a:pt x="248" y="1792"/>
                  </a:lnTo>
                  <a:lnTo>
                    <a:pt x="192" y="1944"/>
                  </a:lnTo>
                  <a:lnTo>
                    <a:pt x="138" y="2104"/>
                  </a:lnTo>
                  <a:lnTo>
                    <a:pt x="88" y="2274"/>
                  </a:lnTo>
                  <a:lnTo>
                    <a:pt x="42" y="2456"/>
                  </a:lnTo>
                  <a:lnTo>
                    <a:pt x="0" y="2648"/>
                  </a:lnTo>
                  <a:close/>
                </a:path>
              </a:pathLst>
            </a:custGeom>
            <a:solidFill>
              <a:srgbClr val="FFC000"/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46" name="Freeform 24"/>
            <p:cNvSpPr>
              <a:spLocks/>
            </p:cNvSpPr>
            <p:nvPr/>
          </p:nvSpPr>
          <p:spPr bwMode="gray">
            <a:xfrm rot="10800000" flipH="1" flipV="1">
              <a:off x="5450099" y="2435395"/>
              <a:ext cx="229263" cy="561397"/>
            </a:xfrm>
            <a:custGeom>
              <a:avLst/>
              <a:gdLst/>
              <a:ahLst/>
              <a:cxnLst>
                <a:cxn ang="0">
                  <a:pos x="12" y="2464"/>
                </a:cxn>
                <a:cxn ang="0">
                  <a:pos x="56" y="2120"/>
                </a:cxn>
                <a:cxn ang="0">
                  <a:pos x="124" y="1808"/>
                </a:cxn>
                <a:cxn ang="0">
                  <a:pos x="212" y="1524"/>
                </a:cxn>
                <a:cxn ang="0">
                  <a:pos x="316" y="1270"/>
                </a:cxn>
                <a:cxn ang="0">
                  <a:pos x="430" y="1044"/>
                </a:cxn>
                <a:cxn ang="0">
                  <a:pos x="550" y="846"/>
                </a:cxn>
                <a:cxn ang="0">
                  <a:pos x="672" y="674"/>
                </a:cxn>
                <a:cxn ang="0">
                  <a:pos x="792" y="528"/>
                </a:cxn>
                <a:cxn ang="0">
                  <a:pos x="906" y="408"/>
                </a:cxn>
                <a:cxn ang="0">
                  <a:pos x="1010" y="310"/>
                </a:cxn>
                <a:cxn ang="0">
                  <a:pos x="1096" y="236"/>
                </a:cxn>
                <a:cxn ang="0">
                  <a:pos x="1164" y="184"/>
                </a:cxn>
                <a:cxn ang="0">
                  <a:pos x="1208" y="154"/>
                </a:cxn>
                <a:cxn ang="0">
                  <a:pos x="1224" y="144"/>
                </a:cxn>
                <a:cxn ang="0">
                  <a:pos x="1728" y="56"/>
                </a:cxn>
                <a:cxn ang="0">
                  <a:pos x="1568" y="328"/>
                </a:cxn>
                <a:cxn ang="0">
                  <a:pos x="1554" y="332"/>
                </a:cxn>
                <a:cxn ang="0">
                  <a:pos x="1514" y="346"/>
                </a:cxn>
                <a:cxn ang="0">
                  <a:pos x="1452" y="370"/>
                </a:cxn>
                <a:cxn ang="0">
                  <a:pos x="1370" y="410"/>
                </a:cxn>
                <a:cxn ang="0">
                  <a:pos x="1270" y="466"/>
                </a:cxn>
                <a:cxn ang="0">
                  <a:pos x="1158" y="540"/>
                </a:cxn>
                <a:cxn ang="0">
                  <a:pos x="1034" y="636"/>
                </a:cxn>
                <a:cxn ang="0">
                  <a:pos x="904" y="756"/>
                </a:cxn>
                <a:cxn ang="0">
                  <a:pos x="770" y="900"/>
                </a:cxn>
                <a:cxn ang="0">
                  <a:pos x="632" y="1076"/>
                </a:cxn>
                <a:cxn ang="0">
                  <a:pos x="498" y="1280"/>
                </a:cxn>
                <a:cxn ang="0">
                  <a:pos x="370" y="1518"/>
                </a:cxn>
                <a:cxn ang="0">
                  <a:pos x="248" y="1792"/>
                </a:cxn>
                <a:cxn ang="0">
                  <a:pos x="138" y="2104"/>
                </a:cxn>
                <a:cxn ang="0">
                  <a:pos x="42" y="2456"/>
                </a:cxn>
              </a:cxnLst>
              <a:rect l="0" t="0" r="r" b="b"/>
              <a:pathLst>
                <a:path w="1824" h="2648">
                  <a:moveTo>
                    <a:pt x="0" y="2648"/>
                  </a:moveTo>
                  <a:lnTo>
                    <a:pt x="12" y="2464"/>
                  </a:lnTo>
                  <a:lnTo>
                    <a:pt x="32" y="2288"/>
                  </a:lnTo>
                  <a:lnTo>
                    <a:pt x="56" y="2120"/>
                  </a:lnTo>
                  <a:lnTo>
                    <a:pt x="88" y="1960"/>
                  </a:lnTo>
                  <a:lnTo>
                    <a:pt x="124" y="1808"/>
                  </a:lnTo>
                  <a:lnTo>
                    <a:pt x="166" y="1662"/>
                  </a:lnTo>
                  <a:lnTo>
                    <a:pt x="212" y="1524"/>
                  </a:lnTo>
                  <a:lnTo>
                    <a:pt x="262" y="1394"/>
                  </a:lnTo>
                  <a:lnTo>
                    <a:pt x="316" y="1270"/>
                  </a:lnTo>
                  <a:lnTo>
                    <a:pt x="372" y="1154"/>
                  </a:lnTo>
                  <a:lnTo>
                    <a:pt x="430" y="1044"/>
                  </a:lnTo>
                  <a:lnTo>
                    <a:pt x="490" y="942"/>
                  </a:lnTo>
                  <a:lnTo>
                    <a:pt x="550" y="846"/>
                  </a:lnTo>
                  <a:lnTo>
                    <a:pt x="612" y="758"/>
                  </a:lnTo>
                  <a:lnTo>
                    <a:pt x="672" y="674"/>
                  </a:lnTo>
                  <a:lnTo>
                    <a:pt x="734" y="598"/>
                  </a:lnTo>
                  <a:lnTo>
                    <a:pt x="792" y="528"/>
                  </a:lnTo>
                  <a:lnTo>
                    <a:pt x="850" y="464"/>
                  </a:lnTo>
                  <a:lnTo>
                    <a:pt x="906" y="408"/>
                  </a:lnTo>
                  <a:lnTo>
                    <a:pt x="960" y="356"/>
                  </a:lnTo>
                  <a:lnTo>
                    <a:pt x="1010" y="310"/>
                  </a:lnTo>
                  <a:lnTo>
                    <a:pt x="1056" y="270"/>
                  </a:lnTo>
                  <a:lnTo>
                    <a:pt x="1096" y="236"/>
                  </a:lnTo>
                  <a:lnTo>
                    <a:pt x="1134" y="208"/>
                  </a:lnTo>
                  <a:lnTo>
                    <a:pt x="1164" y="184"/>
                  </a:lnTo>
                  <a:lnTo>
                    <a:pt x="1190" y="166"/>
                  </a:lnTo>
                  <a:lnTo>
                    <a:pt x="1208" y="154"/>
                  </a:lnTo>
                  <a:lnTo>
                    <a:pt x="1220" y="146"/>
                  </a:lnTo>
                  <a:lnTo>
                    <a:pt x="1224" y="144"/>
                  </a:lnTo>
                  <a:lnTo>
                    <a:pt x="848" y="0"/>
                  </a:lnTo>
                  <a:lnTo>
                    <a:pt x="1728" y="56"/>
                  </a:lnTo>
                  <a:lnTo>
                    <a:pt x="1824" y="480"/>
                  </a:lnTo>
                  <a:lnTo>
                    <a:pt x="1568" y="328"/>
                  </a:lnTo>
                  <a:lnTo>
                    <a:pt x="1564" y="328"/>
                  </a:lnTo>
                  <a:lnTo>
                    <a:pt x="1554" y="332"/>
                  </a:lnTo>
                  <a:lnTo>
                    <a:pt x="1538" y="338"/>
                  </a:lnTo>
                  <a:lnTo>
                    <a:pt x="1514" y="346"/>
                  </a:lnTo>
                  <a:lnTo>
                    <a:pt x="1486" y="356"/>
                  </a:lnTo>
                  <a:lnTo>
                    <a:pt x="1452" y="370"/>
                  </a:lnTo>
                  <a:lnTo>
                    <a:pt x="1412" y="388"/>
                  </a:lnTo>
                  <a:lnTo>
                    <a:pt x="1370" y="410"/>
                  </a:lnTo>
                  <a:lnTo>
                    <a:pt x="1322" y="436"/>
                  </a:lnTo>
                  <a:lnTo>
                    <a:pt x="1270" y="466"/>
                  </a:lnTo>
                  <a:lnTo>
                    <a:pt x="1216" y="500"/>
                  </a:lnTo>
                  <a:lnTo>
                    <a:pt x="1158" y="540"/>
                  </a:lnTo>
                  <a:lnTo>
                    <a:pt x="1098" y="584"/>
                  </a:lnTo>
                  <a:lnTo>
                    <a:pt x="1034" y="636"/>
                  </a:lnTo>
                  <a:lnTo>
                    <a:pt x="970" y="692"/>
                  </a:lnTo>
                  <a:lnTo>
                    <a:pt x="904" y="756"/>
                  </a:lnTo>
                  <a:lnTo>
                    <a:pt x="836" y="824"/>
                  </a:lnTo>
                  <a:lnTo>
                    <a:pt x="770" y="900"/>
                  </a:lnTo>
                  <a:lnTo>
                    <a:pt x="700" y="984"/>
                  </a:lnTo>
                  <a:lnTo>
                    <a:pt x="632" y="1076"/>
                  </a:lnTo>
                  <a:lnTo>
                    <a:pt x="566" y="1174"/>
                  </a:lnTo>
                  <a:lnTo>
                    <a:pt x="498" y="1280"/>
                  </a:lnTo>
                  <a:lnTo>
                    <a:pt x="434" y="1394"/>
                  </a:lnTo>
                  <a:lnTo>
                    <a:pt x="370" y="1518"/>
                  </a:lnTo>
                  <a:lnTo>
                    <a:pt x="308" y="1650"/>
                  </a:lnTo>
                  <a:lnTo>
                    <a:pt x="248" y="1792"/>
                  </a:lnTo>
                  <a:lnTo>
                    <a:pt x="192" y="1944"/>
                  </a:lnTo>
                  <a:lnTo>
                    <a:pt x="138" y="2104"/>
                  </a:lnTo>
                  <a:lnTo>
                    <a:pt x="88" y="2274"/>
                  </a:lnTo>
                  <a:lnTo>
                    <a:pt x="42" y="2456"/>
                  </a:lnTo>
                  <a:lnTo>
                    <a:pt x="0" y="2648"/>
                  </a:lnTo>
                  <a:close/>
                </a:path>
              </a:pathLst>
            </a:custGeom>
            <a:solidFill>
              <a:srgbClr val="FFC000"/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49" name="AutoShape 75"/>
            <p:cNvSpPr>
              <a:spLocks noChangeArrowheads="1"/>
            </p:cNvSpPr>
            <p:nvPr/>
          </p:nvSpPr>
          <p:spPr bwMode="auto">
            <a:xfrm>
              <a:off x="6382674" y="2427881"/>
              <a:ext cx="1105717" cy="403605"/>
            </a:xfrm>
            <a:prstGeom prst="roundRect">
              <a:avLst>
                <a:gd name="adj" fmla="val 16667"/>
              </a:avLst>
            </a:prstGeom>
            <a:solidFill>
              <a:srgbClr val="800000"/>
            </a:solidFill>
            <a:ln w="28575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r>
                <a:rPr lang="ko-KR" altLang="en-US" sz="1400" dirty="0">
                  <a:solidFill>
                    <a:srgbClr val="FFFF99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나눔고딕" pitchFamily="50" charset="-127"/>
                  <a:ea typeface="나눔고딕" pitchFamily="50" charset="-127"/>
                </a:rPr>
                <a:t>청과시장 </a:t>
              </a:r>
              <a:endParaRPr lang="en-US" altLang="ko-KR" sz="1400" dirty="0">
                <a:solidFill>
                  <a:srgbClr val="FFFF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나눔고딕" pitchFamily="50" charset="-127"/>
                <a:ea typeface="나눔고딕" pitchFamily="50" charset="-127"/>
              </a:endParaRPr>
            </a:p>
            <a:p>
              <a:pPr>
                <a:defRPr/>
              </a:pPr>
              <a:r>
                <a:rPr lang="en-US" altLang="ko-KR" sz="1400" dirty="0">
                  <a:solidFill>
                    <a:srgbClr val="FFFF99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나눔고딕" pitchFamily="50" charset="-127"/>
                  <a:ea typeface="나눔고딕" pitchFamily="50" charset="-127"/>
                </a:rPr>
                <a:t>98</a:t>
              </a:r>
              <a:r>
                <a:rPr lang="ko-KR" altLang="en-US" sz="1400" dirty="0">
                  <a:solidFill>
                    <a:srgbClr val="FFFF99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나눔고딕" pitchFamily="50" charset="-127"/>
                  <a:ea typeface="나눔고딕" pitchFamily="50" charset="-127"/>
                </a:rPr>
                <a:t>개 대형점포</a:t>
              </a:r>
              <a:endParaRPr lang="en-US" altLang="ko-KR" sz="1400" dirty="0">
                <a:solidFill>
                  <a:srgbClr val="FFFF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나눔고딕" pitchFamily="50" charset="-127"/>
                <a:ea typeface="나눔고딕" pitchFamily="50" charset="-127"/>
              </a:endParaRPr>
            </a:p>
          </p:txBody>
        </p:sp>
      </p:grpSp>
      <p:pic>
        <p:nvPicPr>
          <p:cNvPr id="45063" name="Picture 4"/>
          <p:cNvPicPr>
            <a:picLocks noChangeAspect="1" noChangeArrowheads="1"/>
          </p:cNvPicPr>
          <p:nvPr/>
        </p:nvPicPr>
        <p:blipFill>
          <a:blip r:embed="rId3"/>
          <a:srcRect l="1105" t="26260" r="82677" b="60722"/>
          <a:stretch>
            <a:fillRect/>
          </a:stretch>
        </p:blipFill>
        <p:spPr bwMode="auto">
          <a:xfrm>
            <a:off x="17463" y="1712266"/>
            <a:ext cx="1962150" cy="8858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prstShdw prst="shdw17" dist="17961" dir="2700000">
              <a:srgbClr val="995C00"/>
            </a:prstShdw>
          </a:effectLst>
        </p:spPr>
      </p:pic>
      <p:pic>
        <p:nvPicPr>
          <p:cNvPr id="45064" name="Picture 4"/>
          <p:cNvPicPr>
            <a:picLocks noChangeAspect="1" noChangeArrowheads="1"/>
          </p:cNvPicPr>
          <p:nvPr/>
        </p:nvPicPr>
        <p:blipFill>
          <a:blip r:embed="rId3"/>
          <a:srcRect l="44305" t="24722" r="42799" b="61961"/>
          <a:stretch>
            <a:fillRect/>
          </a:stretch>
        </p:blipFill>
        <p:spPr bwMode="auto">
          <a:xfrm>
            <a:off x="17463" y="2613966"/>
            <a:ext cx="1962150" cy="97948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prstShdw prst="shdw17" dist="17961" dir="2700000">
              <a:srgbClr val="995C00"/>
            </a:prstShdw>
          </a:effectLst>
        </p:spPr>
      </p:pic>
      <p:pic>
        <p:nvPicPr>
          <p:cNvPr id="45065" name="Picture 5"/>
          <p:cNvPicPr>
            <a:picLocks noChangeAspect="1" noChangeArrowheads="1"/>
          </p:cNvPicPr>
          <p:nvPr/>
        </p:nvPicPr>
        <p:blipFill>
          <a:blip r:embed="rId4"/>
          <a:srcRect l="84869" t="35564" r="1813" b="49014"/>
          <a:stretch>
            <a:fillRect/>
          </a:stretch>
        </p:blipFill>
        <p:spPr bwMode="auto">
          <a:xfrm>
            <a:off x="17463" y="3622028"/>
            <a:ext cx="1962150" cy="127793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prstShdw prst="shdw17" dist="17961" dir="2700000">
              <a:srgbClr val="995C00"/>
            </a:prstShdw>
          </a:effectLst>
        </p:spPr>
      </p:pic>
      <p:pic>
        <p:nvPicPr>
          <p:cNvPr id="45066" name="Picture 6"/>
          <p:cNvPicPr>
            <a:picLocks noChangeAspect="1" noChangeArrowheads="1"/>
          </p:cNvPicPr>
          <p:nvPr/>
        </p:nvPicPr>
        <p:blipFill>
          <a:blip r:embed="rId5"/>
          <a:srcRect l="36823" t="40387" r="51147" b="42900"/>
          <a:stretch>
            <a:fillRect/>
          </a:stretch>
        </p:blipFill>
        <p:spPr bwMode="auto">
          <a:xfrm>
            <a:off x="-17463" y="4917428"/>
            <a:ext cx="1997076" cy="95408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prstShdw prst="shdw17" dist="17961" dir="2700000">
              <a:srgbClr val="995C00"/>
            </a:prstShdw>
          </a:effectLst>
        </p:spPr>
      </p:pic>
      <p:sp>
        <p:nvSpPr>
          <p:cNvPr id="45067" name="Text Box 8"/>
          <p:cNvSpPr txBox="1">
            <a:spLocks noChangeArrowheads="1"/>
          </p:cNvSpPr>
          <p:nvPr/>
        </p:nvSpPr>
        <p:spPr bwMode="auto">
          <a:xfrm>
            <a:off x="251520" y="1033572"/>
            <a:ext cx="8117927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ko-KR" sz="2800" b="1" dirty="0">
                <a:solidFill>
                  <a:srgbClr val="FFFF00"/>
                </a:solidFill>
                <a:latin typeface="나눔고딕" pitchFamily="50" charset="-127"/>
                <a:ea typeface="나눔고딕" pitchFamily="50" charset="-127"/>
              </a:rPr>
              <a:t>3. </a:t>
            </a:r>
            <a:r>
              <a:rPr lang="ko-KR" altLang="en-US" sz="2800" b="1" dirty="0">
                <a:solidFill>
                  <a:srgbClr val="FFFF00"/>
                </a:solidFill>
                <a:latin typeface="나눔고딕" pitchFamily="50" charset="-127"/>
                <a:ea typeface="나눔고딕" pitchFamily="50" charset="-127"/>
              </a:rPr>
              <a:t>경동</a:t>
            </a:r>
            <a:r>
              <a:rPr lang="en-US" altLang="ko-KR" sz="2800" b="1" dirty="0">
                <a:solidFill>
                  <a:srgbClr val="FFFF00"/>
                </a:solidFill>
                <a:latin typeface="나눔고딕" pitchFamily="50" charset="-127"/>
                <a:ea typeface="나눔고딕" pitchFamily="50" charset="-127"/>
              </a:rPr>
              <a:t>/</a:t>
            </a:r>
            <a:r>
              <a:rPr lang="ko-KR" altLang="en-US" sz="2800" b="1" dirty="0">
                <a:solidFill>
                  <a:srgbClr val="FFFF00"/>
                </a:solidFill>
                <a:latin typeface="나눔고딕" pitchFamily="50" charset="-127"/>
                <a:ea typeface="나눔고딕" pitchFamily="50" charset="-127"/>
              </a:rPr>
              <a:t>약령</a:t>
            </a:r>
            <a:r>
              <a:rPr lang="en-US" altLang="ko-KR" sz="2800" b="1" dirty="0">
                <a:solidFill>
                  <a:srgbClr val="FFFF00"/>
                </a:solidFill>
                <a:latin typeface="나눔고딕" pitchFamily="50" charset="-127"/>
                <a:ea typeface="나눔고딕" pitchFamily="50" charset="-127"/>
              </a:rPr>
              <a:t>/</a:t>
            </a:r>
            <a:r>
              <a:rPr lang="ko-KR" altLang="en-US" sz="2800" b="1" dirty="0">
                <a:solidFill>
                  <a:srgbClr val="FFFF00"/>
                </a:solidFill>
                <a:latin typeface="나눔고딕" pitchFamily="50" charset="-127"/>
                <a:ea typeface="나눔고딕" pitchFamily="50" charset="-127"/>
              </a:rPr>
              <a:t>청과시장 약 </a:t>
            </a:r>
            <a:r>
              <a:rPr lang="en-US" altLang="ko-KR" sz="2800" b="1" dirty="0">
                <a:solidFill>
                  <a:srgbClr val="FFFF00"/>
                </a:solidFill>
                <a:latin typeface="나눔고딕" pitchFamily="50" charset="-127"/>
                <a:ea typeface="나눔고딕" pitchFamily="50" charset="-127"/>
              </a:rPr>
              <a:t>2,300</a:t>
            </a:r>
            <a:r>
              <a:rPr lang="ko-KR" altLang="en-US" sz="2800" b="1" dirty="0">
                <a:solidFill>
                  <a:srgbClr val="FFFF00"/>
                </a:solidFill>
                <a:latin typeface="나눔고딕" pitchFamily="50" charset="-127"/>
                <a:ea typeface="나눔고딕" pitchFamily="50" charset="-127"/>
              </a:rPr>
              <a:t>여 상가 </a:t>
            </a:r>
            <a:r>
              <a:rPr lang="ko-KR" altLang="en-US" sz="2800" b="1" dirty="0" err="1">
                <a:solidFill>
                  <a:srgbClr val="FFFF00"/>
                </a:solidFill>
                <a:latin typeface="나눔고딕" pitchFamily="50" charset="-127"/>
                <a:ea typeface="나눔고딕" pitchFamily="50" charset="-127"/>
              </a:rPr>
              <a:t>점포주</a:t>
            </a:r>
            <a:r>
              <a:rPr lang="ko-KR" altLang="en-US" sz="2800" b="1" dirty="0">
                <a:solidFill>
                  <a:srgbClr val="FFFF00"/>
                </a:solidFill>
                <a:latin typeface="나눔고딕" pitchFamily="50" charset="-127"/>
                <a:ea typeface="나눔고딕" pitchFamily="50" charset="-127"/>
              </a:rPr>
              <a:t> 공략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42"/>
          <p:cNvSpPr>
            <a:spLocks noChangeArrowheads="1"/>
          </p:cNvSpPr>
          <p:nvPr/>
        </p:nvSpPr>
        <p:spPr bwMode="auto">
          <a:xfrm>
            <a:off x="-14288" y="1563067"/>
            <a:ext cx="9194801" cy="5394325"/>
          </a:xfrm>
          <a:prstGeom prst="rect">
            <a:avLst/>
          </a:prstGeom>
          <a:solidFill>
            <a:srgbClr val="333333"/>
          </a:solidFill>
          <a:ln w="9525">
            <a:solidFill>
              <a:schemeClr val="bg2"/>
            </a:solidFill>
            <a:miter lim="800000"/>
            <a:headEnd/>
            <a:tailEnd/>
          </a:ln>
          <a:effectLst>
            <a:prstShdw prst="shdw17" dist="17961" dir="2700000">
              <a:schemeClr val="bg2">
                <a:gamma/>
                <a:shade val="60000"/>
                <a:invGamma/>
              </a:schemeClr>
            </a:prstShdw>
          </a:effectLst>
        </p:spPr>
        <p:txBody>
          <a:bodyPr wrap="none"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16" t="18510" r="18844" b="25643"/>
          <a:stretch/>
        </p:blipFill>
        <p:spPr bwMode="auto">
          <a:xfrm>
            <a:off x="4054971" y="1557188"/>
            <a:ext cx="5048250" cy="3633787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995C00"/>
            </a:prstShdw>
          </a:effectLst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FFE8C6"/>
                    </a:gs>
                    <a:gs pos="100000">
                      <a:srgbClr val="FF9900"/>
                    </a:gs>
                  </a:gsLst>
                  <a:path path="shape">
                    <a:fillToRect l="50000" t="50000" r="50000" b="50000"/>
                  </a:path>
                </a:gra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084" name="Picture 3"/>
          <p:cNvPicPr>
            <a:picLocks noChangeAspect="1" noChangeArrowheads="1"/>
          </p:cNvPicPr>
          <p:nvPr/>
        </p:nvPicPr>
        <p:blipFill>
          <a:blip r:embed="rId3" cstate="print"/>
          <a:srcRect l="4382" t="19312" r="15257" b="10426"/>
          <a:stretch>
            <a:fillRect/>
          </a:stretch>
        </p:blipFill>
        <p:spPr bwMode="auto">
          <a:xfrm>
            <a:off x="17463" y="1551954"/>
            <a:ext cx="4841875" cy="23812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prstShdw prst="shdw17" dist="17961" dir="2700000">
              <a:srgbClr val="995C00"/>
            </a:prstShdw>
          </a:effectLst>
        </p:spPr>
      </p:pic>
      <p:sp>
        <p:nvSpPr>
          <p:cNvPr id="46085" name="Text Box 8"/>
          <p:cNvSpPr txBox="1">
            <a:spLocks noChangeArrowheads="1"/>
          </p:cNvSpPr>
          <p:nvPr/>
        </p:nvSpPr>
        <p:spPr bwMode="auto">
          <a:xfrm>
            <a:off x="218701" y="1020509"/>
            <a:ext cx="673133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altLang="ko-KR" sz="2800" b="1" dirty="0">
                <a:solidFill>
                  <a:srgbClr val="FFFF00"/>
                </a:solidFill>
                <a:latin typeface="나눔고딕" pitchFamily="50" charset="-127"/>
                <a:ea typeface="나눔고딕" pitchFamily="50" charset="-127"/>
              </a:rPr>
              <a:t>4. </a:t>
            </a:r>
            <a:r>
              <a:rPr lang="ko-KR" altLang="en-US" sz="2800" b="1" dirty="0">
                <a:solidFill>
                  <a:srgbClr val="FFFF00"/>
                </a:solidFill>
                <a:latin typeface="나눔고딕" pitchFamily="50" charset="-127"/>
                <a:ea typeface="나눔고딕" pitchFamily="50" charset="-127"/>
              </a:rPr>
              <a:t>청량리 </a:t>
            </a:r>
            <a:r>
              <a:rPr lang="ko-KR" altLang="en-US" sz="2800" b="1" dirty="0" err="1">
                <a:solidFill>
                  <a:srgbClr val="FFFF00"/>
                </a:solidFill>
                <a:latin typeface="나눔고딕" pitchFamily="50" charset="-127"/>
                <a:ea typeface="나눔고딕" pitchFamily="50" charset="-127"/>
              </a:rPr>
              <a:t>환승센타</a:t>
            </a:r>
            <a:r>
              <a:rPr lang="ko-KR" altLang="en-US" sz="2800" b="1" dirty="0">
                <a:solidFill>
                  <a:srgbClr val="FFFF00"/>
                </a:solidFill>
                <a:latin typeface="나눔고딕" pitchFamily="50" charset="-127"/>
                <a:ea typeface="나눔고딕" pitchFamily="50" charset="-127"/>
              </a:rPr>
              <a:t> 현장 영업 및 노출 광고</a:t>
            </a:r>
          </a:p>
        </p:txBody>
      </p:sp>
      <p:sp>
        <p:nvSpPr>
          <p:cNvPr id="46086" name="Oval 8"/>
          <p:cNvSpPr>
            <a:spLocks noChangeArrowheads="1"/>
          </p:cNvSpPr>
          <p:nvPr/>
        </p:nvSpPr>
        <p:spPr bwMode="auto">
          <a:xfrm>
            <a:off x="5580063" y="3342654"/>
            <a:ext cx="171450" cy="177800"/>
          </a:xfrm>
          <a:prstGeom prst="ellipse">
            <a:avLst/>
          </a:prstGeom>
          <a:solidFill>
            <a:srgbClr val="A50021"/>
          </a:solidFill>
          <a:ln w="38100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en-US" dirty="0">
              <a:solidFill>
                <a:srgbClr val="00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6087" name="AutoShape 9"/>
          <p:cNvSpPr>
            <a:spLocks noChangeArrowheads="1"/>
          </p:cNvSpPr>
          <p:nvPr/>
        </p:nvSpPr>
        <p:spPr bwMode="auto">
          <a:xfrm>
            <a:off x="5083175" y="2996579"/>
            <a:ext cx="631825" cy="287338"/>
          </a:xfrm>
          <a:prstGeom prst="roundRect">
            <a:avLst>
              <a:gd name="adj" fmla="val 16667"/>
            </a:avLst>
          </a:prstGeom>
          <a:solidFill>
            <a:srgbClr val="A50021"/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r>
              <a:rPr lang="en-US" altLang="ko-KR" sz="1600" dirty="0">
                <a:solidFill>
                  <a:srgbClr val="FFFFFF"/>
                </a:solidFill>
                <a:latin typeface="나눔고딕" pitchFamily="50" charset="-127"/>
                <a:ea typeface="나눔고딕" pitchFamily="50" charset="-127"/>
              </a:rPr>
              <a:t>SITE</a:t>
            </a:r>
          </a:p>
        </p:txBody>
      </p:sp>
      <p:sp>
        <p:nvSpPr>
          <p:cNvPr id="7" name="Oval 32"/>
          <p:cNvSpPr>
            <a:spLocks noChangeArrowheads="1"/>
          </p:cNvSpPr>
          <p:nvPr/>
        </p:nvSpPr>
        <p:spPr bwMode="auto">
          <a:xfrm>
            <a:off x="7019925" y="2707654"/>
            <a:ext cx="647700" cy="650875"/>
          </a:xfrm>
          <a:prstGeom prst="ellipse">
            <a:avLst/>
          </a:prstGeom>
          <a:solidFill>
            <a:srgbClr val="F70986">
              <a:alpha val="18039"/>
            </a:srgbClr>
          </a:solidFill>
          <a:ln w="76200">
            <a:solidFill>
              <a:srgbClr val="F70986"/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en-US" dirty="0">
              <a:solidFill>
                <a:srgbClr val="00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8" name="Oval 32"/>
          <p:cNvSpPr>
            <a:spLocks noChangeArrowheads="1"/>
          </p:cNvSpPr>
          <p:nvPr/>
        </p:nvSpPr>
        <p:spPr bwMode="auto">
          <a:xfrm>
            <a:off x="6156325" y="2910854"/>
            <a:ext cx="719138" cy="661988"/>
          </a:xfrm>
          <a:prstGeom prst="ellipse">
            <a:avLst/>
          </a:prstGeom>
          <a:solidFill>
            <a:srgbClr val="F70986">
              <a:alpha val="18039"/>
            </a:srgbClr>
          </a:solidFill>
          <a:ln w="76200">
            <a:solidFill>
              <a:srgbClr val="F70986"/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en-US" dirty="0">
              <a:solidFill>
                <a:srgbClr val="00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6090" name="AutoShape 12"/>
          <p:cNvSpPr>
            <a:spLocks noChangeArrowheads="1"/>
          </p:cNvSpPr>
          <p:nvPr/>
        </p:nvSpPr>
        <p:spPr bwMode="auto">
          <a:xfrm>
            <a:off x="6948488" y="2144092"/>
            <a:ext cx="1079500" cy="493712"/>
          </a:xfrm>
          <a:prstGeom prst="roundRect">
            <a:avLst>
              <a:gd name="adj" fmla="val 16667"/>
            </a:avLst>
          </a:prstGeom>
          <a:solidFill>
            <a:srgbClr val="FF9900"/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lnSpc>
                <a:spcPct val="100000"/>
              </a:lnSpc>
            </a:pPr>
            <a:r>
              <a:rPr lang="ko-KR" altLang="en-US" sz="1400" dirty="0">
                <a:solidFill>
                  <a:srgbClr val="FFFFFF"/>
                </a:solidFill>
                <a:latin typeface="나눔고딕" pitchFamily="50" charset="-127"/>
                <a:ea typeface="나눔고딕" pitchFamily="50" charset="-127"/>
              </a:rPr>
              <a:t>청량리</a:t>
            </a:r>
            <a:endParaRPr lang="en-US" altLang="ko-KR" sz="1400" dirty="0">
              <a:solidFill>
                <a:srgbClr val="FFFFFF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00000"/>
              </a:lnSpc>
            </a:pPr>
            <a:r>
              <a:rPr lang="ko-KR" altLang="en-US" sz="1400" dirty="0" err="1">
                <a:solidFill>
                  <a:srgbClr val="FFFFFF"/>
                </a:solidFill>
                <a:latin typeface="나눔고딕" pitchFamily="50" charset="-127"/>
                <a:ea typeface="나눔고딕" pitchFamily="50" charset="-127"/>
              </a:rPr>
              <a:t>환승센타</a:t>
            </a:r>
            <a:endParaRPr lang="ko-KR" altLang="en-US" sz="1400" dirty="0">
              <a:solidFill>
                <a:srgbClr val="FFFFFF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6091" name="AutoShape 12"/>
          <p:cNvSpPr>
            <a:spLocks noChangeArrowheads="1"/>
          </p:cNvSpPr>
          <p:nvPr/>
        </p:nvSpPr>
        <p:spPr bwMode="auto">
          <a:xfrm>
            <a:off x="5795963" y="2132979"/>
            <a:ext cx="1065212" cy="452438"/>
          </a:xfrm>
          <a:prstGeom prst="roundRect">
            <a:avLst>
              <a:gd name="adj" fmla="val 16667"/>
            </a:avLst>
          </a:prstGeom>
          <a:solidFill>
            <a:srgbClr val="FF9900"/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lnSpc>
                <a:spcPct val="100000"/>
              </a:lnSpc>
            </a:pPr>
            <a:r>
              <a:rPr lang="ko-KR" altLang="en-US" sz="1400" dirty="0">
                <a:solidFill>
                  <a:srgbClr val="FFFFFF"/>
                </a:solidFill>
                <a:latin typeface="나눔고딕" pitchFamily="50" charset="-127"/>
                <a:ea typeface="나눔고딕" pitchFamily="50" charset="-127"/>
              </a:rPr>
              <a:t>경동시장</a:t>
            </a:r>
            <a:endParaRPr lang="en-US" altLang="ko-KR" sz="1400" dirty="0">
              <a:solidFill>
                <a:srgbClr val="FFFFFF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00000"/>
              </a:lnSpc>
            </a:pPr>
            <a:r>
              <a:rPr lang="ko-KR" altLang="en-US" sz="1400" dirty="0">
                <a:solidFill>
                  <a:srgbClr val="FFFFFF"/>
                </a:solidFill>
                <a:latin typeface="나눔고딕" pitchFamily="50" charset="-127"/>
                <a:ea typeface="나눔고딕" pitchFamily="50" charset="-127"/>
              </a:rPr>
              <a:t>약령시장</a:t>
            </a:r>
          </a:p>
        </p:txBody>
      </p:sp>
      <p:pic>
        <p:nvPicPr>
          <p:cNvPr id="46092" name="Picture 2"/>
          <p:cNvPicPr>
            <a:picLocks noChangeAspect="1" noChangeArrowheads="1"/>
          </p:cNvPicPr>
          <p:nvPr/>
        </p:nvPicPr>
        <p:blipFill>
          <a:blip r:embed="rId4"/>
          <a:srcRect l="17088" t="17410" r="2876" b="6116"/>
          <a:stretch>
            <a:fillRect/>
          </a:stretch>
        </p:blipFill>
        <p:spPr bwMode="auto">
          <a:xfrm>
            <a:off x="34925" y="4269754"/>
            <a:ext cx="4733925" cy="254476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prstShdw prst="shdw17" dist="17961" dir="2700000">
              <a:srgbClr val="995C00"/>
            </a:prstShdw>
          </a:effectLst>
        </p:spPr>
      </p:pic>
      <p:sp>
        <p:nvSpPr>
          <p:cNvPr id="18" name="Freeform 24"/>
          <p:cNvSpPr>
            <a:spLocks/>
          </p:cNvSpPr>
          <p:nvPr/>
        </p:nvSpPr>
        <p:spPr bwMode="gray">
          <a:xfrm rot="10800000">
            <a:off x="4732338" y="3476004"/>
            <a:ext cx="2478087" cy="1433513"/>
          </a:xfrm>
          <a:custGeom>
            <a:avLst/>
            <a:gdLst/>
            <a:ahLst/>
            <a:cxnLst>
              <a:cxn ang="0">
                <a:pos x="12" y="2464"/>
              </a:cxn>
              <a:cxn ang="0">
                <a:pos x="56" y="2120"/>
              </a:cxn>
              <a:cxn ang="0">
                <a:pos x="124" y="1808"/>
              </a:cxn>
              <a:cxn ang="0">
                <a:pos x="212" y="1524"/>
              </a:cxn>
              <a:cxn ang="0">
                <a:pos x="316" y="1270"/>
              </a:cxn>
              <a:cxn ang="0">
                <a:pos x="430" y="1044"/>
              </a:cxn>
              <a:cxn ang="0">
                <a:pos x="550" y="846"/>
              </a:cxn>
              <a:cxn ang="0">
                <a:pos x="672" y="674"/>
              </a:cxn>
              <a:cxn ang="0">
                <a:pos x="792" y="528"/>
              </a:cxn>
              <a:cxn ang="0">
                <a:pos x="906" y="408"/>
              </a:cxn>
              <a:cxn ang="0">
                <a:pos x="1010" y="310"/>
              </a:cxn>
              <a:cxn ang="0">
                <a:pos x="1096" y="236"/>
              </a:cxn>
              <a:cxn ang="0">
                <a:pos x="1164" y="184"/>
              </a:cxn>
              <a:cxn ang="0">
                <a:pos x="1208" y="154"/>
              </a:cxn>
              <a:cxn ang="0">
                <a:pos x="1224" y="144"/>
              </a:cxn>
              <a:cxn ang="0">
                <a:pos x="1728" y="56"/>
              </a:cxn>
              <a:cxn ang="0">
                <a:pos x="1568" y="328"/>
              </a:cxn>
              <a:cxn ang="0">
                <a:pos x="1554" y="332"/>
              </a:cxn>
              <a:cxn ang="0">
                <a:pos x="1514" y="346"/>
              </a:cxn>
              <a:cxn ang="0">
                <a:pos x="1452" y="370"/>
              </a:cxn>
              <a:cxn ang="0">
                <a:pos x="1370" y="410"/>
              </a:cxn>
              <a:cxn ang="0">
                <a:pos x="1270" y="466"/>
              </a:cxn>
              <a:cxn ang="0">
                <a:pos x="1158" y="540"/>
              </a:cxn>
              <a:cxn ang="0">
                <a:pos x="1034" y="636"/>
              </a:cxn>
              <a:cxn ang="0">
                <a:pos x="904" y="756"/>
              </a:cxn>
              <a:cxn ang="0">
                <a:pos x="770" y="900"/>
              </a:cxn>
              <a:cxn ang="0">
                <a:pos x="632" y="1076"/>
              </a:cxn>
              <a:cxn ang="0">
                <a:pos x="498" y="1280"/>
              </a:cxn>
              <a:cxn ang="0">
                <a:pos x="370" y="1518"/>
              </a:cxn>
              <a:cxn ang="0">
                <a:pos x="248" y="1792"/>
              </a:cxn>
              <a:cxn ang="0">
                <a:pos x="138" y="2104"/>
              </a:cxn>
              <a:cxn ang="0">
                <a:pos x="42" y="2456"/>
              </a:cxn>
            </a:cxnLst>
            <a:rect l="0" t="0" r="r" b="b"/>
            <a:pathLst>
              <a:path w="1824" h="2648">
                <a:moveTo>
                  <a:pt x="0" y="2648"/>
                </a:moveTo>
                <a:lnTo>
                  <a:pt x="12" y="2464"/>
                </a:lnTo>
                <a:lnTo>
                  <a:pt x="32" y="2288"/>
                </a:lnTo>
                <a:lnTo>
                  <a:pt x="56" y="2120"/>
                </a:lnTo>
                <a:lnTo>
                  <a:pt x="88" y="1960"/>
                </a:lnTo>
                <a:lnTo>
                  <a:pt x="124" y="1808"/>
                </a:lnTo>
                <a:lnTo>
                  <a:pt x="166" y="1662"/>
                </a:lnTo>
                <a:lnTo>
                  <a:pt x="212" y="1524"/>
                </a:lnTo>
                <a:lnTo>
                  <a:pt x="262" y="1394"/>
                </a:lnTo>
                <a:lnTo>
                  <a:pt x="316" y="1270"/>
                </a:lnTo>
                <a:lnTo>
                  <a:pt x="372" y="1154"/>
                </a:lnTo>
                <a:lnTo>
                  <a:pt x="430" y="1044"/>
                </a:lnTo>
                <a:lnTo>
                  <a:pt x="490" y="942"/>
                </a:lnTo>
                <a:lnTo>
                  <a:pt x="550" y="846"/>
                </a:lnTo>
                <a:lnTo>
                  <a:pt x="612" y="758"/>
                </a:lnTo>
                <a:lnTo>
                  <a:pt x="672" y="674"/>
                </a:lnTo>
                <a:lnTo>
                  <a:pt x="734" y="598"/>
                </a:lnTo>
                <a:lnTo>
                  <a:pt x="792" y="528"/>
                </a:lnTo>
                <a:lnTo>
                  <a:pt x="850" y="464"/>
                </a:lnTo>
                <a:lnTo>
                  <a:pt x="906" y="408"/>
                </a:lnTo>
                <a:lnTo>
                  <a:pt x="960" y="356"/>
                </a:lnTo>
                <a:lnTo>
                  <a:pt x="1010" y="310"/>
                </a:lnTo>
                <a:lnTo>
                  <a:pt x="1056" y="270"/>
                </a:lnTo>
                <a:lnTo>
                  <a:pt x="1096" y="236"/>
                </a:lnTo>
                <a:lnTo>
                  <a:pt x="1134" y="208"/>
                </a:lnTo>
                <a:lnTo>
                  <a:pt x="1164" y="184"/>
                </a:lnTo>
                <a:lnTo>
                  <a:pt x="1190" y="166"/>
                </a:lnTo>
                <a:lnTo>
                  <a:pt x="1208" y="154"/>
                </a:lnTo>
                <a:lnTo>
                  <a:pt x="1220" y="146"/>
                </a:lnTo>
                <a:lnTo>
                  <a:pt x="1224" y="144"/>
                </a:lnTo>
                <a:lnTo>
                  <a:pt x="848" y="0"/>
                </a:lnTo>
                <a:lnTo>
                  <a:pt x="1728" y="56"/>
                </a:lnTo>
                <a:lnTo>
                  <a:pt x="1824" y="480"/>
                </a:lnTo>
                <a:lnTo>
                  <a:pt x="1568" y="328"/>
                </a:lnTo>
                <a:lnTo>
                  <a:pt x="1564" y="328"/>
                </a:lnTo>
                <a:lnTo>
                  <a:pt x="1554" y="332"/>
                </a:lnTo>
                <a:lnTo>
                  <a:pt x="1538" y="338"/>
                </a:lnTo>
                <a:lnTo>
                  <a:pt x="1514" y="346"/>
                </a:lnTo>
                <a:lnTo>
                  <a:pt x="1486" y="356"/>
                </a:lnTo>
                <a:lnTo>
                  <a:pt x="1452" y="370"/>
                </a:lnTo>
                <a:lnTo>
                  <a:pt x="1412" y="388"/>
                </a:lnTo>
                <a:lnTo>
                  <a:pt x="1370" y="410"/>
                </a:lnTo>
                <a:lnTo>
                  <a:pt x="1322" y="436"/>
                </a:lnTo>
                <a:lnTo>
                  <a:pt x="1270" y="466"/>
                </a:lnTo>
                <a:lnTo>
                  <a:pt x="1216" y="500"/>
                </a:lnTo>
                <a:lnTo>
                  <a:pt x="1158" y="540"/>
                </a:lnTo>
                <a:lnTo>
                  <a:pt x="1098" y="584"/>
                </a:lnTo>
                <a:lnTo>
                  <a:pt x="1034" y="636"/>
                </a:lnTo>
                <a:lnTo>
                  <a:pt x="970" y="692"/>
                </a:lnTo>
                <a:lnTo>
                  <a:pt x="904" y="756"/>
                </a:lnTo>
                <a:lnTo>
                  <a:pt x="836" y="824"/>
                </a:lnTo>
                <a:lnTo>
                  <a:pt x="770" y="900"/>
                </a:lnTo>
                <a:lnTo>
                  <a:pt x="700" y="984"/>
                </a:lnTo>
                <a:lnTo>
                  <a:pt x="632" y="1076"/>
                </a:lnTo>
                <a:lnTo>
                  <a:pt x="566" y="1174"/>
                </a:lnTo>
                <a:lnTo>
                  <a:pt x="498" y="1280"/>
                </a:lnTo>
                <a:lnTo>
                  <a:pt x="434" y="1394"/>
                </a:lnTo>
                <a:lnTo>
                  <a:pt x="370" y="1518"/>
                </a:lnTo>
                <a:lnTo>
                  <a:pt x="308" y="1650"/>
                </a:lnTo>
                <a:lnTo>
                  <a:pt x="248" y="1792"/>
                </a:lnTo>
                <a:lnTo>
                  <a:pt x="192" y="1944"/>
                </a:lnTo>
                <a:lnTo>
                  <a:pt x="138" y="2104"/>
                </a:lnTo>
                <a:lnTo>
                  <a:pt x="88" y="2274"/>
                </a:lnTo>
                <a:lnTo>
                  <a:pt x="42" y="2456"/>
                </a:lnTo>
                <a:lnTo>
                  <a:pt x="0" y="2648"/>
                </a:lnTo>
                <a:close/>
              </a:path>
            </a:pathLst>
          </a:custGeom>
          <a:solidFill>
            <a:srgbClr val="FFC000"/>
          </a:solidFill>
          <a:ln w="0">
            <a:noFill/>
            <a:prstDash val="solid"/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>
              <a:solidFill>
                <a:prstClr val="black"/>
              </a:solidFill>
            </a:endParaRPr>
          </a:p>
        </p:txBody>
      </p:sp>
      <p:grpSp>
        <p:nvGrpSpPr>
          <p:cNvPr id="46094" name="그룹 30"/>
          <p:cNvGrpSpPr>
            <a:grpSpLocks/>
          </p:cNvGrpSpPr>
          <p:nvPr/>
        </p:nvGrpSpPr>
        <p:grpSpPr bwMode="auto">
          <a:xfrm>
            <a:off x="1974850" y="4492004"/>
            <a:ext cx="1871663" cy="1797050"/>
            <a:chOff x="1360502" y="969584"/>
            <a:chExt cx="1870972" cy="1797762"/>
          </a:xfrm>
        </p:grpSpPr>
        <p:sp>
          <p:nvSpPr>
            <p:cNvPr id="29" name="모서리가 둥근 직사각형 28"/>
            <p:cNvSpPr/>
            <p:nvPr/>
          </p:nvSpPr>
          <p:spPr bwMode="auto">
            <a:xfrm>
              <a:off x="2296781" y="1630246"/>
              <a:ext cx="39673" cy="476439"/>
            </a:xfrm>
            <a:prstGeom prst="roundRect">
              <a:avLst/>
            </a:prstGeom>
            <a:noFill/>
            <a:ln w="285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8000" tIns="18000" rIns="18000" bIns="18000" anchor="ctr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0" name="도넛 29"/>
            <p:cNvSpPr/>
            <p:nvPr/>
          </p:nvSpPr>
          <p:spPr>
            <a:xfrm>
              <a:off x="1360502" y="969584"/>
              <a:ext cx="1870972" cy="1797762"/>
            </a:xfrm>
            <a:prstGeom prst="donut">
              <a:avLst>
                <a:gd name="adj" fmla="val 19541"/>
              </a:avLst>
            </a:prstGeom>
            <a:gradFill>
              <a:gsLst>
                <a:gs pos="20000">
                  <a:srgbClr val="DE8400"/>
                </a:gs>
                <a:gs pos="50000">
                  <a:schemeClr val="bg2"/>
                </a:gs>
                <a:gs pos="80000">
                  <a:srgbClr val="DE8400"/>
                </a:gs>
              </a:gsLst>
              <a:lin ang="5400000" scaled="0"/>
            </a:gradFill>
            <a:ln w="0">
              <a:noFill/>
            </a:ln>
            <a:effectLst>
              <a:outerShdw blurRad="152400" sx="101000" sy="101000" algn="ctr" rotWithShape="0">
                <a:schemeClr val="bg1">
                  <a:alpha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46095" name="AutoShape 12"/>
          <p:cNvSpPr>
            <a:spLocks noChangeArrowheads="1"/>
          </p:cNvSpPr>
          <p:nvPr/>
        </p:nvSpPr>
        <p:spPr bwMode="auto">
          <a:xfrm>
            <a:off x="3514725" y="4869829"/>
            <a:ext cx="1081088" cy="493713"/>
          </a:xfrm>
          <a:prstGeom prst="roundRect">
            <a:avLst>
              <a:gd name="adj" fmla="val 16667"/>
            </a:avLst>
          </a:prstGeom>
          <a:solidFill>
            <a:srgbClr val="FF9900"/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lnSpc>
                <a:spcPct val="100000"/>
              </a:lnSpc>
            </a:pPr>
            <a:r>
              <a:rPr lang="ko-KR" altLang="en-US" sz="1400" dirty="0">
                <a:solidFill>
                  <a:srgbClr val="FFFFFF"/>
                </a:solidFill>
                <a:latin typeface="나눔고딕" pitchFamily="50" charset="-127"/>
                <a:ea typeface="나눔고딕" pitchFamily="50" charset="-127"/>
              </a:rPr>
              <a:t>청량리</a:t>
            </a:r>
            <a:endParaRPr lang="en-US" altLang="ko-KR" sz="1400" dirty="0">
              <a:solidFill>
                <a:srgbClr val="FFFFFF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00000"/>
              </a:lnSpc>
            </a:pPr>
            <a:r>
              <a:rPr lang="ko-KR" altLang="en-US" sz="1400" dirty="0" err="1">
                <a:solidFill>
                  <a:srgbClr val="FFFFFF"/>
                </a:solidFill>
                <a:latin typeface="나눔고딕" pitchFamily="50" charset="-127"/>
                <a:ea typeface="나눔고딕" pitchFamily="50" charset="-127"/>
              </a:rPr>
              <a:t>환승센타</a:t>
            </a:r>
            <a:endParaRPr lang="ko-KR" altLang="en-US" sz="1400" dirty="0">
              <a:solidFill>
                <a:srgbClr val="FFFFFF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2" name="AutoShape 75"/>
          <p:cNvSpPr>
            <a:spLocks noChangeArrowheads="1"/>
          </p:cNvSpPr>
          <p:nvPr/>
        </p:nvSpPr>
        <p:spPr bwMode="auto">
          <a:xfrm>
            <a:off x="0" y="4280867"/>
            <a:ext cx="1603375" cy="588962"/>
          </a:xfrm>
          <a:prstGeom prst="roundRect">
            <a:avLst>
              <a:gd name="adj" fmla="val 16667"/>
            </a:avLst>
          </a:prstGeom>
          <a:solidFill>
            <a:srgbClr val="800000"/>
          </a:solidFill>
          <a:ln w="28575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r>
              <a:rPr lang="ko-KR" altLang="en-US" sz="1400" dirty="0" err="1">
                <a:solidFill>
                  <a:srgbClr val="FFFF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나눔고딕" pitchFamily="50" charset="-127"/>
                <a:ea typeface="나눔고딕" pitchFamily="50" charset="-127"/>
              </a:rPr>
              <a:t>청량리역</a:t>
            </a:r>
            <a:r>
              <a:rPr lang="ko-KR" altLang="en-US" sz="1400" dirty="0">
                <a:solidFill>
                  <a:srgbClr val="FFFF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나눔고딕" pitchFamily="50" charset="-127"/>
                <a:ea typeface="나눔고딕" pitchFamily="50" charset="-127"/>
              </a:rPr>
              <a:t> 이용객 </a:t>
            </a:r>
            <a:endParaRPr lang="en-US" altLang="ko-KR" sz="1400" dirty="0">
              <a:solidFill>
                <a:srgbClr val="FFFF99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나눔고딕" pitchFamily="50" charset="-127"/>
              <a:ea typeface="나눔고딕" pitchFamily="50" charset="-127"/>
            </a:endParaRPr>
          </a:p>
          <a:p>
            <a:pPr>
              <a:defRPr/>
            </a:pPr>
            <a:r>
              <a:rPr lang="en-US" altLang="ko-KR" sz="1400" dirty="0">
                <a:solidFill>
                  <a:srgbClr val="FFFF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나눔고딕" pitchFamily="50" charset="-127"/>
                <a:ea typeface="나눔고딕" pitchFamily="50" charset="-127"/>
              </a:rPr>
              <a:t>1</a:t>
            </a:r>
            <a:r>
              <a:rPr lang="ko-KR" altLang="en-US" sz="1400" dirty="0">
                <a:solidFill>
                  <a:srgbClr val="FFFF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나눔고딕" pitchFamily="50" charset="-127"/>
                <a:ea typeface="나눔고딕" pitchFamily="50" charset="-127"/>
              </a:rPr>
              <a:t>日</a:t>
            </a:r>
            <a:r>
              <a:rPr lang="en-US" altLang="ko-KR" sz="1400" dirty="0">
                <a:solidFill>
                  <a:srgbClr val="FFFF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나눔고딕" pitchFamily="50" charset="-127"/>
                <a:ea typeface="나눔고딕" pitchFamily="50" charset="-127"/>
              </a:rPr>
              <a:t> 108,000</a:t>
            </a:r>
            <a:r>
              <a:rPr lang="ko-KR" altLang="en-US" sz="1400" dirty="0">
                <a:solidFill>
                  <a:srgbClr val="FFFF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나눔고딕" pitchFamily="50" charset="-127"/>
                <a:ea typeface="나눔고딕" pitchFamily="50" charset="-127"/>
              </a:rPr>
              <a:t>명</a:t>
            </a:r>
            <a:endParaRPr lang="en-US" altLang="ko-KR" sz="1400" dirty="0">
              <a:solidFill>
                <a:srgbClr val="FFFF99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6097" name="Oval 8"/>
          <p:cNvSpPr>
            <a:spLocks noChangeArrowheads="1"/>
          </p:cNvSpPr>
          <p:nvPr/>
        </p:nvSpPr>
        <p:spPr bwMode="auto">
          <a:xfrm>
            <a:off x="2970213" y="5390529"/>
            <a:ext cx="171450" cy="177800"/>
          </a:xfrm>
          <a:prstGeom prst="ellipse">
            <a:avLst/>
          </a:prstGeom>
          <a:solidFill>
            <a:srgbClr val="A50021"/>
          </a:solidFill>
          <a:ln w="38100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en-US" dirty="0">
              <a:solidFill>
                <a:srgbClr val="00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46098" name="직선 화살표 연결선 12"/>
          <p:cNvCxnSpPr>
            <a:cxnSpLocks noChangeShapeType="1"/>
            <a:stCxn id="46097" idx="5"/>
          </p:cNvCxnSpPr>
          <p:nvPr/>
        </p:nvCxnSpPr>
        <p:spPr bwMode="auto">
          <a:xfrm>
            <a:off x="3116263" y="5541342"/>
            <a:ext cx="2282825" cy="747712"/>
          </a:xfrm>
          <a:prstGeom prst="straightConnector1">
            <a:avLst/>
          </a:prstGeom>
          <a:noFill/>
          <a:ln w="9525" algn="ctr">
            <a:solidFill>
              <a:srgbClr val="FFFF00"/>
            </a:solidFill>
            <a:round/>
            <a:headEnd/>
            <a:tailEnd type="arrow" w="med" len="med"/>
          </a:ln>
        </p:spPr>
      </p:cxnSp>
      <p:sp>
        <p:nvSpPr>
          <p:cNvPr id="46099" name="Oval 8"/>
          <p:cNvSpPr>
            <a:spLocks noChangeArrowheads="1"/>
          </p:cNvSpPr>
          <p:nvPr/>
        </p:nvSpPr>
        <p:spPr bwMode="auto">
          <a:xfrm>
            <a:off x="2720975" y="5022229"/>
            <a:ext cx="171450" cy="177800"/>
          </a:xfrm>
          <a:prstGeom prst="ellipse">
            <a:avLst/>
          </a:prstGeom>
          <a:solidFill>
            <a:srgbClr val="A50021"/>
          </a:solidFill>
          <a:ln w="38100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en-US" dirty="0">
              <a:solidFill>
                <a:srgbClr val="00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46100" name="직선 화살표 연결선 35"/>
          <p:cNvCxnSpPr>
            <a:cxnSpLocks noChangeShapeType="1"/>
          </p:cNvCxnSpPr>
          <p:nvPr/>
        </p:nvCxnSpPr>
        <p:spPr bwMode="auto">
          <a:xfrm>
            <a:off x="2889250" y="5168279"/>
            <a:ext cx="2509838" cy="1120775"/>
          </a:xfrm>
          <a:prstGeom prst="straightConnector1">
            <a:avLst/>
          </a:prstGeom>
          <a:noFill/>
          <a:ln w="9525" algn="ctr">
            <a:solidFill>
              <a:srgbClr val="FFFF00"/>
            </a:solidFill>
            <a:round/>
            <a:headEnd/>
            <a:tailEnd type="arrow" w="med" len="med"/>
          </a:ln>
        </p:spPr>
      </p:cxnSp>
      <p:grpSp>
        <p:nvGrpSpPr>
          <p:cNvPr id="46101" name="그룹 30"/>
          <p:cNvGrpSpPr>
            <a:grpSpLocks/>
          </p:cNvGrpSpPr>
          <p:nvPr/>
        </p:nvGrpSpPr>
        <p:grpSpPr bwMode="auto">
          <a:xfrm>
            <a:off x="1958975" y="1742454"/>
            <a:ext cx="1871663" cy="1797050"/>
            <a:chOff x="1360502" y="969584"/>
            <a:chExt cx="1870972" cy="1797762"/>
          </a:xfrm>
        </p:grpSpPr>
        <p:sp>
          <p:nvSpPr>
            <p:cNvPr id="40" name="모서리가 둥근 직사각형 39"/>
            <p:cNvSpPr/>
            <p:nvPr/>
          </p:nvSpPr>
          <p:spPr bwMode="auto">
            <a:xfrm>
              <a:off x="2296781" y="1630246"/>
              <a:ext cx="39673" cy="476439"/>
            </a:xfrm>
            <a:prstGeom prst="roundRect">
              <a:avLst/>
            </a:prstGeom>
            <a:noFill/>
            <a:ln w="285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8000" tIns="18000" rIns="18000" bIns="18000" anchor="ctr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41" name="도넛 40"/>
            <p:cNvSpPr/>
            <p:nvPr/>
          </p:nvSpPr>
          <p:spPr>
            <a:xfrm>
              <a:off x="1360502" y="969584"/>
              <a:ext cx="1870972" cy="1797762"/>
            </a:xfrm>
            <a:prstGeom prst="donut">
              <a:avLst>
                <a:gd name="adj" fmla="val 19541"/>
              </a:avLst>
            </a:prstGeom>
            <a:gradFill>
              <a:gsLst>
                <a:gs pos="20000">
                  <a:srgbClr val="DE8400"/>
                </a:gs>
                <a:gs pos="50000">
                  <a:schemeClr val="bg2"/>
                </a:gs>
                <a:gs pos="80000">
                  <a:srgbClr val="DE8400"/>
                </a:gs>
              </a:gsLst>
              <a:lin ang="5400000" scaled="0"/>
            </a:gradFill>
            <a:ln w="0">
              <a:noFill/>
            </a:ln>
            <a:effectLst>
              <a:outerShdw blurRad="152400" sx="101000" sy="101000" algn="ctr" rotWithShape="0">
                <a:schemeClr val="bg1">
                  <a:alpha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46102" name="Oval 8"/>
          <p:cNvSpPr>
            <a:spLocks noChangeArrowheads="1"/>
          </p:cNvSpPr>
          <p:nvPr/>
        </p:nvSpPr>
        <p:spPr bwMode="auto">
          <a:xfrm>
            <a:off x="2606675" y="2410792"/>
            <a:ext cx="171450" cy="177800"/>
          </a:xfrm>
          <a:prstGeom prst="ellipse">
            <a:avLst/>
          </a:prstGeom>
          <a:solidFill>
            <a:srgbClr val="A50021"/>
          </a:solidFill>
          <a:ln w="38100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en-US" dirty="0">
              <a:solidFill>
                <a:srgbClr val="00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6103" name="Oval 8"/>
          <p:cNvSpPr>
            <a:spLocks noChangeArrowheads="1"/>
          </p:cNvSpPr>
          <p:nvPr/>
        </p:nvSpPr>
        <p:spPr bwMode="auto">
          <a:xfrm>
            <a:off x="2549525" y="2787029"/>
            <a:ext cx="171450" cy="177800"/>
          </a:xfrm>
          <a:prstGeom prst="ellipse">
            <a:avLst/>
          </a:prstGeom>
          <a:solidFill>
            <a:srgbClr val="A50021"/>
          </a:solidFill>
          <a:ln w="38100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en-US" dirty="0">
              <a:solidFill>
                <a:srgbClr val="00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6104" name="Oval 8"/>
          <p:cNvSpPr>
            <a:spLocks noChangeArrowheads="1"/>
          </p:cNvSpPr>
          <p:nvPr/>
        </p:nvSpPr>
        <p:spPr bwMode="auto">
          <a:xfrm>
            <a:off x="2914650" y="2402854"/>
            <a:ext cx="171450" cy="177800"/>
          </a:xfrm>
          <a:prstGeom prst="ellipse">
            <a:avLst/>
          </a:prstGeom>
          <a:solidFill>
            <a:srgbClr val="A50021"/>
          </a:solidFill>
          <a:ln w="38100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en-US" dirty="0">
              <a:solidFill>
                <a:srgbClr val="00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46105" name="직선 화살표 연결선 44"/>
          <p:cNvCxnSpPr>
            <a:cxnSpLocks noChangeShapeType="1"/>
          </p:cNvCxnSpPr>
          <p:nvPr/>
        </p:nvCxnSpPr>
        <p:spPr bwMode="auto">
          <a:xfrm>
            <a:off x="3086100" y="2485404"/>
            <a:ext cx="2235200" cy="2994025"/>
          </a:xfrm>
          <a:prstGeom prst="straightConnector1">
            <a:avLst/>
          </a:prstGeom>
          <a:noFill/>
          <a:ln w="9525" algn="ctr">
            <a:solidFill>
              <a:srgbClr val="FFFF00"/>
            </a:solidFill>
            <a:round/>
            <a:headEnd/>
            <a:tailEnd type="arrow" w="med" len="med"/>
          </a:ln>
        </p:spPr>
      </p:cxnSp>
      <p:cxnSp>
        <p:nvCxnSpPr>
          <p:cNvPr id="46106" name="직선 화살표 연결선 46"/>
          <p:cNvCxnSpPr>
            <a:cxnSpLocks noChangeShapeType="1"/>
          </p:cNvCxnSpPr>
          <p:nvPr/>
        </p:nvCxnSpPr>
        <p:spPr bwMode="auto">
          <a:xfrm>
            <a:off x="2778125" y="2577479"/>
            <a:ext cx="2514600" cy="2901950"/>
          </a:xfrm>
          <a:prstGeom prst="straightConnector1">
            <a:avLst/>
          </a:prstGeom>
          <a:noFill/>
          <a:ln w="9525" algn="ctr">
            <a:solidFill>
              <a:srgbClr val="FFFF00"/>
            </a:solidFill>
            <a:round/>
            <a:headEnd/>
            <a:tailEnd type="arrow" w="med" len="med"/>
          </a:ln>
        </p:spPr>
      </p:cxnSp>
      <p:cxnSp>
        <p:nvCxnSpPr>
          <p:cNvPr id="46107" name="직선 화살표 연결선 48"/>
          <p:cNvCxnSpPr>
            <a:cxnSpLocks noChangeShapeType="1"/>
          </p:cNvCxnSpPr>
          <p:nvPr/>
        </p:nvCxnSpPr>
        <p:spPr bwMode="auto">
          <a:xfrm>
            <a:off x="2806700" y="2912442"/>
            <a:ext cx="2514600" cy="2566987"/>
          </a:xfrm>
          <a:prstGeom prst="straightConnector1">
            <a:avLst/>
          </a:prstGeom>
          <a:noFill/>
          <a:ln w="9525" algn="ctr">
            <a:solidFill>
              <a:srgbClr val="FFFF00"/>
            </a:solidFill>
            <a:round/>
            <a:headEnd/>
            <a:tailEnd type="arrow" w="med" len="med"/>
          </a:ln>
        </p:spPr>
      </p:cxnSp>
      <p:pic>
        <p:nvPicPr>
          <p:cNvPr id="101382" name="Picture 6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70" t="30953" r="56334" b="15312"/>
          <a:stretch/>
        </p:blipFill>
        <p:spPr bwMode="auto">
          <a:xfrm>
            <a:off x="8567406" y="2790836"/>
            <a:ext cx="529002" cy="82868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FF9900">
                        <a:gamma/>
                        <a:tint val="22353"/>
                        <a:invGamma/>
                      </a:srgbClr>
                    </a:gs>
                    <a:gs pos="100000">
                      <a:srgbClr val="FF9900"/>
                    </a:gs>
                  </a:gsLst>
                  <a:path path="shape">
                    <a:fillToRect l="50000" t="50000" r="50000" b="50000"/>
                  </a:path>
                </a:gra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  <p:sp>
        <p:nvSpPr>
          <p:cNvPr id="46109" name="Picture 7"/>
          <p:cNvSpPr>
            <a:spLocks noChangeAspect="1" noChangeArrowheads="1"/>
          </p:cNvSpPr>
          <p:nvPr/>
        </p:nvSpPr>
        <p:spPr bwMode="auto">
          <a:xfrm>
            <a:off x="7586663" y="5080967"/>
            <a:ext cx="1568450" cy="9144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outerShdw dist="17961" dir="2700000" algn="ctr" rotWithShape="0">
              <a:srgbClr val="995C00"/>
            </a:outerShdw>
          </a:effectLst>
        </p:spPr>
        <p:txBody>
          <a:bodyPr/>
          <a:lstStyle/>
          <a:p>
            <a:endParaRPr lang="ko-KR" altLang="en-US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6110" name="Picture 8"/>
          <p:cNvSpPr>
            <a:spLocks noChangeAspect="1" noChangeArrowheads="1"/>
          </p:cNvSpPr>
          <p:nvPr/>
        </p:nvSpPr>
        <p:spPr bwMode="auto">
          <a:xfrm>
            <a:off x="7586663" y="3618879"/>
            <a:ext cx="1598612" cy="90328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outerShdw dist="17961" dir="2700000" algn="ctr" rotWithShape="0">
              <a:srgbClr val="995C00"/>
            </a:outerShdw>
          </a:effectLst>
        </p:spPr>
        <p:txBody>
          <a:bodyPr/>
          <a:lstStyle/>
          <a:p>
            <a:endParaRPr lang="ko-KR" altLang="en-US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6111" name="Picture 9"/>
          <p:cNvSpPr>
            <a:spLocks noChangeAspect="1" noChangeArrowheads="1"/>
          </p:cNvSpPr>
          <p:nvPr/>
        </p:nvSpPr>
        <p:spPr bwMode="auto">
          <a:xfrm>
            <a:off x="7586663" y="4522167"/>
            <a:ext cx="1568450" cy="61436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outerShdw dist="17961" dir="2700000" algn="ctr" rotWithShape="0">
              <a:srgbClr val="995C00"/>
            </a:outerShdw>
          </a:effectLst>
        </p:spPr>
        <p:txBody>
          <a:bodyPr/>
          <a:lstStyle/>
          <a:p>
            <a:endParaRPr lang="ko-KR" altLang="en-US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6112" name="Picture 10"/>
          <p:cNvSpPr>
            <a:spLocks noChangeAspect="1" noChangeArrowheads="1"/>
          </p:cNvSpPr>
          <p:nvPr/>
        </p:nvSpPr>
        <p:spPr bwMode="auto">
          <a:xfrm>
            <a:off x="7586663" y="5931867"/>
            <a:ext cx="1568450" cy="8826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outerShdw dist="17961" dir="2700000" algn="ctr" rotWithShape="0">
              <a:srgbClr val="995C00"/>
            </a:outerShdw>
          </a:effectLst>
        </p:spPr>
        <p:txBody>
          <a:bodyPr/>
          <a:lstStyle/>
          <a:p>
            <a:endParaRPr lang="ko-KR" altLang="en-US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1" name="TextBox 7"/>
          <p:cNvSpPr txBox="1"/>
          <p:nvPr/>
        </p:nvSpPr>
        <p:spPr>
          <a:xfrm>
            <a:off x="142875" y="16377"/>
            <a:ext cx="6717777" cy="707886"/>
          </a:xfrm>
          <a:prstGeom prst="rect">
            <a:avLst/>
          </a:prstGeom>
          <a:noFill/>
          <a:effectLst>
            <a:outerShdw dist="825500" sx="38000" sy="38000" algn="tl" rotWithShape="0">
              <a:schemeClr val="tx2">
                <a:lumMod val="40000"/>
                <a:lumOff val="60000"/>
                <a:alpha val="0"/>
              </a:schemeClr>
            </a:outerShdw>
          </a:effectLst>
        </p:spPr>
        <p:txBody>
          <a:bodyPr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200" b="1" dirty="0">
                <a:gradFill flip="none" rotWithShape="1">
                  <a:gsLst>
                    <a:gs pos="23000">
                      <a:schemeClr val="tx1">
                        <a:lumMod val="75000"/>
                        <a:lumOff val="25000"/>
                      </a:schemeClr>
                    </a:gs>
                    <a:gs pos="51000">
                      <a:schemeClr val="tx1">
                        <a:lumMod val="50000"/>
                        <a:lumOff val="50000"/>
                        <a:alpha val="67000"/>
                      </a:schemeClr>
                    </a:gs>
                    <a:gs pos="83000">
                      <a:schemeClr val="tx1"/>
                    </a:gs>
                  </a:gsLst>
                  <a:lin ang="5100000" scaled="0"/>
                  <a:tileRect/>
                </a:gradFill>
                <a:latin typeface="나눔고딕" pitchFamily="50" charset="-127"/>
                <a:ea typeface="나눔고딕" pitchFamily="50" charset="-127"/>
              </a:rPr>
              <a:t>유동인구 다중지역  현장 영업</a:t>
            </a:r>
          </a:p>
        </p:txBody>
      </p:sp>
      <p:pic>
        <p:nvPicPr>
          <p:cNvPr id="46114" name="그림 38" descr="20131110_093600.jpg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343525" y="5292104"/>
            <a:ext cx="3487738" cy="1500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7"/>
          <p:cNvSpPr txBox="1"/>
          <p:nvPr/>
        </p:nvSpPr>
        <p:spPr>
          <a:xfrm>
            <a:off x="142875" y="16377"/>
            <a:ext cx="6661373" cy="781752"/>
          </a:xfrm>
          <a:prstGeom prst="rect">
            <a:avLst/>
          </a:prstGeom>
          <a:noFill/>
          <a:effectLst>
            <a:outerShdw dist="825500" sx="38000" sy="38000" algn="tl" rotWithShape="0">
              <a:schemeClr val="tx2">
                <a:lumMod val="40000"/>
                <a:lumOff val="60000"/>
                <a:alpha val="0"/>
              </a:schemeClr>
            </a:outerShdw>
          </a:effectLst>
        </p:spPr>
        <p:txBody>
          <a:bodyPr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200" b="1" dirty="0">
                <a:gradFill flip="none" rotWithShape="1">
                  <a:gsLst>
                    <a:gs pos="23000">
                      <a:schemeClr val="tx1">
                        <a:lumMod val="75000"/>
                        <a:lumOff val="25000"/>
                      </a:schemeClr>
                    </a:gs>
                    <a:gs pos="51000">
                      <a:schemeClr val="tx1">
                        <a:lumMod val="50000"/>
                        <a:lumOff val="50000"/>
                        <a:alpha val="67000"/>
                      </a:schemeClr>
                    </a:gs>
                    <a:gs pos="83000">
                      <a:schemeClr val="tx1"/>
                    </a:gs>
                  </a:gsLst>
                  <a:lin ang="5100000" scaled="0"/>
                  <a:tileRect/>
                </a:gradFill>
                <a:latin typeface="나눔고딕" pitchFamily="50" charset="-127"/>
                <a:ea typeface="나눔고딕" pitchFamily="50" charset="-127"/>
              </a:rPr>
              <a:t>지역부동산 영업네트워크 확보</a:t>
            </a:r>
          </a:p>
        </p:txBody>
      </p:sp>
      <p:sp>
        <p:nvSpPr>
          <p:cNvPr id="47107" name="Text Box 31"/>
          <p:cNvSpPr txBox="1">
            <a:spLocks noChangeArrowheads="1"/>
          </p:cNvSpPr>
          <p:nvPr/>
        </p:nvSpPr>
        <p:spPr bwMode="auto">
          <a:xfrm>
            <a:off x="323850" y="4695184"/>
            <a:ext cx="3916457" cy="8679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ko-KR" sz="1400" dirty="0"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400" dirty="0"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용두동 </a:t>
            </a:r>
            <a:r>
              <a:rPr lang="en-US" altLang="ko-KR" sz="1400" dirty="0"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78</a:t>
            </a:r>
            <a:r>
              <a:rPr lang="ko-KR" altLang="en-US" sz="1400" dirty="0"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개 업소 </a:t>
            </a:r>
            <a:r>
              <a:rPr lang="en-US" altLang="ko-KR" sz="1400" dirty="0"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/ </a:t>
            </a:r>
            <a:r>
              <a:rPr lang="ko-KR" altLang="en-US" sz="1400" dirty="0"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제기동 </a:t>
            </a:r>
            <a:r>
              <a:rPr lang="en-US" altLang="ko-KR" sz="1400" dirty="0"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68</a:t>
            </a:r>
            <a:r>
              <a:rPr lang="ko-KR" altLang="en-US" sz="1400" dirty="0"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개 업소</a:t>
            </a:r>
          </a:p>
          <a:p>
            <a:pPr algn="l">
              <a:lnSpc>
                <a:spcPct val="120000"/>
              </a:lnSpc>
            </a:pPr>
            <a:r>
              <a:rPr lang="ko-KR" altLang="en-US" sz="1400" dirty="0"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 청량리동 </a:t>
            </a:r>
            <a:r>
              <a:rPr lang="en-US" altLang="ko-KR" sz="1400" dirty="0"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38</a:t>
            </a:r>
            <a:r>
              <a:rPr lang="ko-KR" altLang="en-US" sz="1400" dirty="0"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개 업소 </a:t>
            </a:r>
            <a:r>
              <a:rPr lang="en-US" altLang="ko-KR" sz="1400" dirty="0"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/ </a:t>
            </a:r>
            <a:r>
              <a:rPr lang="ko-KR" altLang="en-US" sz="1400" dirty="0"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신설동 </a:t>
            </a:r>
            <a:r>
              <a:rPr lang="en-US" altLang="ko-KR" sz="1400" dirty="0"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32</a:t>
            </a:r>
            <a:r>
              <a:rPr lang="ko-KR" altLang="en-US" sz="1400" dirty="0"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개 업소</a:t>
            </a:r>
          </a:p>
          <a:p>
            <a:pPr algn="l">
              <a:lnSpc>
                <a:spcPct val="120000"/>
              </a:lnSpc>
            </a:pPr>
            <a:r>
              <a:rPr lang="ko-KR" altLang="en-US" sz="1400" dirty="0"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 답십리동</a:t>
            </a:r>
            <a:r>
              <a:rPr lang="en-US" altLang="ko-KR" sz="1400" dirty="0"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/</a:t>
            </a:r>
            <a:r>
              <a:rPr lang="ko-KR" altLang="en-US" sz="1400" dirty="0"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장안동</a:t>
            </a:r>
            <a:r>
              <a:rPr lang="en-US" altLang="ko-KR" sz="1400" dirty="0"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/</a:t>
            </a:r>
            <a:r>
              <a:rPr lang="ko-KR" altLang="en-US" sz="1400" dirty="0"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전농동</a:t>
            </a:r>
            <a:r>
              <a:rPr lang="en-US" altLang="ko-KR" sz="1400" dirty="0"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/</a:t>
            </a:r>
            <a:r>
              <a:rPr lang="ko-KR" altLang="en-US" sz="1400" dirty="0"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안암동 등 </a:t>
            </a:r>
            <a:r>
              <a:rPr lang="en-US" altLang="ko-KR" sz="1400" dirty="0"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379</a:t>
            </a:r>
            <a:r>
              <a:rPr lang="ko-KR" altLang="en-US" sz="1400" dirty="0"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개 업소  </a:t>
            </a:r>
          </a:p>
        </p:txBody>
      </p:sp>
      <p:sp>
        <p:nvSpPr>
          <p:cNvPr id="47108" name="AutoShape 35"/>
          <p:cNvSpPr>
            <a:spLocks noChangeArrowheads="1"/>
          </p:cNvSpPr>
          <p:nvPr/>
        </p:nvSpPr>
        <p:spPr bwMode="auto">
          <a:xfrm>
            <a:off x="5148263" y="3912666"/>
            <a:ext cx="2449512" cy="452438"/>
          </a:xfrm>
          <a:prstGeom prst="roundRect">
            <a:avLst>
              <a:gd name="adj" fmla="val 16667"/>
            </a:avLst>
          </a:prstGeom>
          <a:solidFill>
            <a:srgbClr val="A50021"/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r>
              <a:rPr lang="ko-KR" altLang="en-US" dirty="0">
                <a:solidFill>
                  <a:srgbClr val="FFFFFF"/>
                </a:solidFill>
                <a:latin typeface="나눔고딕" pitchFamily="50" charset="-127"/>
                <a:ea typeface="나눔고딕" pitchFamily="50" charset="-127"/>
              </a:rPr>
              <a:t>제기동 부동산</a:t>
            </a:r>
          </a:p>
        </p:txBody>
      </p:sp>
      <p:pic>
        <p:nvPicPr>
          <p:cNvPr id="47109" name="Picture 4"/>
          <p:cNvPicPr>
            <a:picLocks noChangeAspect="1" noChangeArrowheads="1"/>
          </p:cNvPicPr>
          <p:nvPr/>
        </p:nvPicPr>
        <p:blipFill>
          <a:blip r:embed="rId2"/>
          <a:srcRect l="37077" t="22917" r="37537" b="45386"/>
          <a:stretch>
            <a:fillRect/>
          </a:stretch>
        </p:blipFill>
        <p:spPr bwMode="auto">
          <a:xfrm>
            <a:off x="296863" y="1561579"/>
            <a:ext cx="3898900" cy="27368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prstShdw prst="shdw17" dist="17961" dir="2700000">
              <a:srgbClr val="995C00"/>
            </a:prstShdw>
          </a:effectLst>
        </p:spPr>
      </p:pic>
      <p:sp>
        <p:nvSpPr>
          <p:cNvPr id="4" name="TextBox 3"/>
          <p:cNvSpPr txBox="1"/>
          <p:nvPr/>
        </p:nvSpPr>
        <p:spPr>
          <a:xfrm>
            <a:off x="4957763" y="2064816"/>
            <a:ext cx="4438650" cy="178911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l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050" b="1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거성부동산중개인사무소         동대문구 용두동 </a:t>
            </a:r>
            <a:r>
              <a:rPr lang="en-US" altLang="ko-KR" sz="1050" b="1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02-960-0088</a:t>
            </a:r>
          </a:p>
          <a:p>
            <a:pPr algn="l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050" b="1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거송공인중개사사무소            동대문구 용두동 </a:t>
            </a:r>
            <a:r>
              <a:rPr lang="en-US" altLang="ko-KR" sz="1050" b="1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02-964-0049</a:t>
            </a:r>
          </a:p>
          <a:p>
            <a:pPr algn="l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050" b="1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경동부동산중개인사무소         동대문구 용두동 </a:t>
            </a:r>
            <a:r>
              <a:rPr lang="en-US" altLang="ko-KR" sz="1050" b="1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02-964-0049</a:t>
            </a:r>
          </a:p>
          <a:p>
            <a:pPr algn="l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050" b="1" dirty="0" err="1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굿모닝부동산공인중개사사무소</a:t>
            </a:r>
            <a:r>
              <a:rPr lang="ko-KR" altLang="en-US" sz="1050" b="1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 동대문구 용두동 </a:t>
            </a:r>
            <a:r>
              <a:rPr lang="en-US" altLang="ko-KR" sz="1050" b="1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02-957-9119</a:t>
            </a:r>
          </a:p>
          <a:p>
            <a:pPr algn="l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05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  <a:p>
            <a:pPr algn="l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05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  <a:p>
            <a:pPr algn="l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05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7111" name="AutoShape 34"/>
          <p:cNvSpPr>
            <a:spLocks noChangeArrowheads="1"/>
          </p:cNvSpPr>
          <p:nvPr/>
        </p:nvSpPr>
        <p:spPr bwMode="auto">
          <a:xfrm>
            <a:off x="468313" y="4256172"/>
            <a:ext cx="3727450" cy="452438"/>
          </a:xfrm>
          <a:prstGeom prst="roundRect">
            <a:avLst>
              <a:gd name="adj" fmla="val 16667"/>
            </a:avLst>
          </a:prstGeom>
          <a:solidFill>
            <a:srgbClr val="003366"/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r>
              <a:rPr lang="ko-KR" altLang="en-US" dirty="0">
                <a:solidFill>
                  <a:srgbClr val="FFFFFF"/>
                </a:solidFill>
                <a:latin typeface="나눔고딕" pitchFamily="50" charset="-127"/>
                <a:ea typeface="나눔고딕" pitchFamily="50" charset="-127"/>
              </a:rPr>
              <a:t>지역 네트워크 연결 부동산</a:t>
            </a:r>
          </a:p>
        </p:txBody>
      </p:sp>
      <p:sp>
        <p:nvSpPr>
          <p:cNvPr id="47112" name="AutoShape 34"/>
          <p:cNvSpPr>
            <a:spLocks noChangeArrowheads="1"/>
          </p:cNvSpPr>
          <p:nvPr/>
        </p:nvSpPr>
        <p:spPr bwMode="auto">
          <a:xfrm>
            <a:off x="5053013" y="1559991"/>
            <a:ext cx="2446337" cy="452438"/>
          </a:xfrm>
          <a:prstGeom prst="roundRect">
            <a:avLst>
              <a:gd name="adj" fmla="val 16667"/>
            </a:avLst>
          </a:prstGeom>
          <a:solidFill>
            <a:srgbClr val="A50021"/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r>
              <a:rPr lang="ko-KR" altLang="en-US" dirty="0">
                <a:solidFill>
                  <a:srgbClr val="FFFFFF"/>
                </a:solidFill>
                <a:latin typeface="나눔고딕" pitchFamily="50" charset="-127"/>
                <a:ea typeface="나눔고딕" pitchFamily="50" charset="-127"/>
              </a:rPr>
              <a:t>용두동 부동산</a:t>
            </a:r>
          </a:p>
        </p:txBody>
      </p:sp>
      <p:sp>
        <p:nvSpPr>
          <p:cNvPr id="47113" name="TextBox 1"/>
          <p:cNvSpPr txBox="1">
            <a:spLocks noChangeArrowheads="1"/>
          </p:cNvSpPr>
          <p:nvPr/>
        </p:nvSpPr>
        <p:spPr bwMode="auto">
          <a:xfrm>
            <a:off x="6262569" y="2856979"/>
            <a:ext cx="800219" cy="79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eaVert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…</a:t>
            </a:r>
            <a:endParaRPr lang="ko-KR" altLang="en-US" sz="320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7114" name="Text Box 31"/>
          <p:cNvSpPr txBox="1">
            <a:spLocks noChangeArrowheads="1"/>
          </p:cNvSpPr>
          <p:nvPr/>
        </p:nvSpPr>
        <p:spPr bwMode="auto">
          <a:xfrm>
            <a:off x="4822825" y="3477691"/>
            <a:ext cx="3358612" cy="363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600" dirty="0">
                <a:solidFill>
                  <a:srgbClr val="FFFF00"/>
                </a:solidFill>
                <a:latin typeface="나눔고딕" pitchFamily="50" charset="-127"/>
                <a:ea typeface="나눔고딕" pitchFamily="50" charset="-127"/>
              </a:rPr>
              <a:t>핵심관리 부동산 </a:t>
            </a:r>
            <a:r>
              <a:rPr lang="en-US" altLang="ko-KR" sz="1600" dirty="0">
                <a:solidFill>
                  <a:srgbClr val="FFFF00"/>
                </a:solidFill>
                <a:latin typeface="나눔고딕" pitchFamily="50" charset="-127"/>
                <a:ea typeface="나눔고딕" pitchFamily="50" charset="-127"/>
              </a:rPr>
              <a:t>78</a:t>
            </a:r>
            <a:r>
              <a:rPr lang="ko-KR" altLang="en-US" sz="1600" dirty="0" err="1">
                <a:solidFill>
                  <a:srgbClr val="FFFF00"/>
                </a:solidFill>
                <a:latin typeface="나눔고딕" pitchFamily="50" charset="-127"/>
                <a:ea typeface="나눔고딕" pitchFamily="50" charset="-127"/>
              </a:rPr>
              <a:t>개업소</a:t>
            </a:r>
            <a:r>
              <a:rPr lang="ko-KR" altLang="en-US" sz="1600" dirty="0">
                <a:solidFill>
                  <a:srgbClr val="FFFF00"/>
                </a:solidFill>
                <a:latin typeface="나눔고딕" pitchFamily="50" charset="-127"/>
                <a:ea typeface="나눔고딕" pitchFamily="50" charset="-127"/>
              </a:rPr>
              <a:t> 집중관리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141489" y="4389735"/>
            <a:ext cx="5832475" cy="4794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l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50" b="1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21</a:t>
            </a:r>
            <a:r>
              <a:rPr lang="ko-KR" altLang="en-US" sz="1050" b="1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세기부동산공인중개사사무소 동대문구 제기동 </a:t>
            </a:r>
            <a:r>
              <a:rPr lang="en-US" altLang="ko-KR" sz="1050" b="1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02-923-6644</a:t>
            </a:r>
          </a:p>
          <a:p>
            <a:pPr algn="l">
              <a:defRPr/>
            </a:pPr>
            <a:r>
              <a:rPr lang="ko-KR" altLang="en-US" sz="1050" b="1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고려공인중개사사무소             동대문구 제기동 </a:t>
            </a:r>
            <a:r>
              <a:rPr lang="en-US" altLang="ko-KR" sz="1050" b="1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02-921-6089</a:t>
            </a:r>
            <a:r>
              <a:rPr lang="ko-KR" altLang="en-US" sz="1050" b="1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 </a:t>
            </a:r>
          </a:p>
        </p:txBody>
      </p:sp>
      <p:sp>
        <p:nvSpPr>
          <p:cNvPr id="47116" name="TextBox 20"/>
          <p:cNvSpPr txBox="1">
            <a:spLocks noChangeArrowheads="1"/>
          </p:cNvSpPr>
          <p:nvPr/>
        </p:nvSpPr>
        <p:spPr bwMode="auto">
          <a:xfrm>
            <a:off x="6343531" y="4587960"/>
            <a:ext cx="800219" cy="79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eaVert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…</a:t>
            </a:r>
            <a:endParaRPr lang="ko-KR" altLang="en-US" sz="320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7117" name="Text Box 31"/>
          <p:cNvSpPr txBox="1">
            <a:spLocks noChangeArrowheads="1"/>
          </p:cNvSpPr>
          <p:nvPr/>
        </p:nvSpPr>
        <p:spPr bwMode="auto">
          <a:xfrm>
            <a:off x="4852709" y="5153110"/>
            <a:ext cx="3416320" cy="3877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600" dirty="0">
                <a:solidFill>
                  <a:srgbClr val="FFFF00"/>
                </a:solidFill>
                <a:latin typeface="나눔고딕" pitchFamily="50" charset="-127"/>
                <a:ea typeface="나눔고딕" pitchFamily="50" charset="-127"/>
              </a:rPr>
              <a:t>핵심관리 부동산 </a:t>
            </a:r>
            <a:r>
              <a:rPr lang="en-US" altLang="ko-KR" sz="1600" dirty="0">
                <a:solidFill>
                  <a:srgbClr val="FFFF00"/>
                </a:solidFill>
                <a:latin typeface="나눔고딕" pitchFamily="50" charset="-127"/>
                <a:ea typeface="나눔고딕" pitchFamily="50" charset="-127"/>
              </a:rPr>
              <a:t>68</a:t>
            </a:r>
            <a:r>
              <a:rPr lang="ko-KR" altLang="en-US" sz="1600" dirty="0">
                <a:solidFill>
                  <a:srgbClr val="FFFF00"/>
                </a:solidFill>
                <a:latin typeface="나눔고딕" pitchFamily="50" charset="-127"/>
                <a:ea typeface="나눔고딕" pitchFamily="50" charset="-127"/>
              </a:rPr>
              <a:t>개 업소 집중관리 </a:t>
            </a:r>
          </a:p>
        </p:txBody>
      </p:sp>
      <p:sp>
        <p:nvSpPr>
          <p:cNvPr id="47119" name="AutoShape 4"/>
          <p:cNvSpPr>
            <a:spLocks noChangeArrowheads="1"/>
          </p:cNvSpPr>
          <p:nvPr/>
        </p:nvSpPr>
        <p:spPr bwMode="auto">
          <a:xfrm>
            <a:off x="171450" y="5516563"/>
            <a:ext cx="8588375" cy="1152525"/>
          </a:xfrm>
          <a:prstGeom prst="roundRect">
            <a:avLst>
              <a:gd name="adj" fmla="val 10093"/>
            </a:avLst>
          </a:prstGeom>
          <a:solidFill>
            <a:srgbClr val="000000"/>
          </a:solidFill>
          <a:ln w="3175">
            <a:noFill/>
            <a:round/>
            <a:headEnd/>
            <a:tailEnd/>
          </a:ln>
        </p:spPr>
        <p:txBody>
          <a:bodyPr wrap="none" anchor="ctr"/>
          <a:lstStyle/>
          <a:p>
            <a:pPr>
              <a:lnSpc>
                <a:spcPct val="100000"/>
              </a:lnSpc>
              <a:spcBef>
                <a:spcPct val="50000"/>
              </a:spcBef>
            </a:pPr>
            <a:r>
              <a:rPr lang="ko-KR" altLang="en-US" sz="20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사전영업을 통한 </a:t>
            </a:r>
            <a:r>
              <a:rPr lang="ko-KR" altLang="en-US" sz="2000" dirty="0" err="1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지역내</a:t>
            </a:r>
            <a:r>
              <a:rPr lang="ko-KR" altLang="en-US" sz="20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핵심</a:t>
            </a:r>
            <a:r>
              <a:rPr lang="en-US" altLang="ko-KR" sz="20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/</a:t>
            </a:r>
            <a:r>
              <a:rPr lang="ko-KR" altLang="en-US" sz="20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중점 부동산 영업 </a:t>
            </a:r>
            <a:r>
              <a:rPr lang="ko-KR" altLang="en-US" sz="2000" dirty="0" err="1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네트워크망</a:t>
            </a:r>
            <a:r>
              <a:rPr lang="ko-KR" altLang="en-US" sz="20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구축 </a:t>
            </a:r>
          </a:p>
          <a:p>
            <a:pPr>
              <a:lnSpc>
                <a:spcPct val="100000"/>
              </a:lnSpc>
              <a:spcBef>
                <a:spcPct val="50000"/>
              </a:spcBef>
            </a:pPr>
            <a:r>
              <a:rPr lang="en-US" altLang="ko-KR" sz="2000" dirty="0">
                <a:solidFill>
                  <a:srgbClr val="FFFF00"/>
                </a:solidFill>
                <a:latin typeface="나눔고딕" pitchFamily="50" charset="-127"/>
                <a:ea typeface="나눔고딕" pitchFamily="50" charset="-127"/>
              </a:rPr>
              <a:t>1</a:t>
            </a:r>
            <a:r>
              <a:rPr lang="ko-KR" altLang="en-US" sz="2000" dirty="0">
                <a:solidFill>
                  <a:srgbClr val="FFFF00"/>
                </a:solidFill>
                <a:latin typeface="나눔고딕" pitchFamily="50" charset="-127"/>
                <a:ea typeface="나눔고딕" pitchFamily="50" charset="-127"/>
              </a:rPr>
              <a:t>업소 </a:t>
            </a:r>
            <a:r>
              <a:rPr lang="en-US" altLang="ko-KR" sz="2000" dirty="0">
                <a:solidFill>
                  <a:srgbClr val="FFFF00"/>
                </a:solidFill>
                <a:latin typeface="나눔고딕" pitchFamily="50" charset="-127"/>
                <a:ea typeface="나눔고딕" pitchFamily="50" charset="-127"/>
              </a:rPr>
              <a:t>1</a:t>
            </a:r>
            <a:r>
              <a:rPr lang="ko-KR" altLang="en-US" sz="2000" dirty="0">
                <a:solidFill>
                  <a:srgbClr val="FFFF00"/>
                </a:solidFill>
                <a:latin typeface="나눔고딕" pitchFamily="50" charset="-127"/>
                <a:ea typeface="나눔고딕" pitchFamily="50" charset="-127"/>
              </a:rPr>
              <a:t>件 계약자 소개를</a:t>
            </a:r>
            <a:r>
              <a:rPr lang="ko-KR" altLang="en-US" sz="2000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 목표로 집중 영업</a:t>
            </a:r>
          </a:p>
        </p:txBody>
      </p:sp>
      <p:sp>
        <p:nvSpPr>
          <p:cNvPr id="16" name="Text Box 8"/>
          <p:cNvSpPr txBox="1">
            <a:spLocks noChangeArrowheads="1"/>
          </p:cNvSpPr>
          <p:nvPr/>
        </p:nvSpPr>
        <p:spPr bwMode="auto">
          <a:xfrm>
            <a:off x="225394" y="1020509"/>
            <a:ext cx="7082388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altLang="ko-KR" sz="2800" b="1" dirty="0">
                <a:solidFill>
                  <a:srgbClr val="FFFF00"/>
                </a:solidFill>
                <a:latin typeface="나눔고딕" pitchFamily="50" charset="-127"/>
                <a:ea typeface="나눔고딕" pitchFamily="50" charset="-127"/>
              </a:rPr>
              <a:t>5. </a:t>
            </a:r>
            <a:r>
              <a:rPr lang="ko-KR" altLang="en-US" sz="2800" b="1" dirty="0">
                <a:solidFill>
                  <a:srgbClr val="FFFF00"/>
                </a:solidFill>
                <a:latin typeface="나눔고딕" pitchFamily="50" charset="-127"/>
                <a:ea typeface="나눔고딕" pitchFamily="50" charset="-127"/>
              </a:rPr>
              <a:t>지역 </a:t>
            </a:r>
            <a:r>
              <a:rPr lang="en-US" altLang="ko-KR" sz="2800" b="1" dirty="0">
                <a:solidFill>
                  <a:srgbClr val="FFFF00"/>
                </a:solidFill>
                <a:latin typeface="나눔고딕" pitchFamily="50" charset="-127"/>
                <a:ea typeface="나눔고딕" pitchFamily="50" charset="-127"/>
              </a:rPr>
              <a:t>595</a:t>
            </a:r>
            <a:r>
              <a:rPr lang="ko-KR" altLang="en-US" sz="2800" b="1" dirty="0">
                <a:solidFill>
                  <a:srgbClr val="FFFF00"/>
                </a:solidFill>
                <a:latin typeface="나눔고딕" pitchFamily="50" charset="-127"/>
                <a:ea typeface="나눔고딕" pitchFamily="50" charset="-127"/>
              </a:rPr>
              <a:t>개 부동산중개업소 네트워크 구축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Text Box 8"/>
          <p:cNvSpPr txBox="1">
            <a:spLocks noChangeArrowheads="1"/>
          </p:cNvSpPr>
          <p:nvPr/>
        </p:nvSpPr>
        <p:spPr bwMode="auto">
          <a:xfrm>
            <a:off x="1412001" y="1493830"/>
            <a:ext cx="6288901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ko-KR" altLang="en-US" sz="2000" b="1" dirty="0" err="1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상암사보이시티에서</a:t>
            </a:r>
            <a:r>
              <a:rPr lang="en-US" altLang="ko-KR" sz="2000" b="1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2000" b="1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확인된 </a:t>
            </a:r>
            <a:r>
              <a:rPr lang="ko-KR" altLang="en-US" sz="2000" b="1" dirty="0" err="1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연합플래닝의</a:t>
            </a:r>
            <a:r>
              <a:rPr lang="ko-KR" altLang="en-US" sz="2000" b="1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영업 실행력</a:t>
            </a:r>
            <a:r>
              <a:rPr lang="en-US" altLang="ko-KR" sz="2000" b="1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!</a:t>
            </a:r>
            <a:endParaRPr lang="ko-KR" altLang="en-US" sz="20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8132" name="AutoShape 4"/>
          <p:cNvSpPr>
            <a:spLocks noChangeArrowheads="1"/>
          </p:cNvSpPr>
          <p:nvPr/>
        </p:nvSpPr>
        <p:spPr bwMode="auto">
          <a:xfrm>
            <a:off x="269905" y="4429132"/>
            <a:ext cx="8588375" cy="2000264"/>
          </a:xfrm>
          <a:prstGeom prst="roundRect">
            <a:avLst>
              <a:gd name="adj" fmla="val 10093"/>
            </a:avLst>
          </a:prstGeom>
          <a:noFill/>
          <a:ln w="3175">
            <a:noFill/>
            <a:round/>
            <a:headEnd/>
            <a:tailEnd/>
          </a:ln>
        </p:spPr>
        <p:txBody>
          <a:bodyPr wrap="none" anchor="ctr"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ko-KR" altLang="en-US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당사는 겨울철 </a:t>
            </a:r>
            <a:r>
              <a:rPr lang="ko-KR" altLang="en-US" dirty="0" err="1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혹한기에도</a:t>
            </a:r>
            <a:r>
              <a:rPr lang="ko-KR" altLang="en-US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dirty="0">
                <a:solidFill>
                  <a:srgbClr val="FFFF00"/>
                </a:solidFill>
                <a:latin typeface="나눔고딕" pitchFamily="50" charset="-127"/>
                <a:ea typeface="나눔고딕" pitchFamily="50" charset="-127"/>
              </a:rPr>
              <a:t>발로 뛰는 마케팅</a:t>
            </a:r>
            <a:r>
              <a:rPr lang="ko-KR" altLang="en-US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으로</a:t>
            </a:r>
            <a:endParaRPr lang="en-US" altLang="ko-KR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ko-KR" altLang="en-US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사전예약 접수 </a:t>
            </a:r>
            <a:r>
              <a:rPr lang="en-US" altLang="ko-KR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324</a:t>
            </a:r>
            <a:r>
              <a:rPr lang="ko-KR" altLang="en-US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건  → 정계약 전환 </a:t>
            </a:r>
            <a:r>
              <a:rPr lang="en-US" altLang="ko-KR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147</a:t>
            </a:r>
            <a:r>
              <a:rPr lang="ko-KR" altLang="en-US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건</a:t>
            </a:r>
            <a:endParaRPr lang="en-US" altLang="ko-KR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ko-KR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ko-KR" sz="3200" dirty="0">
                <a:solidFill>
                  <a:srgbClr val="FFFF00"/>
                </a:solidFill>
                <a:latin typeface="나눔고딕" pitchFamily="50" charset="-127"/>
                <a:ea typeface="나눔고딕" pitchFamily="50" charset="-127"/>
              </a:rPr>
              <a:t>36%</a:t>
            </a:r>
            <a:r>
              <a:rPr lang="ko-KR" altLang="en-US" sz="3200" dirty="0">
                <a:solidFill>
                  <a:srgbClr val="FFFF00"/>
                </a:solidFill>
                <a:latin typeface="나눔고딕" pitchFamily="50" charset="-127"/>
                <a:ea typeface="나눔고딕" pitchFamily="50" charset="-127"/>
              </a:rPr>
              <a:t>의 계약자를 </a:t>
            </a:r>
            <a:r>
              <a:rPr lang="en-US" altLang="ko-KR" sz="3200" dirty="0">
                <a:solidFill>
                  <a:srgbClr val="FFFF00"/>
                </a:solidFill>
                <a:latin typeface="나눔고딕" pitchFamily="50" charset="-127"/>
                <a:ea typeface="나눔고딕" pitchFamily="50" charset="-127"/>
              </a:rPr>
              <a:t>open </a:t>
            </a:r>
            <a:r>
              <a:rPr lang="ko-KR" altLang="en-US" sz="3200" dirty="0">
                <a:solidFill>
                  <a:srgbClr val="FFFF00"/>
                </a:solidFill>
                <a:latin typeface="나눔고딕" pitchFamily="50" charset="-127"/>
                <a:ea typeface="나눔고딕" pitchFamily="50" charset="-127"/>
              </a:rPr>
              <a:t>전</a:t>
            </a:r>
            <a:r>
              <a:rPr lang="en-US" altLang="ko-KR" sz="3200" dirty="0">
                <a:solidFill>
                  <a:srgbClr val="FFFF00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3200" dirty="0">
                <a:solidFill>
                  <a:srgbClr val="FFFF00"/>
                </a:solidFill>
                <a:latin typeface="나눔고딕" pitchFamily="50" charset="-127"/>
                <a:ea typeface="나눔고딕" pitchFamily="50" charset="-127"/>
              </a:rPr>
              <a:t>이미 확보</a:t>
            </a:r>
            <a:endParaRPr lang="en-US" altLang="ko-KR" sz="3200" dirty="0">
              <a:solidFill>
                <a:srgbClr val="FFFF00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ko-KR" altLang="en-US" sz="3200" dirty="0">
                <a:solidFill>
                  <a:srgbClr val="FFFF00"/>
                </a:solidFill>
                <a:latin typeface="나눔고딕" pitchFamily="50" charset="-127"/>
                <a:ea typeface="나눔고딕" pitchFamily="50" charset="-127"/>
              </a:rPr>
              <a:t>조기 성공분양을 이끌었습니다</a:t>
            </a:r>
            <a:r>
              <a:rPr lang="en-US" altLang="ko-KR" dirty="0">
                <a:solidFill>
                  <a:srgbClr val="FFFF00"/>
                </a:solidFill>
                <a:latin typeface="나눔고딕" pitchFamily="50" charset="-127"/>
                <a:ea typeface="나눔고딕" pitchFamily="50" charset="-127"/>
              </a:rPr>
              <a:t>.</a:t>
            </a:r>
            <a:r>
              <a:rPr lang="ko-KR" altLang="en-US" dirty="0">
                <a:solidFill>
                  <a:srgbClr val="FFFF00"/>
                </a:solidFill>
                <a:latin typeface="나눔고딕" pitchFamily="50" charset="-127"/>
                <a:ea typeface="나눔고딕" pitchFamily="50" charset="-127"/>
              </a:rPr>
              <a:t> </a:t>
            </a:r>
          </a:p>
        </p:txBody>
      </p:sp>
      <p:sp>
        <p:nvSpPr>
          <p:cNvPr id="17" name="TextBox 7"/>
          <p:cNvSpPr txBox="1"/>
          <p:nvPr/>
        </p:nvSpPr>
        <p:spPr>
          <a:xfrm>
            <a:off x="142875" y="16377"/>
            <a:ext cx="6661373" cy="781752"/>
          </a:xfrm>
          <a:prstGeom prst="rect">
            <a:avLst/>
          </a:prstGeom>
          <a:noFill/>
          <a:effectLst>
            <a:outerShdw dist="825500" sx="38000" sy="38000" algn="tl" rotWithShape="0">
              <a:schemeClr val="tx2">
                <a:lumMod val="40000"/>
                <a:lumOff val="60000"/>
                <a:alpha val="0"/>
              </a:schemeClr>
            </a:outerShdw>
          </a:effectLst>
        </p:spPr>
        <p:txBody>
          <a:bodyPr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200" b="1" dirty="0">
                <a:gradFill flip="none" rotWithShape="1">
                  <a:gsLst>
                    <a:gs pos="23000">
                      <a:schemeClr val="tx1">
                        <a:lumMod val="75000"/>
                        <a:lumOff val="25000"/>
                      </a:schemeClr>
                    </a:gs>
                    <a:gs pos="51000">
                      <a:schemeClr val="tx1">
                        <a:lumMod val="50000"/>
                        <a:lumOff val="50000"/>
                        <a:alpha val="67000"/>
                      </a:schemeClr>
                    </a:gs>
                    <a:gs pos="83000">
                      <a:schemeClr val="tx1"/>
                    </a:gs>
                  </a:gsLst>
                  <a:lin ang="5100000" scaled="0"/>
                  <a:tileRect/>
                </a:gradFill>
                <a:latin typeface="나눔고딕" pitchFamily="50" charset="-127"/>
                <a:ea typeface="나눔고딕" pitchFamily="50" charset="-127"/>
              </a:rPr>
              <a:t>현장활동 실행</a:t>
            </a:r>
          </a:p>
        </p:txBody>
      </p:sp>
      <p:pic>
        <p:nvPicPr>
          <p:cNvPr id="18" name="그림 2" descr="1385193959929.jpg"/>
          <p:cNvPicPr>
            <a:picLocks noChangeAspect="1"/>
          </p:cNvPicPr>
          <p:nvPr/>
        </p:nvPicPr>
        <p:blipFill>
          <a:blip r:embed="rId2"/>
          <a:srcRect b="15289"/>
          <a:stretch>
            <a:fillRect/>
          </a:stretch>
        </p:blipFill>
        <p:spPr bwMode="auto">
          <a:xfrm>
            <a:off x="2684026" y="2122066"/>
            <a:ext cx="3775948" cy="180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Text Box 8"/>
          <p:cNvSpPr txBox="1">
            <a:spLocks noChangeArrowheads="1"/>
          </p:cNvSpPr>
          <p:nvPr/>
        </p:nvSpPr>
        <p:spPr bwMode="auto">
          <a:xfrm>
            <a:off x="-4067" y="981075"/>
            <a:ext cx="6357831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ko-KR" altLang="en-US" sz="2200" b="1" dirty="0" err="1"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상암사보이시티에서</a:t>
            </a:r>
            <a:r>
              <a:rPr lang="ko-KR" altLang="en-US" sz="2200" b="1" dirty="0"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 이렇게 영업을 실천했습니다</a:t>
            </a:r>
            <a:r>
              <a:rPr lang="en-US" altLang="ko-KR" sz="2200" b="1" dirty="0"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!!</a:t>
            </a:r>
            <a:endParaRPr lang="ko-KR" altLang="en-US" sz="2200" b="1" dirty="0">
              <a:solidFill>
                <a:srgbClr val="FFC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8131" name="Text Box 8"/>
          <p:cNvSpPr txBox="1">
            <a:spLocks noChangeArrowheads="1"/>
          </p:cNvSpPr>
          <p:nvPr/>
        </p:nvSpPr>
        <p:spPr bwMode="auto">
          <a:xfrm>
            <a:off x="250825" y="2837334"/>
            <a:ext cx="1007007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>
              <a:lnSpc>
                <a:spcPct val="100000"/>
              </a:lnSpc>
            </a:pPr>
            <a:r>
              <a:rPr lang="ko-KR" altLang="en-US" sz="1400" b="1" dirty="0">
                <a:solidFill>
                  <a:srgbClr val="FFFF00"/>
                </a:solidFill>
                <a:latin typeface="나눔고딕" pitchFamily="50" charset="-127"/>
                <a:ea typeface="나눔고딕" pitchFamily="50" charset="-127"/>
              </a:rPr>
              <a:t>모닝  홍보 </a:t>
            </a:r>
            <a:endParaRPr lang="en-US" altLang="ko-KR" sz="1400" b="1" dirty="0">
              <a:solidFill>
                <a:srgbClr val="FFFF00"/>
              </a:solidFill>
              <a:latin typeface="나눔고딕" pitchFamily="50" charset="-127"/>
              <a:ea typeface="나눔고딕" pitchFamily="50" charset="-127"/>
            </a:endParaRPr>
          </a:p>
          <a:p>
            <a:pPr algn="l">
              <a:lnSpc>
                <a:spcPct val="100000"/>
              </a:lnSpc>
            </a:pPr>
            <a:endParaRPr lang="ko-KR" altLang="en-US" sz="1400" b="1" dirty="0">
              <a:solidFill>
                <a:srgbClr val="FFFF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48133" name="그림 16" descr="20131110_093600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19088" y="3212976"/>
            <a:ext cx="2165350" cy="1435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8134" name="그림 17" descr="20131110_094228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481263" y="3212976"/>
            <a:ext cx="2149475" cy="1435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8135" name="Text Box 8"/>
          <p:cNvSpPr txBox="1">
            <a:spLocks noChangeArrowheads="1"/>
          </p:cNvSpPr>
          <p:nvPr/>
        </p:nvSpPr>
        <p:spPr bwMode="auto">
          <a:xfrm>
            <a:off x="251520" y="4713163"/>
            <a:ext cx="3770312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</a:pPr>
            <a:r>
              <a:rPr lang="ko-KR" altLang="en-US" sz="1400" b="1" dirty="0">
                <a:solidFill>
                  <a:srgbClr val="FFFF00"/>
                </a:solidFill>
                <a:latin typeface="나눔고딕" pitchFamily="50" charset="-127"/>
                <a:ea typeface="나눔고딕" pitchFamily="50" charset="-127"/>
              </a:rPr>
              <a:t>휴일 등산객을 대상으로</a:t>
            </a:r>
            <a:r>
              <a:rPr lang="en-US" altLang="ko-KR" sz="1400" b="1" dirty="0">
                <a:solidFill>
                  <a:srgbClr val="FFFF00"/>
                </a:solidFill>
                <a:latin typeface="나눔고딕" pitchFamily="50" charset="-127"/>
                <a:ea typeface="나눔고딕" pitchFamily="50" charset="-127"/>
              </a:rPr>
              <a:t>..</a:t>
            </a:r>
            <a:r>
              <a:rPr lang="ko-KR" altLang="en-US" sz="1400" b="1" dirty="0">
                <a:solidFill>
                  <a:srgbClr val="FFFF00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endParaRPr lang="en-US" altLang="ko-KR" sz="1400" b="1" dirty="0">
              <a:solidFill>
                <a:srgbClr val="FFFF00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00000"/>
              </a:lnSpc>
            </a:pPr>
            <a:endParaRPr lang="ko-KR" altLang="en-US" sz="1400" b="1" dirty="0">
              <a:solidFill>
                <a:srgbClr val="FFFF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48136" name="그림 25" descr="1384067289858.jp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443663" y="3212976"/>
            <a:ext cx="2551112" cy="1435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8137" name="Text Box 8"/>
          <p:cNvSpPr txBox="1">
            <a:spLocks noChangeArrowheads="1"/>
          </p:cNvSpPr>
          <p:nvPr/>
        </p:nvSpPr>
        <p:spPr bwMode="auto">
          <a:xfrm>
            <a:off x="4689475" y="4641726"/>
            <a:ext cx="3770313" cy="522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</a:pPr>
            <a:r>
              <a:rPr lang="ko-KR" altLang="en-US" sz="1400" b="1" dirty="0">
                <a:solidFill>
                  <a:srgbClr val="FFFF00"/>
                </a:solidFill>
                <a:latin typeface="나눔고딕" pitchFamily="50" charset="-127"/>
                <a:ea typeface="나눔고딕" pitchFamily="50" charset="-127"/>
              </a:rPr>
              <a:t>지역 행사에서</a:t>
            </a:r>
            <a:r>
              <a:rPr lang="en-US" altLang="ko-KR" sz="1400" b="1" dirty="0">
                <a:solidFill>
                  <a:srgbClr val="FFFF00"/>
                </a:solidFill>
                <a:latin typeface="나눔고딕" pitchFamily="50" charset="-127"/>
                <a:ea typeface="나눔고딕" pitchFamily="50" charset="-127"/>
              </a:rPr>
              <a:t>…</a:t>
            </a:r>
            <a:r>
              <a:rPr lang="ko-KR" altLang="en-US" sz="1400" b="1" dirty="0">
                <a:solidFill>
                  <a:srgbClr val="FFFF00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endParaRPr lang="en-US" altLang="ko-KR" sz="1400" b="1" dirty="0">
              <a:solidFill>
                <a:srgbClr val="FFFF00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00000"/>
              </a:lnSpc>
            </a:pPr>
            <a:endParaRPr lang="ko-KR" altLang="en-US" sz="1400" b="1" dirty="0">
              <a:solidFill>
                <a:srgbClr val="FFFF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48138" name="Picture 2"/>
          <p:cNvPicPr>
            <a:picLocks noChangeAspect="1" noChangeArrowheads="1"/>
          </p:cNvPicPr>
          <p:nvPr/>
        </p:nvPicPr>
        <p:blipFill>
          <a:blip r:embed="rId5"/>
          <a:srcRect l="36388" t="4849" r="37041" b="11237"/>
          <a:stretch>
            <a:fillRect/>
          </a:stretch>
        </p:blipFill>
        <p:spPr bwMode="auto">
          <a:xfrm>
            <a:off x="4721225" y="3220913"/>
            <a:ext cx="1782763" cy="14446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prstShdw prst="shdw17" dist="17961" dir="2700000">
              <a:srgbClr val="995C00"/>
            </a:prstShdw>
          </a:effectLst>
        </p:spPr>
      </p:pic>
      <p:pic>
        <p:nvPicPr>
          <p:cNvPr id="48139" name="그림 30" descr="1385193967049.jpg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475413" y="1510184"/>
            <a:ext cx="2489200" cy="1400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8140" name="그림 29" descr="1385193963603.jpg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4679950" y="1510184"/>
            <a:ext cx="2339975" cy="1400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8141" name="Text Box 8"/>
          <p:cNvSpPr txBox="1">
            <a:spLocks noChangeArrowheads="1"/>
          </p:cNvSpPr>
          <p:nvPr/>
        </p:nvSpPr>
        <p:spPr bwMode="auto">
          <a:xfrm>
            <a:off x="4572000" y="2910359"/>
            <a:ext cx="112562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>
              <a:lnSpc>
                <a:spcPct val="100000"/>
              </a:lnSpc>
            </a:pPr>
            <a:r>
              <a:rPr lang="ko-KR" altLang="en-US" sz="1400" b="1" dirty="0">
                <a:solidFill>
                  <a:srgbClr val="FFFF00"/>
                </a:solidFill>
                <a:latin typeface="나눔고딕" pitchFamily="50" charset="-127"/>
                <a:ea typeface="나눔고딕" pitchFamily="50" charset="-127"/>
              </a:rPr>
              <a:t>퇴근길 홍보 </a:t>
            </a:r>
            <a:endParaRPr lang="en-US" altLang="ko-KR" sz="1400" b="1" dirty="0">
              <a:solidFill>
                <a:srgbClr val="FFFF00"/>
              </a:solidFill>
              <a:latin typeface="나눔고딕" pitchFamily="50" charset="-127"/>
              <a:ea typeface="나눔고딕" pitchFamily="50" charset="-127"/>
            </a:endParaRPr>
          </a:p>
          <a:p>
            <a:pPr algn="l">
              <a:lnSpc>
                <a:spcPct val="100000"/>
              </a:lnSpc>
            </a:pPr>
            <a:endParaRPr lang="ko-KR" altLang="en-US" sz="1400" b="1" dirty="0">
              <a:solidFill>
                <a:srgbClr val="FFFF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48142" name="그림 2" descr="1385193959929.jpg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350838" y="1484784"/>
            <a:ext cx="2479675" cy="1395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8143" name="그림 36" descr="1385107520257.jpg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2481263" y="1484784"/>
            <a:ext cx="2130425" cy="1395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xtBox 7"/>
          <p:cNvSpPr txBox="1"/>
          <p:nvPr/>
        </p:nvSpPr>
        <p:spPr>
          <a:xfrm>
            <a:off x="142875" y="16377"/>
            <a:ext cx="6661373" cy="781752"/>
          </a:xfrm>
          <a:prstGeom prst="rect">
            <a:avLst/>
          </a:prstGeom>
          <a:noFill/>
          <a:effectLst>
            <a:outerShdw dist="825500" sx="38000" sy="38000" algn="tl" rotWithShape="0">
              <a:schemeClr val="tx2">
                <a:lumMod val="40000"/>
                <a:lumOff val="60000"/>
                <a:alpha val="0"/>
              </a:schemeClr>
            </a:outerShdw>
          </a:effectLst>
        </p:spPr>
        <p:txBody>
          <a:bodyPr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200" b="1" dirty="0">
                <a:gradFill flip="none" rotWithShape="1">
                  <a:gsLst>
                    <a:gs pos="23000">
                      <a:schemeClr val="tx1">
                        <a:lumMod val="75000"/>
                        <a:lumOff val="25000"/>
                      </a:schemeClr>
                    </a:gs>
                    <a:gs pos="51000">
                      <a:schemeClr val="tx1">
                        <a:lumMod val="50000"/>
                        <a:lumOff val="50000"/>
                        <a:alpha val="67000"/>
                      </a:schemeClr>
                    </a:gs>
                    <a:gs pos="83000">
                      <a:schemeClr val="tx1"/>
                    </a:gs>
                  </a:gsLst>
                  <a:lin ang="5100000" scaled="0"/>
                  <a:tileRect/>
                </a:gradFill>
                <a:latin typeface="나눔고딕" pitchFamily="50" charset="-127"/>
                <a:ea typeface="나눔고딕" pitchFamily="50" charset="-127"/>
              </a:rPr>
              <a:t>현장활동 실행 </a:t>
            </a:r>
          </a:p>
        </p:txBody>
      </p:sp>
      <p:pic>
        <p:nvPicPr>
          <p:cNvPr id="18" name="그림 18" descr="1383979385705.jpg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7583391" y="5085184"/>
            <a:ext cx="1411384" cy="13366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그림 19" descr="1383979383634.jpg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1268090" y="5139159"/>
            <a:ext cx="960438" cy="1282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" name="그림 20" descr="1383979389549.jpg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>
            <a:off x="2228528" y="5139159"/>
            <a:ext cx="993775" cy="1282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" name="그림 21" descr="1383979392836.jpg"/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3222303" y="5139159"/>
            <a:ext cx="960437" cy="1282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" name="그림 22" descr="1383979395556.jpg"/>
          <p:cNvPicPr>
            <a:picLocks noChangeAspect="1"/>
          </p:cNvPicPr>
          <p:nvPr/>
        </p:nvPicPr>
        <p:blipFill>
          <a:blip r:embed="rId14"/>
          <a:srcRect/>
          <a:stretch>
            <a:fillRect/>
          </a:stretch>
        </p:blipFill>
        <p:spPr bwMode="auto">
          <a:xfrm>
            <a:off x="4182740" y="5101059"/>
            <a:ext cx="990600" cy="132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" name="그림 23" descr="1383979397855.jpg"/>
          <p:cNvPicPr>
            <a:picLocks noChangeAspect="1"/>
          </p:cNvPicPr>
          <p:nvPr/>
        </p:nvPicPr>
        <p:blipFill>
          <a:blip r:embed="rId15"/>
          <a:srcRect/>
          <a:stretch>
            <a:fillRect/>
          </a:stretch>
        </p:blipFill>
        <p:spPr bwMode="auto">
          <a:xfrm>
            <a:off x="5130478" y="5101059"/>
            <a:ext cx="990600" cy="132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" name="그림 24" descr="1383979399725.jpg"/>
          <p:cNvPicPr>
            <a:picLocks noChangeAspect="1"/>
          </p:cNvPicPr>
          <p:nvPr/>
        </p:nvPicPr>
        <p:blipFill>
          <a:blip r:embed="rId16"/>
          <a:srcRect/>
          <a:stretch>
            <a:fillRect/>
          </a:stretch>
        </p:blipFill>
        <p:spPr bwMode="auto">
          <a:xfrm>
            <a:off x="323528" y="5124872"/>
            <a:ext cx="962025" cy="1282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" name="그림 26" descr="1383720764053.jpg"/>
          <p:cNvPicPr>
            <a:picLocks noChangeAspect="1"/>
          </p:cNvPicPr>
          <p:nvPr/>
        </p:nvPicPr>
        <p:blipFill>
          <a:blip r:embed="rId17"/>
          <a:srcRect/>
          <a:stretch>
            <a:fillRect/>
          </a:stretch>
        </p:blipFill>
        <p:spPr bwMode="auto">
          <a:xfrm>
            <a:off x="5941690" y="5085184"/>
            <a:ext cx="1695450" cy="1336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" name="Text Box 8"/>
          <p:cNvSpPr txBox="1">
            <a:spLocks noChangeArrowheads="1"/>
          </p:cNvSpPr>
          <p:nvPr/>
        </p:nvSpPr>
        <p:spPr bwMode="auto">
          <a:xfrm>
            <a:off x="274075" y="6433517"/>
            <a:ext cx="3770312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</a:pPr>
            <a:r>
              <a:rPr lang="ko-KR" altLang="en-US" sz="1400" b="1" dirty="0">
                <a:solidFill>
                  <a:srgbClr val="FFFF00"/>
                </a:solidFill>
                <a:latin typeface="나눔고딕" pitchFamily="50" charset="-127"/>
                <a:ea typeface="나눔고딕" pitchFamily="50" charset="-127"/>
              </a:rPr>
              <a:t>부동산 네트워크 협력체제 구축 </a:t>
            </a:r>
            <a:endParaRPr lang="en-US" altLang="ko-KR" sz="1400" b="1" dirty="0">
              <a:solidFill>
                <a:srgbClr val="FFFF00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00000"/>
              </a:lnSpc>
            </a:pPr>
            <a:endParaRPr lang="ko-KR" altLang="en-US" sz="1400" b="1" dirty="0">
              <a:solidFill>
                <a:srgbClr val="FFFF00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 descr="디엠01.jpg"/>
          <p:cNvPicPr>
            <a:picLocks noChangeAspect="1"/>
          </p:cNvPicPr>
          <p:nvPr/>
        </p:nvPicPr>
        <p:blipFill>
          <a:blip r:embed="rId2" cstate="print"/>
          <a:srcRect l="30346" t="38658" r="50087" b="34884"/>
          <a:stretch>
            <a:fillRect/>
          </a:stretch>
        </p:blipFill>
        <p:spPr>
          <a:xfrm>
            <a:off x="-174690" y="2224071"/>
            <a:ext cx="8215425" cy="1574546"/>
          </a:xfrm>
          <a:prstGeom prst="roundRect">
            <a:avLst>
              <a:gd name="adj" fmla="val 3755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06499" name="직사각형 16"/>
          <p:cNvSpPr>
            <a:spLocks noChangeArrowheads="1"/>
          </p:cNvSpPr>
          <p:nvPr/>
        </p:nvSpPr>
        <p:spPr bwMode="auto">
          <a:xfrm>
            <a:off x="307975" y="2535238"/>
            <a:ext cx="3438763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kumimoji="0" lang="ko-KR" altLang="en-US" sz="5400" b="0" dirty="0"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분양가제안</a:t>
            </a:r>
          </a:p>
        </p:txBody>
      </p:sp>
    </p:spTree>
  </p:cSld>
  <p:clrMapOvr>
    <a:masterClrMapping/>
  </p:clrMapOvr>
  <p:transition>
    <p:wipe dir="r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Freeform 6"/>
          <p:cNvSpPr>
            <a:spLocks/>
          </p:cNvSpPr>
          <p:nvPr/>
        </p:nvSpPr>
        <p:spPr bwMode="auto">
          <a:xfrm>
            <a:off x="1154113" y="3084190"/>
            <a:ext cx="6972300" cy="550863"/>
          </a:xfrm>
          <a:custGeom>
            <a:avLst/>
            <a:gdLst>
              <a:gd name="T0" fmla="*/ 0 w 4131"/>
              <a:gd name="T1" fmla="*/ 2147483647 h 286"/>
              <a:gd name="T2" fmla="*/ 2147483647 w 4131"/>
              <a:gd name="T3" fmla="*/ 2147483647 h 286"/>
              <a:gd name="T4" fmla="*/ 2147483647 w 4131"/>
              <a:gd name="T5" fmla="*/ 2147483647 h 286"/>
              <a:gd name="T6" fmla="*/ 2147483647 w 4131"/>
              <a:gd name="T7" fmla="*/ 2147483647 h 286"/>
              <a:gd name="T8" fmla="*/ 2147483647 w 4131"/>
              <a:gd name="T9" fmla="*/ 2147483647 h 286"/>
              <a:gd name="T10" fmla="*/ 2147483647 w 4131"/>
              <a:gd name="T11" fmla="*/ 2147483647 h 286"/>
              <a:gd name="T12" fmla="*/ 2147483647 w 4131"/>
              <a:gd name="T13" fmla="*/ 2147483647 h 286"/>
              <a:gd name="T14" fmla="*/ 2147483647 w 4131"/>
              <a:gd name="T15" fmla="*/ 2147483647 h 286"/>
              <a:gd name="T16" fmla="*/ 2147483647 w 4131"/>
              <a:gd name="T17" fmla="*/ 2147483647 h 286"/>
              <a:gd name="T18" fmla="*/ 2147483647 w 4131"/>
              <a:gd name="T19" fmla="*/ 2147483647 h 286"/>
              <a:gd name="T20" fmla="*/ 2147483647 w 4131"/>
              <a:gd name="T21" fmla="*/ 2147483647 h 286"/>
              <a:gd name="T22" fmla="*/ 2147483647 w 4131"/>
              <a:gd name="T23" fmla="*/ 2147483647 h 286"/>
              <a:gd name="T24" fmla="*/ 2147483647 w 4131"/>
              <a:gd name="T25" fmla="*/ 2147483647 h 286"/>
              <a:gd name="T26" fmla="*/ 2147483647 w 4131"/>
              <a:gd name="T27" fmla="*/ 0 h 286"/>
              <a:gd name="T28" fmla="*/ 2147483647 w 4131"/>
              <a:gd name="T29" fmla="*/ 2147483647 h 286"/>
              <a:gd name="T30" fmla="*/ 2147483647 w 4131"/>
              <a:gd name="T31" fmla="*/ 2147483647 h 286"/>
              <a:gd name="T32" fmla="*/ 2147483647 w 4131"/>
              <a:gd name="T33" fmla="*/ 2147483647 h 286"/>
              <a:gd name="T34" fmla="*/ 2147483647 w 4131"/>
              <a:gd name="T35" fmla="*/ 2147483647 h 286"/>
              <a:gd name="T36" fmla="*/ 2147483647 w 4131"/>
              <a:gd name="T37" fmla="*/ 2147483647 h 286"/>
              <a:gd name="T38" fmla="*/ 2147483647 w 4131"/>
              <a:gd name="T39" fmla="*/ 2147483647 h 286"/>
              <a:gd name="T40" fmla="*/ 2147483647 w 4131"/>
              <a:gd name="T41" fmla="*/ 2147483647 h 286"/>
              <a:gd name="T42" fmla="*/ 2147483647 w 4131"/>
              <a:gd name="T43" fmla="*/ 2147483647 h 286"/>
              <a:gd name="T44" fmla="*/ 2147483647 w 4131"/>
              <a:gd name="T45" fmla="*/ 2147483647 h 286"/>
              <a:gd name="T46" fmla="*/ 2147483647 w 4131"/>
              <a:gd name="T47" fmla="*/ 2147483647 h 28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w 4131"/>
              <a:gd name="T73" fmla="*/ 0 h 286"/>
              <a:gd name="T74" fmla="*/ 4131 w 4131"/>
              <a:gd name="T75" fmla="*/ 286 h 286"/>
            </a:gdLst>
            <a:ahLst/>
            <a:cxnLst>
              <a:cxn ang="T48">
                <a:pos x="T0" y="T1"/>
              </a:cxn>
              <a:cxn ang="T49">
                <a:pos x="T2" y="T3"/>
              </a:cxn>
              <a:cxn ang="T50">
                <a:pos x="T4" y="T5"/>
              </a:cxn>
              <a:cxn ang="T51">
                <a:pos x="T6" y="T7"/>
              </a:cxn>
              <a:cxn ang="T52">
                <a:pos x="T8" y="T9"/>
              </a:cxn>
              <a:cxn ang="T53">
                <a:pos x="T10" y="T11"/>
              </a:cxn>
              <a:cxn ang="T54">
                <a:pos x="T12" y="T13"/>
              </a:cxn>
              <a:cxn ang="T55">
                <a:pos x="T14" y="T15"/>
              </a:cxn>
              <a:cxn ang="T56">
                <a:pos x="T16" y="T17"/>
              </a:cxn>
              <a:cxn ang="T57">
                <a:pos x="T18" y="T19"/>
              </a:cxn>
              <a:cxn ang="T58">
                <a:pos x="T20" y="T21"/>
              </a:cxn>
              <a:cxn ang="T59">
                <a:pos x="T22" y="T23"/>
              </a:cxn>
              <a:cxn ang="T60">
                <a:pos x="T24" y="T25"/>
              </a:cxn>
              <a:cxn ang="T61">
                <a:pos x="T26" y="T27"/>
              </a:cxn>
              <a:cxn ang="T62">
                <a:pos x="T28" y="T29"/>
              </a:cxn>
              <a:cxn ang="T63">
                <a:pos x="T30" y="T31"/>
              </a:cxn>
              <a:cxn ang="T64">
                <a:pos x="T32" y="T33"/>
              </a:cxn>
              <a:cxn ang="T65">
                <a:pos x="T34" y="T35"/>
              </a:cxn>
              <a:cxn ang="T66">
                <a:pos x="T36" y="T37"/>
              </a:cxn>
              <a:cxn ang="T67">
                <a:pos x="T38" y="T39"/>
              </a:cxn>
              <a:cxn ang="T68">
                <a:pos x="T40" y="T41"/>
              </a:cxn>
              <a:cxn ang="T69">
                <a:pos x="T42" y="T43"/>
              </a:cxn>
              <a:cxn ang="T70">
                <a:pos x="T44" y="T45"/>
              </a:cxn>
              <a:cxn ang="T71">
                <a:pos x="T46" y="T47"/>
              </a:cxn>
            </a:cxnLst>
            <a:rect l="T72" t="T73" r="T74" b="T75"/>
            <a:pathLst>
              <a:path w="4131" h="286">
                <a:moveTo>
                  <a:pt x="0" y="286"/>
                </a:moveTo>
                <a:lnTo>
                  <a:pt x="147" y="286"/>
                </a:lnTo>
                <a:cubicBezTo>
                  <a:pt x="149" y="272"/>
                  <a:pt x="152" y="257"/>
                  <a:pt x="154" y="243"/>
                </a:cubicBezTo>
                <a:lnTo>
                  <a:pt x="303" y="147"/>
                </a:lnTo>
                <a:cubicBezTo>
                  <a:pt x="319" y="135"/>
                  <a:pt x="336" y="123"/>
                  <a:pt x="352" y="111"/>
                </a:cubicBezTo>
                <a:cubicBezTo>
                  <a:pt x="352" y="111"/>
                  <a:pt x="366" y="91"/>
                  <a:pt x="368" y="81"/>
                </a:cubicBezTo>
                <a:cubicBezTo>
                  <a:pt x="370" y="71"/>
                  <a:pt x="373" y="57"/>
                  <a:pt x="365" y="51"/>
                </a:cubicBezTo>
                <a:cubicBezTo>
                  <a:pt x="357" y="45"/>
                  <a:pt x="332" y="43"/>
                  <a:pt x="319" y="45"/>
                </a:cubicBezTo>
                <a:cubicBezTo>
                  <a:pt x="306" y="47"/>
                  <a:pt x="295" y="54"/>
                  <a:pt x="287" y="63"/>
                </a:cubicBezTo>
                <a:cubicBezTo>
                  <a:pt x="279" y="72"/>
                  <a:pt x="283" y="96"/>
                  <a:pt x="271" y="102"/>
                </a:cubicBezTo>
                <a:lnTo>
                  <a:pt x="216" y="102"/>
                </a:lnTo>
                <a:cubicBezTo>
                  <a:pt x="216" y="102"/>
                  <a:pt x="220" y="72"/>
                  <a:pt x="232" y="57"/>
                </a:cubicBezTo>
                <a:cubicBezTo>
                  <a:pt x="244" y="42"/>
                  <a:pt x="269" y="24"/>
                  <a:pt x="287" y="15"/>
                </a:cubicBezTo>
                <a:cubicBezTo>
                  <a:pt x="305" y="6"/>
                  <a:pt x="322" y="0"/>
                  <a:pt x="342" y="0"/>
                </a:cubicBezTo>
                <a:cubicBezTo>
                  <a:pt x="362" y="0"/>
                  <a:pt x="393" y="6"/>
                  <a:pt x="407" y="15"/>
                </a:cubicBezTo>
                <a:cubicBezTo>
                  <a:pt x="421" y="24"/>
                  <a:pt x="427" y="40"/>
                  <a:pt x="429" y="54"/>
                </a:cubicBezTo>
                <a:cubicBezTo>
                  <a:pt x="431" y="68"/>
                  <a:pt x="427" y="87"/>
                  <a:pt x="420" y="102"/>
                </a:cubicBezTo>
                <a:lnTo>
                  <a:pt x="387" y="144"/>
                </a:lnTo>
                <a:cubicBezTo>
                  <a:pt x="367" y="157"/>
                  <a:pt x="346" y="170"/>
                  <a:pt x="326" y="183"/>
                </a:cubicBezTo>
                <a:cubicBezTo>
                  <a:pt x="310" y="194"/>
                  <a:pt x="293" y="205"/>
                  <a:pt x="277" y="216"/>
                </a:cubicBezTo>
                <a:cubicBezTo>
                  <a:pt x="266" y="223"/>
                  <a:pt x="256" y="230"/>
                  <a:pt x="245" y="237"/>
                </a:cubicBezTo>
                <a:lnTo>
                  <a:pt x="392" y="237"/>
                </a:lnTo>
                <a:cubicBezTo>
                  <a:pt x="381" y="253"/>
                  <a:pt x="371" y="270"/>
                  <a:pt x="360" y="286"/>
                </a:cubicBezTo>
                <a:lnTo>
                  <a:pt x="4131" y="286"/>
                </a:lnTo>
              </a:path>
            </a:pathLst>
          </a:custGeom>
          <a:noFill/>
          <a:ln w="19050">
            <a:solidFill>
              <a:srgbClr val="FFF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1267" name="Freeform 7"/>
          <p:cNvSpPr>
            <a:spLocks/>
          </p:cNvSpPr>
          <p:nvPr/>
        </p:nvSpPr>
        <p:spPr bwMode="auto">
          <a:xfrm>
            <a:off x="1116013" y="4510063"/>
            <a:ext cx="7010400" cy="554037"/>
          </a:xfrm>
          <a:custGeom>
            <a:avLst/>
            <a:gdLst>
              <a:gd name="T0" fmla="*/ 0 w 4332"/>
              <a:gd name="T1" fmla="*/ 2147483647 h 288"/>
              <a:gd name="T2" fmla="*/ 2147483647 w 4332"/>
              <a:gd name="T3" fmla="*/ 2147483647 h 288"/>
              <a:gd name="T4" fmla="*/ 2147483647 w 4332"/>
              <a:gd name="T5" fmla="*/ 2147483647 h 288"/>
              <a:gd name="T6" fmla="*/ 2147483647 w 4332"/>
              <a:gd name="T7" fmla="*/ 2147483647 h 288"/>
              <a:gd name="T8" fmla="*/ 2147483647 w 4332"/>
              <a:gd name="T9" fmla="*/ 2147483647 h 288"/>
              <a:gd name="T10" fmla="*/ 2147483647 w 4332"/>
              <a:gd name="T11" fmla="*/ 2147483647 h 288"/>
              <a:gd name="T12" fmla="*/ 2147483647 w 4332"/>
              <a:gd name="T13" fmla="*/ 2147483647 h 288"/>
              <a:gd name="T14" fmla="*/ 2147483647 w 4332"/>
              <a:gd name="T15" fmla="*/ 2147483647 h 288"/>
              <a:gd name="T16" fmla="*/ 2147483647 w 4332"/>
              <a:gd name="T17" fmla="*/ 2147483647 h 288"/>
              <a:gd name="T18" fmla="*/ 2147483647 w 4332"/>
              <a:gd name="T19" fmla="*/ 2147483647 h 288"/>
              <a:gd name="T20" fmla="*/ 2147483647 w 4332"/>
              <a:gd name="T21" fmla="*/ 2147483647 h 288"/>
              <a:gd name="T22" fmla="*/ 2147483647 w 4332"/>
              <a:gd name="T23" fmla="*/ 2147483647 h 288"/>
              <a:gd name="T24" fmla="*/ 2147483647 w 4332"/>
              <a:gd name="T25" fmla="*/ 2147483647 h 288"/>
              <a:gd name="T26" fmla="*/ 2147483647 w 4332"/>
              <a:gd name="T27" fmla="*/ 2147483647 h 288"/>
              <a:gd name="T28" fmla="*/ 2147483647 w 4332"/>
              <a:gd name="T29" fmla="*/ 2147483647 h 288"/>
              <a:gd name="T30" fmla="*/ 2147483647 w 4332"/>
              <a:gd name="T31" fmla="*/ 2147483647 h 288"/>
              <a:gd name="T32" fmla="*/ 2147483647 w 4332"/>
              <a:gd name="T33" fmla="*/ 2147483647 h 288"/>
              <a:gd name="T34" fmla="*/ 2147483647 w 4332"/>
              <a:gd name="T35" fmla="*/ 2147483647 h 288"/>
              <a:gd name="T36" fmla="*/ 2147483647 w 4332"/>
              <a:gd name="T37" fmla="*/ 2147483647 h 288"/>
              <a:gd name="T38" fmla="*/ 2147483647 w 4332"/>
              <a:gd name="T39" fmla="*/ 2147483647 h 288"/>
              <a:gd name="T40" fmla="*/ 2147483647 w 4332"/>
              <a:gd name="T41" fmla="*/ 2147483647 h 288"/>
              <a:gd name="T42" fmla="*/ 2147483647 w 4332"/>
              <a:gd name="T43" fmla="*/ 2147483647 h 288"/>
              <a:gd name="T44" fmla="*/ 2147483647 w 4332"/>
              <a:gd name="T45" fmla="*/ 0 h 288"/>
              <a:gd name="T46" fmla="*/ 2147483647 w 4332"/>
              <a:gd name="T47" fmla="*/ 0 h 288"/>
              <a:gd name="T48" fmla="*/ 2147483647 w 4332"/>
              <a:gd name="T49" fmla="*/ 2147483647 h 288"/>
              <a:gd name="T50" fmla="*/ 2147483647 w 4332"/>
              <a:gd name="T51" fmla="*/ 2147483647 h 288"/>
              <a:gd name="T52" fmla="*/ 2147483647 w 4332"/>
              <a:gd name="T53" fmla="*/ 2147483647 h 288"/>
              <a:gd name="T54" fmla="*/ 2147483647 w 4332"/>
              <a:gd name="T55" fmla="*/ 2147483647 h 288"/>
              <a:gd name="T56" fmla="*/ 2147483647 w 4332"/>
              <a:gd name="T57" fmla="*/ 2147483647 h 288"/>
              <a:gd name="T58" fmla="*/ 2147483647 w 4332"/>
              <a:gd name="T59" fmla="*/ 2147483647 h 288"/>
              <a:gd name="T60" fmla="*/ 2147483647 w 4332"/>
              <a:gd name="T61" fmla="*/ 2147483647 h 288"/>
              <a:gd name="T62" fmla="*/ 2147483647 w 4332"/>
              <a:gd name="T63" fmla="*/ 2147483647 h 288"/>
              <a:gd name="T64" fmla="*/ 2147483647 w 4332"/>
              <a:gd name="T65" fmla="*/ 2147483647 h 288"/>
              <a:gd name="T66" fmla="*/ 2147483647 w 4332"/>
              <a:gd name="T67" fmla="*/ 2147483647 h 288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w 4332"/>
              <a:gd name="T103" fmla="*/ 0 h 288"/>
              <a:gd name="T104" fmla="*/ 4332 w 4332"/>
              <a:gd name="T105" fmla="*/ 288 h 288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T102" t="T103" r="T104" b="T105"/>
            <a:pathLst>
              <a:path w="4332" h="288">
                <a:moveTo>
                  <a:pt x="0" y="287"/>
                </a:moveTo>
                <a:lnTo>
                  <a:pt x="272" y="287"/>
                </a:lnTo>
                <a:cubicBezTo>
                  <a:pt x="272" y="287"/>
                  <a:pt x="257" y="282"/>
                  <a:pt x="252" y="273"/>
                </a:cubicBezTo>
                <a:cubicBezTo>
                  <a:pt x="247" y="264"/>
                  <a:pt x="240" y="248"/>
                  <a:pt x="240" y="234"/>
                </a:cubicBezTo>
                <a:cubicBezTo>
                  <a:pt x="240" y="220"/>
                  <a:pt x="245" y="195"/>
                  <a:pt x="255" y="189"/>
                </a:cubicBezTo>
                <a:cubicBezTo>
                  <a:pt x="265" y="183"/>
                  <a:pt x="296" y="194"/>
                  <a:pt x="303" y="198"/>
                </a:cubicBezTo>
                <a:lnTo>
                  <a:pt x="297" y="216"/>
                </a:lnTo>
                <a:cubicBezTo>
                  <a:pt x="297" y="222"/>
                  <a:pt x="301" y="231"/>
                  <a:pt x="306" y="237"/>
                </a:cubicBezTo>
                <a:cubicBezTo>
                  <a:pt x="311" y="243"/>
                  <a:pt x="318" y="250"/>
                  <a:pt x="327" y="249"/>
                </a:cubicBezTo>
                <a:cubicBezTo>
                  <a:pt x="336" y="248"/>
                  <a:pt x="353" y="238"/>
                  <a:pt x="363" y="231"/>
                </a:cubicBezTo>
                <a:cubicBezTo>
                  <a:pt x="373" y="224"/>
                  <a:pt x="382" y="216"/>
                  <a:pt x="387" y="207"/>
                </a:cubicBezTo>
                <a:cubicBezTo>
                  <a:pt x="392" y="198"/>
                  <a:pt x="394" y="183"/>
                  <a:pt x="393" y="174"/>
                </a:cubicBezTo>
                <a:cubicBezTo>
                  <a:pt x="392" y="165"/>
                  <a:pt x="386" y="157"/>
                  <a:pt x="378" y="153"/>
                </a:cubicBezTo>
                <a:cubicBezTo>
                  <a:pt x="370" y="149"/>
                  <a:pt x="348" y="157"/>
                  <a:pt x="345" y="150"/>
                </a:cubicBezTo>
                <a:cubicBezTo>
                  <a:pt x="342" y="143"/>
                  <a:pt x="350" y="115"/>
                  <a:pt x="357" y="108"/>
                </a:cubicBezTo>
                <a:lnTo>
                  <a:pt x="387" y="105"/>
                </a:lnTo>
                <a:cubicBezTo>
                  <a:pt x="387" y="105"/>
                  <a:pt x="410" y="89"/>
                  <a:pt x="414" y="81"/>
                </a:cubicBezTo>
                <a:cubicBezTo>
                  <a:pt x="418" y="73"/>
                  <a:pt x="415" y="59"/>
                  <a:pt x="411" y="54"/>
                </a:cubicBezTo>
                <a:cubicBezTo>
                  <a:pt x="407" y="49"/>
                  <a:pt x="398" y="47"/>
                  <a:pt x="390" y="51"/>
                </a:cubicBezTo>
                <a:cubicBezTo>
                  <a:pt x="382" y="55"/>
                  <a:pt x="372" y="75"/>
                  <a:pt x="360" y="78"/>
                </a:cubicBezTo>
                <a:lnTo>
                  <a:pt x="315" y="72"/>
                </a:lnTo>
                <a:lnTo>
                  <a:pt x="345" y="24"/>
                </a:lnTo>
                <a:lnTo>
                  <a:pt x="390" y="0"/>
                </a:lnTo>
                <a:lnTo>
                  <a:pt x="435" y="0"/>
                </a:lnTo>
                <a:lnTo>
                  <a:pt x="462" y="27"/>
                </a:lnTo>
                <a:cubicBezTo>
                  <a:pt x="462" y="27"/>
                  <a:pt x="469" y="55"/>
                  <a:pt x="468" y="66"/>
                </a:cubicBezTo>
                <a:cubicBezTo>
                  <a:pt x="467" y="77"/>
                  <a:pt x="460" y="86"/>
                  <a:pt x="453" y="96"/>
                </a:cubicBezTo>
                <a:cubicBezTo>
                  <a:pt x="446" y="106"/>
                  <a:pt x="426" y="118"/>
                  <a:pt x="426" y="129"/>
                </a:cubicBezTo>
                <a:lnTo>
                  <a:pt x="450" y="162"/>
                </a:lnTo>
                <a:cubicBezTo>
                  <a:pt x="450" y="162"/>
                  <a:pt x="446" y="194"/>
                  <a:pt x="441" y="207"/>
                </a:cubicBezTo>
                <a:cubicBezTo>
                  <a:pt x="436" y="220"/>
                  <a:pt x="427" y="229"/>
                  <a:pt x="417" y="240"/>
                </a:cubicBezTo>
                <a:cubicBezTo>
                  <a:pt x="407" y="251"/>
                  <a:pt x="387" y="268"/>
                  <a:pt x="378" y="276"/>
                </a:cubicBezTo>
                <a:lnTo>
                  <a:pt x="360" y="288"/>
                </a:lnTo>
                <a:lnTo>
                  <a:pt x="4332" y="288"/>
                </a:lnTo>
              </a:path>
            </a:pathLst>
          </a:custGeom>
          <a:noFill/>
          <a:ln w="19050">
            <a:solidFill>
              <a:srgbClr val="FFFF00">
                <a:alpha val="59999"/>
              </a:srgb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1268" name="Freeform 11"/>
          <p:cNvSpPr>
            <a:spLocks/>
          </p:cNvSpPr>
          <p:nvPr/>
        </p:nvSpPr>
        <p:spPr bwMode="auto">
          <a:xfrm>
            <a:off x="1147763" y="1676450"/>
            <a:ext cx="6978650" cy="554038"/>
          </a:xfrm>
          <a:custGeom>
            <a:avLst/>
            <a:gdLst>
              <a:gd name="T0" fmla="*/ 0 w 4031"/>
              <a:gd name="T1" fmla="*/ 2147483647 h 288"/>
              <a:gd name="T2" fmla="*/ 2147483647 w 4031"/>
              <a:gd name="T3" fmla="*/ 2147483647 h 288"/>
              <a:gd name="T4" fmla="*/ 2147483647 w 4031"/>
              <a:gd name="T5" fmla="*/ 2147483647 h 288"/>
              <a:gd name="T6" fmla="*/ 2147483647 w 4031"/>
              <a:gd name="T7" fmla="*/ 2147483647 h 288"/>
              <a:gd name="T8" fmla="*/ 2147483647 w 4031"/>
              <a:gd name="T9" fmla="*/ 2147483647 h 288"/>
              <a:gd name="T10" fmla="*/ 2147483647 w 4031"/>
              <a:gd name="T11" fmla="*/ 0 h 288"/>
              <a:gd name="T12" fmla="*/ 2147483647 w 4031"/>
              <a:gd name="T13" fmla="*/ 2147483647 h 288"/>
              <a:gd name="T14" fmla="*/ 2147483647 w 4031"/>
              <a:gd name="T15" fmla="*/ 2147483647 h 288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4031"/>
              <a:gd name="T25" fmla="*/ 0 h 288"/>
              <a:gd name="T26" fmla="*/ 4031 w 4031"/>
              <a:gd name="T27" fmla="*/ 288 h 288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4031" h="288">
                <a:moveTo>
                  <a:pt x="0" y="284"/>
                </a:moveTo>
                <a:lnTo>
                  <a:pt x="291" y="282"/>
                </a:lnTo>
                <a:lnTo>
                  <a:pt x="375" y="51"/>
                </a:lnTo>
                <a:lnTo>
                  <a:pt x="324" y="48"/>
                </a:lnTo>
                <a:lnTo>
                  <a:pt x="339" y="9"/>
                </a:lnTo>
                <a:lnTo>
                  <a:pt x="450" y="0"/>
                </a:lnTo>
                <a:lnTo>
                  <a:pt x="360" y="288"/>
                </a:lnTo>
                <a:lnTo>
                  <a:pt x="4031" y="288"/>
                </a:lnTo>
              </a:path>
            </a:pathLst>
          </a:custGeom>
          <a:noFill/>
          <a:ln w="19050">
            <a:solidFill>
              <a:srgbClr val="FFFF00">
                <a:alpha val="59999"/>
              </a:srgb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0" name="TextBox 7"/>
          <p:cNvSpPr txBox="1"/>
          <p:nvPr/>
        </p:nvSpPr>
        <p:spPr>
          <a:xfrm>
            <a:off x="1885131" y="1652638"/>
            <a:ext cx="6791325" cy="695575"/>
          </a:xfrm>
          <a:prstGeom prst="rect">
            <a:avLst/>
          </a:prstGeom>
          <a:noFill/>
          <a:effectLst>
            <a:outerShdw dist="825500" sx="38000" sy="38000" algn="tl" rotWithShape="0">
              <a:schemeClr val="tx2">
                <a:lumMod val="40000"/>
                <a:lumOff val="60000"/>
                <a:alpha val="0"/>
              </a:schemeClr>
            </a:outerShdw>
          </a:effectLst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80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itchFamily="18" charset="-127"/>
                <a:ea typeface="HY견고딕" pitchFamily="18" charset="-127"/>
              </a:rPr>
              <a:t>경쟁상품 비교를 통한  분양가 </a:t>
            </a:r>
            <a:r>
              <a:rPr kumimoji="0" lang="ko-KR" altLang="en-US" sz="28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itchFamily="18" charset="-127"/>
                <a:ea typeface="HY견고딕" pitchFamily="18" charset="-127"/>
              </a:rPr>
              <a:t>포지셔닝</a:t>
            </a:r>
            <a:endParaRPr kumimoji="0" lang="ko-KR" altLang="en-US" sz="28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1" name="TextBox 7"/>
          <p:cNvSpPr txBox="1"/>
          <p:nvPr/>
        </p:nvSpPr>
        <p:spPr>
          <a:xfrm>
            <a:off x="1885131" y="3069903"/>
            <a:ext cx="5561012" cy="695325"/>
          </a:xfrm>
          <a:prstGeom prst="rect">
            <a:avLst/>
          </a:prstGeom>
          <a:noFill/>
          <a:effectLst>
            <a:outerShdw dist="825500" sx="38000" sy="38000" algn="tl" rotWithShape="0">
              <a:schemeClr val="tx2">
                <a:lumMod val="40000"/>
                <a:lumOff val="60000"/>
                <a:alpha val="0"/>
              </a:schemeClr>
            </a:outerShdw>
          </a:effectLst>
        </p:spPr>
        <p:txBody>
          <a:bodyPr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8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itchFamily="18" charset="-127"/>
                <a:ea typeface="HY견고딕" pitchFamily="18" charset="-127"/>
              </a:rPr>
              <a:t>수익율에</a:t>
            </a:r>
            <a:r>
              <a:rPr kumimoji="0" lang="ko-KR" altLang="en-US" sz="28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itchFamily="18" charset="-127"/>
                <a:ea typeface="HY견고딕" pitchFamily="18" charset="-127"/>
              </a:rPr>
              <a:t> 의한 분양가 </a:t>
            </a:r>
            <a:r>
              <a:rPr kumimoji="0" lang="ko-KR" altLang="en-US" sz="28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itchFamily="18" charset="-127"/>
                <a:ea typeface="HY견고딕" pitchFamily="18" charset="-127"/>
              </a:rPr>
              <a:t>포지셔닝</a:t>
            </a:r>
            <a:endParaRPr kumimoji="0" lang="ko-KR" altLang="en-US" sz="28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2" name="TextBox 7"/>
          <p:cNvSpPr txBox="1"/>
          <p:nvPr/>
        </p:nvSpPr>
        <p:spPr>
          <a:xfrm>
            <a:off x="1885131" y="4533875"/>
            <a:ext cx="5562600" cy="695325"/>
          </a:xfrm>
          <a:prstGeom prst="rect">
            <a:avLst/>
          </a:prstGeom>
          <a:noFill/>
          <a:effectLst>
            <a:outerShdw dist="825500" sx="38000" sy="38000" algn="tl" rotWithShape="0">
              <a:schemeClr val="tx2">
                <a:lumMod val="40000"/>
                <a:lumOff val="60000"/>
                <a:alpha val="0"/>
              </a:schemeClr>
            </a:outerShdw>
          </a:effectLst>
        </p:spPr>
        <p:txBody>
          <a:bodyPr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8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itchFamily="18" charset="-127"/>
                <a:ea typeface="HY견고딕" pitchFamily="18" charset="-127"/>
              </a:rPr>
              <a:t>실수요를 위한 분양가 </a:t>
            </a:r>
            <a:r>
              <a:rPr kumimoji="0" lang="ko-KR" altLang="en-US" sz="28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itchFamily="18" charset="-127"/>
                <a:ea typeface="HY견고딕" pitchFamily="18" charset="-127"/>
              </a:rPr>
              <a:t>포지셔닝</a:t>
            </a:r>
            <a:endParaRPr kumimoji="0" lang="ko-KR" altLang="en-US" sz="28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1" name="TextBox 7"/>
          <p:cNvSpPr txBox="1"/>
          <p:nvPr/>
        </p:nvSpPr>
        <p:spPr>
          <a:xfrm>
            <a:off x="142875" y="16377"/>
            <a:ext cx="6661373" cy="781752"/>
          </a:xfrm>
          <a:prstGeom prst="rect">
            <a:avLst/>
          </a:prstGeom>
          <a:noFill/>
          <a:effectLst>
            <a:outerShdw dist="825500" sx="38000" sy="38000" algn="tl" rotWithShape="0">
              <a:schemeClr val="tx2">
                <a:lumMod val="40000"/>
                <a:lumOff val="60000"/>
                <a:alpha val="0"/>
              </a:schemeClr>
            </a:outerShdw>
          </a:effectLst>
        </p:spPr>
        <p:txBody>
          <a:bodyPr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200" dirty="0">
                <a:gradFill flip="none" rotWithShape="1">
                  <a:gsLst>
                    <a:gs pos="23000">
                      <a:schemeClr val="tx1">
                        <a:lumMod val="75000"/>
                        <a:lumOff val="25000"/>
                      </a:schemeClr>
                    </a:gs>
                    <a:gs pos="51000">
                      <a:schemeClr val="tx1">
                        <a:lumMod val="50000"/>
                        <a:lumOff val="50000"/>
                        <a:alpha val="67000"/>
                      </a:schemeClr>
                    </a:gs>
                    <a:gs pos="83000">
                      <a:schemeClr val="tx1"/>
                    </a:gs>
                  </a:gsLst>
                  <a:lin ang="5100000" scaled="0"/>
                  <a:tileRect/>
                </a:gradFill>
                <a:latin typeface="나눔고딕" pitchFamily="50" charset="-127"/>
                <a:ea typeface="나눔고딕" pitchFamily="50" charset="-127"/>
              </a:rPr>
              <a:t>분양가 산출 기준</a:t>
            </a:r>
          </a:p>
        </p:txBody>
      </p:sp>
    </p:spTree>
    <p:extLst>
      <p:ext uri="{BB962C8B-B14F-4D97-AF65-F5344CB8AC3E}">
        <p14:creationId xmlns:p14="http://schemas.microsoft.com/office/powerpoint/2010/main" val="374127788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모서리가 둥근 직사각형 28"/>
          <p:cNvSpPr/>
          <p:nvPr/>
        </p:nvSpPr>
        <p:spPr bwMode="auto">
          <a:xfrm>
            <a:off x="395288" y="1028700"/>
            <a:ext cx="8378825" cy="614363"/>
          </a:xfrm>
          <a:prstGeom prst="roundRect">
            <a:avLst/>
          </a:prstGeom>
          <a:solidFill>
            <a:srgbClr val="6EA27F"/>
          </a:solidFill>
          <a:ln w="3175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b="1" dirty="0">
                <a:solidFill>
                  <a:srgbClr val="FFFF00"/>
                </a:solidFill>
                <a:latin typeface="맑은 고딕" pitchFamily="50" charset="-127"/>
                <a:ea typeface="맑은 고딕" pitchFamily="50" charset="-127"/>
              </a:rPr>
              <a:t>분양상품 비교를 통한 분양가격 책정</a:t>
            </a:r>
          </a:p>
        </p:txBody>
      </p:sp>
      <p:pic>
        <p:nvPicPr>
          <p:cNvPr id="12291" name="Picture 9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5" t="19951" r="12956" b="6522"/>
          <a:stretch>
            <a:fillRect/>
          </a:stretch>
        </p:blipFill>
        <p:spPr bwMode="auto">
          <a:xfrm>
            <a:off x="395288" y="1851025"/>
            <a:ext cx="8378825" cy="4170363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995C00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타원 25"/>
          <p:cNvSpPr/>
          <p:nvPr/>
        </p:nvSpPr>
        <p:spPr bwMode="auto">
          <a:xfrm>
            <a:off x="4584700" y="3695700"/>
            <a:ext cx="214313" cy="214313"/>
          </a:xfrm>
          <a:prstGeom prst="ellipse">
            <a:avLst/>
          </a:prstGeom>
          <a:solidFill>
            <a:srgbClr val="C00000"/>
          </a:solidFill>
          <a:ln w="28575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200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  <p:cxnSp>
        <p:nvCxnSpPr>
          <p:cNvPr id="54" name="Shape 36"/>
          <p:cNvCxnSpPr/>
          <p:nvPr/>
        </p:nvCxnSpPr>
        <p:spPr>
          <a:xfrm rot="5400000">
            <a:off x="6864350" y="1541463"/>
            <a:ext cx="171450" cy="1155700"/>
          </a:xfrm>
          <a:prstGeom prst="bentConnector2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hape 36"/>
          <p:cNvCxnSpPr/>
          <p:nvPr/>
        </p:nvCxnSpPr>
        <p:spPr>
          <a:xfrm rot="16200000" flipV="1">
            <a:off x="6092032" y="4807744"/>
            <a:ext cx="869950" cy="560387"/>
          </a:xfrm>
          <a:prstGeom prst="bentConnector3">
            <a:avLst>
              <a:gd name="adj1" fmla="val 50000"/>
            </a:avLst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모서리가 둥근 직사각형 5"/>
          <p:cNvSpPr/>
          <p:nvPr/>
        </p:nvSpPr>
        <p:spPr bwMode="auto">
          <a:xfrm>
            <a:off x="395288" y="6021388"/>
            <a:ext cx="8378825" cy="576262"/>
          </a:xfrm>
          <a:prstGeom prst="roundRect">
            <a:avLst/>
          </a:prstGeom>
          <a:solidFill>
            <a:schemeClr val="tx1">
              <a:lumMod val="95000"/>
              <a:lumOff val="5000"/>
            </a:schemeClr>
          </a:solidFill>
          <a:ln w="3175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b="1" dirty="0" err="1">
                <a:solidFill>
                  <a:srgbClr val="FFFF00"/>
                </a:solidFill>
                <a:latin typeface="맑은 고딕" pitchFamily="50" charset="-127"/>
                <a:ea typeface="맑은 고딕" pitchFamily="50" charset="-127"/>
              </a:rPr>
              <a:t>지역내</a:t>
            </a:r>
            <a:r>
              <a:rPr kumimoji="0" lang="ko-KR" altLang="en-US" b="1" dirty="0">
                <a:solidFill>
                  <a:srgbClr val="FFFF00"/>
                </a:solidFill>
                <a:latin typeface="맑은 고딕" pitchFamily="50" charset="-127"/>
                <a:ea typeface="맑은 고딕" pitchFamily="50" charset="-127"/>
              </a:rPr>
              <a:t> 분양상품 분양가</a:t>
            </a:r>
            <a:r>
              <a:rPr kumimoji="0" lang="en-US" altLang="ko-KR" b="1" dirty="0">
                <a:solidFill>
                  <a:srgbClr val="FFFF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b="1" dirty="0">
                <a:solidFill>
                  <a:srgbClr val="FFFF00"/>
                </a:solidFill>
                <a:latin typeface="맑은 고딕" pitchFamily="50" charset="-127"/>
                <a:ea typeface="맑은 고딕" pitchFamily="50" charset="-127"/>
              </a:rPr>
              <a:t>소형 평균 </a:t>
            </a:r>
            <a:r>
              <a:rPr kumimoji="0" lang="en-US" altLang="ko-KR" b="1" dirty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9,930</a:t>
            </a:r>
            <a:r>
              <a:rPr kumimoji="0" lang="ko-KR" altLang="en-US" b="1" dirty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천원</a:t>
            </a:r>
            <a:r>
              <a:rPr kumimoji="0" lang="en-US" altLang="ko-KR" b="1" dirty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b="1" dirty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평</a:t>
            </a:r>
            <a:endParaRPr kumimoji="0" lang="en-US" altLang="ko-KR" b="1" dirty="0">
              <a:solidFill>
                <a:srgbClr val="C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306" name="직사각형 53"/>
          <p:cNvSpPr>
            <a:spLocks noChangeArrowheads="1"/>
          </p:cNvSpPr>
          <p:nvPr/>
        </p:nvSpPr>
        <p:spPr bwMode="auto">
          <a:xfrm>
            <a:off x="6517050" y="1557338"/>
            <a:ext cx="2392000" cy="3197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r"/>
            <a:r>
              <a:rPr kumimoji="0" lang="en-US" altLang="ko-KR" sz="1200" b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(2012</a:t>
            </a:r>
            <a:r>
              <a:rPr kumimoji="0" lang="ko-KR" altLang="en-US" sz="1200" b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년</a:t>
            </a:r>
            <a:r>
              <a:rPr kumimoji="0" lang="en-US" altLang="ko-KR" sz="1200" b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, 2013</a:t>
            </a:r>
            <a:r>
              <a:rPr kumimoji="0" lang="ko-KR" altLang="en-US" sz="1200" b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년</a:t>
            </a:r>
            <a:r>
              <a:rPr kumimoji="0" lang="en-US" altLang="ko-KR" sz="1200" b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1200" b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지역분양상품</a:t>
            </a:r>
            <a:r>
              <a:rPr kumimoji="0" lang="en-US" altLang="ko-KR" sz="1200" b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)</a:t>
            </a:r>
            <a:endParaRPr kumimoji="0" lang="ko-KR" altLang="en-US" sz="1200" b="1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2" name="타원 41"/>
          <p:cNvSpPr/>
          <p:nvPr/>
        </p:nvSpPr>
        <p:spPr bwMode="auto">
          <a:xfrm>
            <a:off x="6738938" y="2836863"/>
            <a:ext cx="214312" cy="212725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200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43" name="타원 42"/>
          <p:cNvSpPr/>
          <p:nvPr/>
        </p:nvSpPr>
        <p:spPr bwMode="auto">
          <a:xfrm>
            <a:off x="7416800" y="1851025"/>
            <a:ext cx="214313" cy="212725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2000" dirty="0">
              <a:solidFill>
                <a:srgbClr val="FF0000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44" name="타원 43"/>
          <p:cNvSpPr/>
          <p:nvPr/>
        </p:nvSpPr>
        <p:spPr bwMode="auto">
          <a:xfrm>
            <a:off x="6138863" y="4511675"/>
            <a:ext cx="214312" cy="214313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200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  <p:cxnSp>
        <p:nvCxnSpPr>
          <p:cNvPr id="51" name="Shape 34"/>
          <p:cNvCxnSpPr/>
          <p:nvPr/>
        </p:nvCxnSpPr>
        <p:spPr>
          <a:xfrm>
            <a:off x="1403350" y="2536825"/>
            <a:ext cx="3071813" cy="1241425"/>
          </a:xfrm>
          <a:prstGeom prst="bentConnector3">
            <a:avLst>
              <a:gd name="adj1" fmla="val 50000"/>
            </a:avLst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5" name="Group 1006"/>
          <p:cNvGraphicFramePr>
            <a:graphicFrameLocks noGrp="1"/>
          </p:cNvGraphicFramePr>
          <p:nvPr/>
        </p:nvGraphicFramePr>
        <p:xfrm>
          <a:off x="395288" y="2128838"/>
          <a:ext cx="2265362" cy="928687"/>
        </p:xfrm>
        <a:graphic>
          <a:graphicData uri="http://schemas.openxmlformats.org/drawingml/2006/table">
            <a:tbl>
              <a:tblPr/>
              <a:tblGrid>
                <a:gridCol w="22653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414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한양아이클래스</a:t>
                      </a:r>
                      <a:r>
                        <a:rPr kumimoji="1" lang="en-US" altLang="ko-KR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(2012. 5)</a:t>
                      </a:r>
                      <a:endParaRPr kumimoji="1" lang="ko-KR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454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9,988</a:t>
                      </a:r>
                      <a:r>
                        <a:rPr kumimoji="1" lang="ko-KR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천원</a:t>
                      </a:r>
                      <a:r>
                        <a:rPr kumimoji="1" lang="en-US" altLang="ko-KR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/</a:t>
                      </a:r>
                      <a:r>
                        <a:rPr kumimoji="1" lang="ko-KR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평</a:t>
                      </a:r>
                      <a:endParaRPr kumimoji="1" lang="en-US" altLang="ko-KR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kumimoji="1" lang="ko-KR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전용 </a:t>
                      </a:r>
                      <a:r>
                        <a:rPr kumimoji="1" lang="en-US" altLang="ko-KR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6.71</a:t>
                      </a:r>
                      <a:r>
                        <a:rPr kumimoji="1" lang="ko-KR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평 </a:t>
                      </a:r>
                      <a:r>
                        <a:rPr kumimoji="1" lang="en-US" altLang="ko-KR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138,900</a:t>
                      </a:r>
                      <a:r>
                        <a:rPr kumimoji="1" lang="ko-KR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천원</a:t>
                      </a:r>
                      <a:r>
                        <a:rPr kumimoji="1" lang="en-US" altLang="ko-KR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endParaRPr kumimoji="1" lang="ko-KR" altLang="ko-KR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FFFF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60" name="Group 1006"/>
          <p:cNvGraphicFramePr>
            <a:graphicFrameLocks noGrp="1"/>
          </p:cNvGraphicFramePr>
          <p:nvPr/>
        </p:nvGraphicFramePr>
        <p:xfrm>
          <a:off x="6372225" y="5084763"/>
          <a:ext cx="2408238" cy="928687"/>
        </p:xfrm>
        <a:graphic>
          <a:graphicData uri="http://schemas.openxmlformats.org/drawingml/2006/table">
            <a:tbl>
              <a:tblPr/>
              <a:tblGrid>
                <a:gridCol w="24082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414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청계 </a:t>
                      </a:r>
                      <a:r>
                        <a:rPr kumimoji="1" lang="ko-KR" altLang="en-US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푸르지오시티</a:t>
                      </a:r>
                      <a:r>
                        <a:rPr kumimoji="1" lang="en-US" altLang="ko-KR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(2012. 9)</a:t>
                      </a:r>
                      <a:endParaRPr kumimoji="1" lang="ko-KR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454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9,516</a:t>
                      </a:r>
                      <a:r>
                        <a:rPr kumimoji="1" lang="ko-KR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천원</a:t>
                      </a:r>
                      <a:r>
                        <a:rPr kumimoji="1" lang="en-US" altLang="ko-KR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/</a:t>
                      </a:r>
                      <a:r>
                        <a:rPr kumimoji="1" lang="ko-KR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평</a:t>
                      </a:r>
                      <a:endParaRPr kumimoji="1" lang="en-US" altLang="ko-KR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kumimoji="1" lang="ko-KR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전용 </a:t>
                      </a:r>
                      <a:r>
                        <a:rPr kumimoji="1" lang="en-US" altLang="ko-KR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7.21</a:t>
                      </a:r>
                      <a:r>
                        <a:rPr kumimoji="1" lang="ko-KR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평 </a:t>
                      </a:r>
                      <a:r>
                        <a:rPr kumimoji="1" lang="en-US" altLang="ko-KR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142,201</a:t>
                      </a:r>
                      <a:r>
                        <a:rPr kumimoji="1" lang="ko-KR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천원</a:t>
                      </a:r>
                      <a:r>
                        <a:rPr kumimoji="1" lang="en-US" altLang="ko-KR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endParaRPr kumimoji="1" lang="ko-KR" altLang="ko-KR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FFFF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61" name="Shape 36"/>
          <p:cNvCxnSpPr/>
          <p:nvPr/>
        </p:nvCxnSpPr>
        <p:spPr>
          <a:xfrm rot="16200000" flipH="1">
            <a:off x="6347619" y="3532981"/>
            <a:ext cx="1308100" cy="357188"/>
          </a:xfrm>
          <a:prstGeom prst="bentConnector3">
            <a:avLst>
              <a:gd name="adj1" fmla="val 50000"/>
            </a:avLst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2" name="Group 1006"/>
          <p:cNvGraphicFramePr>
            <a:graphicFrameLocks noGrp="1"/>
          </p:cNvGraphicFramePr>
          <p:nvPr/>
        </p:nvGraphicFramePr>
        <p:xfrm>
          <a:off x="4140200" y="1844675"/>
          <a:ext cx="2408238" cy="928688"/>
        </p:xfrm>
        <a:graphic>
          <a:graphicData uri="http://schemas.openxmlformats.org/drawingml/2006/table">
            <a:tbl>
              <a:tblPr/>
              <a:tblGrid>
                <a:gridCol w="24082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414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빌리원</a:t>
                      </a:r>
                      <a:r>
                        <a:rPr kumimoji="1" lang="en-US" altLang="ko-KR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(2013. 9)</a:t>
                      </a:r>
                      <a:endParaRPr kumimoji="1" lang="ko-KR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454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9,700</a:t>
                      </a:r>
                      <a:r>
                        <a:rPr kumimoji="1" lang="ko-KR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천원</a:t>
                      </a:r>
                      <a:r>
                        <a:rPr kumimoji="1" lang="en-US" altLang="ko-KR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/</a:t>
                      </a:r>
                      <a:r>
                        <a:rPr kumimoji="1" lang="ko-KR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평</a:t>
                      </a:r>
                      <a:endParaRPr kumimoji="1" lang="en-US" altLang="ko-KR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kumimoji="1" lang="ko-KR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전용 </a:t>
                      </a:r>
                      <a:r>
                        <a:rPr kumimoji="1" lang="en-US" altLang="ko-KR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5.93</a:t>
                      </a:r>
                      <a:r>
                        <a:rPr kumimoji="1" lang="ko-KR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평 </a:t>
                      </a:r>
                      <a:r>
                        <a:rPr kumimoji="1" lang="en-US" altLang="ko-KR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119,210</a:t>
                      </a:r>
                      <a:r>
                        <a:rPr kumimoji="1" lang="ko-KR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천원</a:t>
                      </a:r>
                      <a:r>
                        <a:rPr kumimoji="1" lang="en-US" altLang="ko-KR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endParaRPr kumimoji="1" lang="ko-KR" altLang="ko-KR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FFFF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56" name="Group 100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2410042"/>
              </p:ext>
            </p:extLst>
          </p:nvPr>
        </p:nvGraphicFramePr>
        <p:xfrm>
          <a:off x="6372225" y="3500438"/>
          <a:ext cx="2408238" cy="928687"/>
        </p:xfrm>
        <a:graphic>
          <a:graphicData uri="http://schemas.openxmlformats.org/drawingml/2006/table">
            <a:tbl>
              <a:tblPr/>
              <a:tblGrid>
                <a:gridCol w="24082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414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듀오</a:t>
                      </a:r>
                      <a:r>
                        <a:rPr kumimoji="1" lang="ko-KR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kumimoji="1" lang="en-US" altLang="ko-KR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196(2013. 8)</a:t>
                      </a:r>
                      <a:endParaRPr kumimoji="1" lang="ko-KR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454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10,350</a:t>
                      </a:r>
                      <a:r>
                        <a:rPr kumimoji="1" lang="ko-KR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천원</a:t>
                      </a:r>
                      <a:r>
                        <a:rPr kumimoji="1" lang="en-US" altLang="ko-KR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/</a:t>
                      </a:r>
                      <a:r>
                        <a:rPr kumimoji="1" lang="ko-KR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평</a:t>
                      </a:r>
                      <a:endParaRPr kumimoji="1" lang="en-US" altLang="ko-KR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kumimoji="1" lang="ko-KR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전용 </a:t>
                      </a:r>
                      <a:r>
                        <a:rPr kumimoji="1" lang="en-US" altLang="ko-KR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6.48</a:t>
                      </a:r>
                      <a:r>
                        <a:rPr kumimoji="1" lang="ko-KR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평 </a:t>
                      </a:r>
                      <a:r>
                        <a:rPr kumimoji="1" lang="en-US" altLang="ko-KR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139,000</a:t>
                      </a:r>
                      <a:r>
                        <a:rPr kumimoji="1" lang="ko-KR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천원</a:t>
                      </a:r>
                      <a:r>
                        <a:rPr kumimoji="1" lang="en-US" altLang="ko-KR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endParaRPr kumimoji="1" lang="ko-KR" altLang="ko-KR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FFFF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5" name="타원 44"/>
          <p:cNvSpPr/>
          <p:nvPr/>
        </p:nvSpPr>
        <p:spPr bwMode="auto">
          <a:xfrm>
            <a:off x="4367213" y="3725863"/>
            <a:ext cx="214312" cy="212725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200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2354" name="AutoShape 9"/>
          <p:cNvSpPr>
            <a:spLocks noChangeArrowheads="1"/>
          </p:cNvSpPr>
          <p:nvPr/>
        </p:nvSpPr>
        <p:spPr bwMode="auto">
          <a:xfrm>
            <a:off x="4271963" y="3157538"/>
            <a:ext cx="839787" cy="425450"/>
          </a:xfrm>
          <a:prstGeom prst="roundRect">
            <a:avLst>
              <a:gd name="adj" fmla="val 16667"/>
            </a:avLst>
          </a:prstGeom>
          <a:solidFill>
            <a:srgbClr val="A50021"/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r>
              <a:rPr lang="en-US" altLang="ko-KR" sz="1600">
                <a:solidFill>
                  <a:srgbClr val="FFFFFF"/>
                </a:solidFill>
                <a:latin typeface="HY견고딕" pitchFamily="18" charset="-127"/>
                <a:ea typeface="HY견고딕" pitchFamily="18" charset="-127"/>
              </a:rPr>
              <a:t>SITE</a:t>
            </a:r>
          </a:p>
        </p:txBody>
      </p:sp>
      <p:sp>
        <p:nvSpPr>
          <p:cNvPr id="28" name="타원 27"/>
          <p:cNvSpPr/>
          <p:nvPr/>
        </p:nvSpPr>
        <p:spPr bwMode="auto">
          <a:xfrm>
            <a:off x="2987675" y="5183188"/>
            <a:ext cx="214313" cy="212725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200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  <p:cxnSp>
        <p:nvCxnSpPr>
          <p:cNvPr id="30" name="Shape 34"/>
          <p:cNvCxnSpPr>
            <a:endCxn id="28" idx="4"/>
          </p:cNvCxnSpPr>
          <p:nvPr/>
        </p:nvCxnSpPr>
        <p:spPr>
          <a:xfrm flipV="1">
            <a:off x="1979613" y="5395913"/>
            <a:ext cx="1114425" cy="127000"/>
          </a:xfrm>
          <a:prstGeom prst="bentConnector2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1" name="Group 100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543680"/>
              </p:ext>
            </p:extLst>
          </p:nvPr>
        </p:nvGraphicFramePr>
        <p:xfrm>
          <a:off x="395288" y="4930775"/>
          <a:ext cx="2265362" cy="928688"/>
        </p:xfrm>
        <a:graphic>
          <a:graphicData uri="http://schemas.openxmlformats.org/drawingml/2006/table">
            <a:tbl>
              <a:tblPr/>
              <a:tblGrid>
                <a:gridCol w="22653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414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듀오</a:t>
                      </a:r>
                      <a:r>
                        <a:rPr lang="ko-KR" altLang="en-US" sz="1400" b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en-US" altLang="ko-KR" sz="1400" b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302(2012.3)</a:t>
                      </a:r>
                      <a:endParaRPr lang="ko-KR" altLang="en-US" sz="1400" b="1" dirty="0">
                        <a:solidFill>
                          <a:schemeClr val="bg1">
                            <a:lumMod val="50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454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10,217</a:t>
                      </a:r>
                      <a:r>
                        <a:rPr kumimoji="1" lang="ko-KR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천원</a:t>
                      </a:r>
                      <a:r>
                        <a:rPr kumimoji="1" lang="en-US" altLang="ko-KR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/</a:t>
                      </a:r>
                      <a:r>
                        <a:rPr kumimoji="1" lang="ko-KR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평</a:t>
                      </a:r>
                      <a:endParaRPr kumimoji="1" lang="en-US" altLang="ko-KR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kumimoji="1" lang="ko-KR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전용 </a:t>
                      </a:r>
                      <a:r>
                        <a:rPr kumimoji="1" lang="en-US" altLang="ko-KR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6.98</a:t>
                      </a:r>
                      <a:r>
                        <a:rPr kumimoji="1" lang="ko-KR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평 </a:t>
                      </a:r>
                      <a:r>
                        <a:rPr kumimoji="1" lang="en-US" altLang="ko-KR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147,800</a:t>
                      </a:r>
                      <a:r>
                        <a:rPr kumimoji="1" lang="ko-KR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천원</a:t>
                      </a:r>
                      <a:r>
                        <a:rPr kumimoji="1" lang="en-US" altLang="ko-KR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32" name="Shape 34"/>
          <p:cNvCxnSpPr/>
          <p:nvPr/>
        </p:nvCxnSpPr>
        <p:spPr>
          <a:xfrm rot="16200000" flipH="1">
            <a:off x="2205831" y="3999707"/>
            <a:ext cx="681037" cy="558800"/>
          </a:xfrm>
          <a:prstGeom prst="bentConnector3">
            <a:avLst>
              <a:gd name="adj1" fmla="val 50000"/>
            </a:avLst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3" name="Group 100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8079284"/>
              </p:ext>
            </p:extLst>
          </p:nvPr>
        </p:nvGraphicFramePr>
        <p:xfrm>
          <a:off x="395288" y="3471863"/>
          <a:ext cx="2265362" cy="928687"/>
        </p:xfrm>
        <a:graphic>
          <a:graphicData uri="http://schemas.openxmlformats.org/drawingml/2006/table">
            <a:tbl>
              <a:tblPr/>
              <a:tblGrid>
                <a:gridCol w="22653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414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솔하임</a:t>
                      </a:r>
                      <a:r>
                        <a:rPr kumimoji="1" lang="ko-KR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kumimoji="1" lang="en-US" altLang="ko-KR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r>
                        <a:rPr kumimoji="1" lang="ko-KR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차</a:t>
                      </a:r>
                      <a:r>
                        <a:rPr kumimoji="1" lang="en-US" altLang="ko-KR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(2012. 9)</a:t>
                      </a:r>
                      <a:endParaRPr kumimoji="1" lang="ko-KR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454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11,564</a:t>
                      </a:r>
                      <a:r>
                        <a:rPr kumimoji="1" lang="ko-KR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천원</a:t>
                      </a:r>
                      <a:r>
                        <a:rPr kumimoji="1" lang="en-US" altLang="ko-KR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/</a:t>
                      </a:r>
                      <a:r>
                        <a:rPr kumimoji="1" lang="ko-KR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평</a:t>
                      </a:r>
                      <a:endParaRPr kumimoji="1" lang="en-US" altLang="ko-KR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kumimoji="1" lang="ko-KR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전용 </a:t>
                      </a:r>
                      <a:r>
                        <a:rPr kumimoji="1" lang="en-US" altLang="ko-KR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5.8</a:t>
                      </a:r>
                      <a:r>
                        <a:rPr kumimoji="1" lang="ko-KR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평 </a:t>
                      </a:r>
                      <a:r>
                        <a:rPr kumimoji="1" lang="en-US" altLang="ko-KR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139,000</a:t>
                      </a:r>
                      <a:r>
                        <a:rPr kumimoji="1" lang="ko-KR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천원</a:t>
                      </a:r>
                      <a:r>
                        <a:rPr kumimoji="1" lang="en-US" altLang="ko-KR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endParaRPr kumimoji="1" lang="ko-KR" altLang="ko-KR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34" name="Shape 34"/>
          <p:cNvCxnSpPr/>
          <p:nvPr/>
        </p:nvCxnSpPr>
        <p:spPr>
          <a:xfrm>
            <a:off x="1403350" y="2536825"/>
            <a:ext cx="3071813" cy="1241425"/>
          </a:xfrm>
          <a:prstGeom prst="bentConnector3">
            <a:avLst>
              <a:gd name="adj1" fmla="val 50000"/>
            </a:avLst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6" name="Group 1006"/>
          <p:cNvGraphicFramePr>
            <a:graphicFrameLocks noGrp="1"/>
          </p:cNvGraphicFramePr>
          <p:nvPr/>
        </p:nvGraphicFramePr>
        <p:xfrm>
          <a:off x="395288" y="2128838"/>
          <a:ext cx="2265362" cy="928687"/>
        </p:xfrm>
        <a:graphic>
          <a:graphicData uri="http://schemas.openxmlformats.org/drawingml/2006/table">
            <a:tbl>
              <a:tblPr/>
              <a:tblGrid>
                <a:gridCol w="22653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414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한양아이클래스</a:t>
                      </a:r>
                      <a:r>
                        <a:rPr kumimoji="1" lang="en-US" altLang="ko-KR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(2012. 5)</a:t>
                      </a:r>
                      <a:endParaRPr kumimoji="1" lang="ko-KR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454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9,988</a:t>
                      </a:r>
                      <a:r>
                        <a:rPr kumimoji="1" lang="ko-KR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천원</a:t>
                      </a:r>
                      <a:r>
                        <a:rPr kumimoji="1" lang="en-US" altLang="ko-KR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/</a:t>
                      </a:r>
                      <a:r>
                        <a:rPr kumimoji="1" lang="ko-KR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평</a:t>
                      </a:r>
                      <a:endParaRPr kumimoji="1" lang="en-US" altLang="ko-KR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kumimoji="1" lang="ko-KR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전용 </a:t>
                      </a:r>
                      <a:r>
                        <a:rPr kumimoji="1" lang="en-US" altLang="ko-KR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6.71</a:t>
                      </a:r>
                      <a:r>
                        <a:rPr kumimoji="1" lang="ko-KR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평 </a:t>
                      </a:r>
                      <a:r>
                        <a:rPr kumimoji="1" lang="en-US" altLang="ko-KR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138,900</a:t>
                      </a:r>
                      <a:r>
                        <a:rPr kumimoji="1" lang="ko-KR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천원</a:t>
                      </a:r>
                      <a:r>
                        <a:rPr kumimoji="1" lang="en-US" altLang="ko-KR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endParaRPr kumimoji="1" lang="ko-KR" altLang="ko-KR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FFFF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7" name="타원 36"/>
          <p:cNvSpPr/>
          <p:nvPr/>
        </p:nvSpPr>
        <p:spPr bwMode="auto">
          <a:xfrm>
            <a:off x="4367213" y="3725863"/>
            <a:ext cx="214312" cy="212725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200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38" name="타원 37"/>
          <p:cNvSpPr/>
          <p:nvPr/>
        </p:nvSpPr>
        <p:spPr bwMode="auto">
          <a:xfrm>
            <a:off x="2719388" y="4578350"/>
            <a:ext cx="214312" cy="212725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200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35" name="TextBox 7"/>
          <p:cNvSpPr txBox="1"/>
          <p:nvPr/>
        </p:nvSpPr>
        <p:spPr>
          <a:xfrm>
            <a:off x="142875" y="16377"/>
            <a:ext cx="7273925" cy="781752"/>
          </a:xfrm>
          <a:prstGeom prst="rect">
            <a:avLst/>
          </a:prstGeom>
          <a:noFill/>
          <a:effectLst>
            <a:outerShdw dist="825500" sx="38000" sy="38000" algn="tl" rotWithShape="0">
              <a:schemeClr val="tx2">
                <a:lumMod val="40000"/>
                <a:lumOff val="60000"/>
                <a:alpha val="0"/>
              </a:schemeClr>
            </a:outerShdw>
          </a:effectLst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3200" dirty="0">
                <a:gradFill flip="none" rotWithShape="1">
                  <a:gsLst>
                    <a:gs pos="23000">
                      <a:schemeClr val="tx1">
                        <a:lumMod val="75000"/>
                        <a:lumOff val="25000"/>
                      </a:schemeClr>
                    </a:gs>
                    <a:gs pos="51000">
                      <a:schemeClr val="tx1">
                        <a:lumMod val="50000"/>
                        <a:lumOff val="50000"/>
                        <a:alpha val="67000"/>
                      </a:schemeClr>
                    </a:gs>
                    <a:gs pos="83000">
                      <a:schemeClr val="tx1"/>
                    </a:gs>
                  </a:gsLst>
                  <a:lin ang="5100000" scaled="0"/>
                  <a:tileRect/>
                </a:gradFill>
                <a:latin typeface="나눔고딕" pitchFamily="50" charset="-127"/>
                <a:ea typeface="나눔고딕" pitchFamily="50" charset="-127"/>
              </a:rPr>
              <a:t>1. </a:t>
            </a:r>
            <a:r>
              <a:rPr kumimoji="0" lang="ko-KR" altLang="en-US" sz="3200" dirty="0">
                <a:gradFill flip="none" rotWithShape="1">
                  <a:gsLst>
                    <a:gs pos="23000">
                      <a:schemeClr val="tx1">
                        <a:lumMod val="75000"/>
                        <a:lumOff val="25000"/>
                      </a:schemeClr>
                    </a:gs>
                    <a:gs pos="51000">
                      <a:schemeClr val="tx1">
                        <a:lumMod val="50000"/>
                        <a:lumOff val="50000"/>
                        <a:alpha val="67000"/>
                      </a:schemeClr>
                    </a:gs>
                    <a:gs pos="83000">
                      <a:schemeClr val="tx1"/>
                    </a:gs>
                  </a:gsLst>
                  <a:lin ang="5100000" scaled="0"/>
                  <a:tileRect/>
                </a:gradFill>
                <a:latin typeface="나눔고딕" pitchFamily="50" charset="-127"/>
                <a:ea typeface="나눔고딕" pitchFamily="50" charset="-127"/>
              </a:rPr>
              <a:t>경쟁상품 비교를 통한 가격 </a:t>
            </a:r>
            <a:r>
              <a:rPr kumimoji="0" lang="ko-KR" altLang="en-US" sz="3200" dirty="0" err="1">
                <a:gradFill flip="none" rotWithShape="1">
                  <a:gsLst>
                    <a:gs pos="23000">
                      <a:schemeClr val="tx1">
                        <a:lumMod val="75000"/>
                        <a:lumOff val="25000"/>
                      </a:schemeClr>
                    </a:gs>
                    <a:gs pos="51000">
                      <a:schemeClr val="tx1">
                        <a:lumMod val="50000"/>
                        <a:lumOff val="50000"/>
                        <a:alpha val="67000"/>
                      </a:schemeClr>
                    </a:gs>
                    <a:gs pos="83000">
                      <a:schemeClr val="tx1"/>
                    </a:gs>
                  </a:gsLst>
                  <a:lin ang="5100000" scaled="0"/>
                  <a:tileRect/>
                </a:gradFill>
                <a:latin typeface="나눔고딕" pitchFamily="50" charset="-127"/>
                <a:ea typeface="나눔고딕" pitchFamily="50" charset="-127"/>
              </a:rPr>
              <a:t>포지셔닝</a:t>
            </a:r>
            <a:endParaRPr kumimoji="0" lang="ko-KR" altLang="en-US" sz="3200" dirty="0">
              <a:gradFill flip="none" rotWithShape="1">
                <a:gsLst>
                  <a:gs pos="23000">
                    <a:schemeClr val="tx1">
                      <a:lumMod val="75000"/>
                      <a:lumOff val="25000"/>
                    </a:schemeClr>
                  </a:gs>
                  <a:gs pos="51000">
                    <a:schemeClr val="tx1">
                      <a:lumMod val="50000"/>
                      <a:lumOff val="50000"/>
                      <a:alpha val="67000"/>
                    </a:schemeClr>
                  </a:gs>
                  <a:gs pos="83000">
                    <a:schemeClr val="tx1"/>
                  </a:gs>
                </a:gsLst>
                <a:lin ang="5100000" scaled="0"/>
                <a:tileRect/>
              </a:gra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024897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5" descr="가로3개박스4_7"/>
          <p:cNvPicPr>
            <a:picLocks noChangeAspect="1" noChangeArrowheads="1"/>
          </p:cNvPicPr>
          <p:nvPr/>
        </p:nvPicPr>
        <p:blipFill>
          <a:blip r:embed="rId2" cstate="print">
            <a:duotone>
              <a:prstClr val="black"/>
              <a:schemeClr val="accent3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2815418" y="3789040"/>
            <a:ext cx="3929090" cy="6180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AutoShape 50"/>
          <p:cNvSpPr>
            <a:spLocks noChangeArrowheads="1"/>
          </p:cNvSpPr>
          <p:nvPr/>
        </p:nvSpPr>
        <p:spPr bwMode="auto">
          <a:xfrm>
            <a:off x="2108200" y="2278881"/>
            <a:ext cx="2387600" cy="406400"/>
          </a:xfrm>
          <a:prstGeom prst="roundRect">
            <a:avLst>
              <a:gd name="adj" fmla="val 16667"/>
            </a:avLst>
          </a:prstGeom>
          <a:solidFill>
            <a:schemeClr val="tx1"/>
          </a:solidFill>
          <a:ln w="38100" algn="ctr">
            <a:solidFill>
              <a:sysClr val="window" lastClr="FFFFFF">
                <a:lumMod val="75000"/>
              </a:sysClr>
            </a:solidFill>
            <a:round/>
            <a:headEnd/>
            <a:tailEnd/>
          </a:ln>
          <a:effectLst/>
        </p:spPr>
        <p:txBody>
          <a:bodyPr wrap="none" lIns="72440" tIns="37669" rIns="72440" bIns="37669" anchor="ctr"/>
          <a:lstStyle/>
          <a:p>
            <a:pPr fontAlgn="auto" latinLnBrk="0">
              <a:spcBef>
                <a:spcPct val="20000"/>
              </a:spcBef>
              <a:spcAft>
                <a:spcPts val="0"/>
              </a:spcAft>
              <a:defRPr/>
            </a:pPr>
            <a:r>
              <a:rPr kumimoji="0" lang="en-US" altLang="ko-KR" sz="1600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itchFamily="50" charset="-127"/>
                <a:ea typeface="맑은 고딕" pitchFamily="50" charset="-127"/>
              </a:rPr>
              <a:t>9,930 </a:t>
            </a:r>
            <a:r>
              <a:rPr kumimoji="0" lang="ko-KR" altLang="en-US" sz="1600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itchFamily="50" charset="-127"/>
                <a:ea typeface="맑은 고딕" pitchFamily="50" charset="-127"/>
              </a:rPr>
              <a:t>천원</a:t>
            </a:r>
            <a:r>
              <a:rPr kumimoji="0" lang="en-US" altLang="ko-KR" sz="1600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600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itchFamily="50" charset="-127"/>
                <a:ea typeface="맑은 고딕" pitchFamily="50" charset="-127"/>
              </a:rPr>
              <a:t>평</a:t>
            </a:r>
            <a:endParaRPr kumimoji="0" lang="en-US" altLang="en-US" sz="1600" b="1" kern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AutoShape 51"/>
          <p:cNvSpPr>
            <a:spLocks noChangeArrowheads="1"/>
          </p:cNvSpPr>
          <p:nvPr/>
        </p:nvSpPr>
        <p:spPr bwMode="auto">
          <a:xfrm>
            <a:off x="395288" y="2266181"/>
            <a:ext cx="1633537" cy="428625"/>
          </a:xfrm>
          <a:prstGeom prst="roundRect">
            <a:avLst>
              <a:gd name="adj" fmla="val 16667"/>
            </a:avLst>
          </a:prstGeom>
          <a:solidFill>
            <a:srgbClr val="92D050"/>
          </a:solidFill>
          <a:ln w="28575">
            <a:noFill/>
            <a:round/>
            <a:headEnd/>
            <a:tailEnd/>
          </a:ln>
        </p:spPr>
        <p:txBody>
          <a:bodyPr lIns="73599" tIns="36800" rIns="73599" bIns="36800" anchor="ctr"/>
          <a:lstStyle/>
          <a:p>
            <a:pPr fontAlgn="auto" latinLnBrk="0">
              <a:spcBef>
                <a:spcPct val="20000"/>
              </a:spcBef>
              <a:spcAft>
                <a:spcPts val="0"/>
              </a:spcAft>
              <a:defRPr/>
            </a:pPr>
            <a:r>
              <a:rPr kumimoji="0" lang="ko-KR" altLang="en-US" sz="1600" b="1" kern="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소 형 </a:t>
            </a:r>
          </a:p>
        </p:txBody>
      </p:sp>
      <p:sp>
        <p:nvSpPr>
          <p:cNvPr id="7" name="AutoShape 50"/>
          <p:cNvSpPr>
            <a:spLocks noChangeArrowheads="1"/>
          </p:cNvSpPr>
          <p:nvPr/>
        </p:nvSpPr>
        <p:spPr bwMode="auto">
          <a:xfrm>
            <a:off x="2109788" y="2755131"/>
            <a:ext cx="2389187" cy="411162"/>
          </a:xfrm>
          <a:prstGeom prst="roundRect">
            <a:avLst>
              <a:gd name="adj" fmla="val 16667"/>
            </a:avLst>
          </a:prstGeom>
          <a:solidFill>
            <a:schemeClr val="tx1"/>
          </a:solidFill>
          <a:ln w="38100" algn="ctr">
            <a:solidFill>
              <a:sysClr val="window" lastClr="FFFFFF">
                <a:lumMod val="75000"/>
              </a:sysClr>
            </a:solidFill>
            <a:round/>
            <a:headEnd/>
            <a:tailEnd/>
          </a:ln>
          <a:effectLst/>
        </p:spPr>
        <p:txBody>
          <a:bodyPr wrap="none" lIns="72440" tIns="37669" rIns="72440" bIns="37669" anchor="ctr"/>
          <a:lstStyle/>
          <a:p>
            <a:pPr fontAlgn="auto" latinLnBrk="0">
              <a:spcBef>
                <a:spcPct val="20000"/>
              </a:spcBef>
              <a:spcAft>
                <a:spcPts val="0"/>
              </a:spcAft>
              <a:defRPr/>
            </a:pPr>
            <a:r>
              <a:rPr kumimoji="0" lang="en-US" altLang="ko-KR" sz="1600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itchFamily="50" charset="-127"/>
                <a:ea typeface="맑은 고딕" pitchFamily="50" charset="-127"/>
              </a:rPr>
              <a:t>9,300 </a:t>
            </a:r>
            <a:r>
              <a:rPr kumimoji="0" lang="ko-KR" altLang="en-US" sz="1600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itchFamily="50" charset="-127"/>
                <a:ea typeface="맑은 고딕" pitchFamily="50" charset="-127"/>
              </a:rPr>
              <a:t>천원</a:t>
            </a:r>
            <a:r>
              <a:rPr kumimoji="0" lang="en-US" altLang="ko-KR" sz="1600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600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itchFamily="50" charset="-127"/>
                <a:ea typeface="맑은 고딕" pitchFamily="50" charset="-127"/>
              </a:rPr>
              <a:t>평</a:t>
            </a:r>
            <a:endParaRPr kumimoji="0" lang="en-US" altLang="en-US" sz="1600" b="1" kern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AutoShape 51"/>
          <p:cNvSpPr>
            <a:spLocks noChangeArrowheads="1"/>
          </p:cNvSpPr>
          <p:nvPr/>
        </p:nvSpPr>
        <p:spPr bwMode="auto">
          <a:xfrm>
            <a:off x="387350" y="2742431"/>
            <a:ext cx="1641475" cy="427037"/>
          </a:xfrm>
          <a:prstGeom prst="roundRect">
            <a:avLst>
              <a:gd name="adj" fmla="val 16667"/>
            </a:avLst>
          </a:prstGeom>
          <a:solidFill>
            <a:srgbClr val="92D050"/>
          </a:solidFill>
          <a:ln w="28575">
            <a:noFill/>
            <a:round/>
            <a:headEnd/>
            <a:tailEnd/>
          </a:ln>
        </p:spPr>
        <p:txBody>
          <a:bodyPr lIns="73599" tIns="36800" rIns="73599" bIns="36800" anchor="ctr"/>
          <a:lstStyle/>
          <a:p>
            <a:pPr fontAlgn="auto" latinLnBrk="0">
              <a:spcBef>
                <a:spcPct val="20000"/>
              </a:spcBef>
              <a:spcAft>
                <a:spcPts val="0"/>
              </a:spcAft>
              <a:defRPr/>
            </a:pPr>
            <a:r>
              <a:rPr kumimoji="0" lang="ko-KR" altLang="en-US" sz="1600" b="1" kern="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중 형</a:t>
            </a:r>
          </a:p>
        </p:txBody>
      </p:sp>
      <p:sp>
        <p:nvSpPr>
          <p:cNvPr id="9" name="AutoShape 51"/>
          <p:cNvSpPr>
            <a:spLocks noChangeArrowheads="1"/>
          </p:cNvSpPr>
          <p:nvPr/>
        </p:nvSpPr>
        <p:spPr bwMode="auto">
          <a:xfrm>
            <a:off x="395288" y="1750243"/>
            <a:ext cx="4106862" cy="431800"/>
          </a:xfrm>
          <a:prstGeom prst="roundRect">
            <a:avLst>
              <a:gd name="adj" fmla="val 16667"/>
            </a:avLst>
          </a:prstGeom>
          <a:solidFill>
            <a:srgbClr val="6EA27F"/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 lIns="73599" tIns="36800" rIns="73599" bIns="36800" anchor="ctr"/>
          <a:lstStyle/>
          <a:p>
            <a:pPr fontAlgn="auto" latinLnBrk="0">
              <a:spcBef>
                <a:spcPct val="20000"/>
              </a:spcBef>
              <a:spcAft>
                <a:spcPts val="0"/>
              </a:spcAft>
              <a:defRPr/>
            </a:pPr>
            <a:r>
              <a:rPr kumimoji="0" lang="ko-KR" altLang="en-US" sz="1400" b="1" kern="0" dirty="0" err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지역내</a:t>
            </a:r>
            <a:r>
              <a:rPr kumimoji="0" lang="ko-KR" altLang="en-US" sz="1400" b="1" kern="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분양가격 </a:t>
            </a:r>
            <a:r>
              <a:rPr kumimoji="0" lang="en-US" altLang="ko-KR" sz="1100" b="1" kern="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kumimoji="0" lang="ko-KR" altLang="en-US" sz="1100" b="1" kern="0" dirty="0" err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전용율</a:t>
            </a:r>
            <a:r>
              <a:rPr kumimoji="0" lang="ko-KR" altLang="en-US" sz="1100" b="1" kern="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sz="1100" b="1" kern="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48.25% </a:t>
            </a:r>
            <a:r>
              <a:rPr kumimoji="0" lang="ko-KR" altLang="en-US" sz="1100" b="1" kern="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환산가격</a:t>
            </a:r>
            <a:r>
              <a:rPr kumimoji="0" lang="en-US" altLang="ko-KR" sz="1100" b="1" kern="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)</a:t>
            </a:r>
            <a:r>
              <a:rPr kumimoji="0" lang="ko-KR" altLang="en-US" sz="1100" b="1" kern="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</a:p>
        </p:txBody>
      </p:sp>
      <p:sp>
        <p:nvSpPr>
          <p:cNvPr id="13320" name="AutoShape 40"/>
          <p:cNvSpPr>
            <a:spLocks noChangeArrowheads="1"/>
          </p:cNvSpPr>
          <p:nvPr/>
        </p:nvSpPr>
        <p:spPr bwMode="auto">
          <a:xfrm>
            <a:off x="388938" y="3313931"/>
            <a:ext cx="8385175" cy="619125"/>
          </a:xfrm>
          <a:prstGeom prst="roundRect">
            <a:avLst>
              <a:gd name="adj" fmla="val 6523"/>
            </a:avLst>
          </a:prstGeom>
          <a:solidFill>
            <a:schemeClr val="bg1">
              <a:lumMod val="65000"/>
            </a:schemeClr>
          </a:solidFill>
          <a:ln w="25400" algn="ctr">
            <a:solidFill>
              <a:srgbClr val="777777"/>
            </a:solidFill>
            <a:round/>
            <a:headEnd/>
            <a:tailEnd/>
          </a:ln>
        </p:spPr>
        <p:txBody>
          <a:bodyPr wrap="none" lIns="83969" tIns="41985" rIns="83969" bIns="41985" anchor="ctr"/>
          <a:lstStyle/>
          <a:p>
            <a:pPr>
              <a:lnSpc>
                <a:spcPct val="130000"/>
              </a:lnSpc>
            </a:pPr>
            <a:r>
              <a:rPr lang="ko-KR" altLang="en-US" sz="1800" b="1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현시점의   경쟁상품을 반영한  분양가격 포지션</a:t>
            </a:r>
            <a:endParaRPr lang="en-US" altLang="ko-KR" sz="1800" b="1">
              <a:solidFill>
                <a:srgbClr val="C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619442"/>
              </p:ext>
            </p:extLst>
          </p:nvPr>
        </p:nvGraphicFramePr>
        <p:xfrm>
          <a:off x="388938" y="4364038"/>
          <a:ext cx="8359777" cy="2233314"/>
        </p:xfrm>
        <a:graphic>
          <a:graphicData uri="http://schemas.openxmlformats.org/drawingml/2006/table">
            <a:tbl>
              <a:tblPr/>
              <a:tblGrid>
                <a:gridCol w="11661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3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199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1990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990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3322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1990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0713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610050">
                <a:tc rowSpan="2" grid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1" i="0" u="none" strike="noStrike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맑은 고딕" pitchFamily="50" charset="-127"/>
                          <a:ea typeface="맑은 고딕" pitchFamily="50" charset="-127"/>
                        </a:rPr>
                        <a:t>구 분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EA27F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algn="ctr" rtl="0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EA27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1" i="0" u="none" strike="noStrike" dirty="0" err="1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맑은 고딕" pitchFamily="50" charset="-127"/>
                          <a:ea typeface="맑은 고딕" pitchFamily="50" charset="-127"/>
                        </a:rPr>
                        <a:t>지역내</a:t>
                      </a:r>
                      <a:r>
                        <a:rPr lang="ko-KR" altLang="en-US" sz="1200" b="1" i="0" u="none" strike="noStrike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1200" b="1" i="0" u="none" strike="noStrike" baseline="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맑은 고딕" pitchFamily="50" charset="-127"/>
                          <a:ea typeface="맑은 고딕" pitchFamily="50" charset="-127"/>
                        </a:rPr>
                        <a:t> 성공상품</a:t>
                      </a:r>
                      <a:endParaRPr lang="en-US" altLang="ko-KR" sz="1200" b="1" i="0" u="none" strike="noStrike" baseline="0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algn="ctr" rtl="0" fontAlgn="ctr"/>
                      <a:r>
                        <a:rPr lang="en-US" altLang="ko-KR" sz="1100" b="1" i="0" u="none" strike="noStrike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lang="ko-KR" altLang="en-US" sz="1100" b="1" i="0" u="none" strike="noStrike" dirty="0" err="1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전용율</a:t>
                      </a:r>
                      <a:r>
                        <a:rPr lang="ko-KR" altLang="en-US" sz="1100" b="1" i="0" u="none" strike="noStrike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en-US" altLang="ko-KR" sz="1100" b="1" i="0" u="none" strike="noStrike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48.25%</a:t>
                      </a:r>
                      <a:r>
                        <a:rPr lang="en-US" altLang="ko-KR" sz="1100" b="1" i="0" u="none" strike="noStrike" baseline="0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1100" b="1" i="0" u="none" strike="noStrike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환산금액</a:t>
                      </a:r>
                      <a:r>
                        <a:rPr lang="en-US" altLang="ko-KR" sz="1100" b="1" i="0" u="none" strike="noStrike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r>
                        <a:rPr lang="ko-KR" altLang="en-US" sz="1200" b="1" i="0" u="none" strike="noStrike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EA27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EA27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1" i="0" u="none" strike="noStrike" dirty="0" err="1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맑은 고딕" pitchFamily="50" charset="-127"/>
                          <a:ea typeface="맑은 고딕" pitchFamily="50" charset="-127"/>
                        </a:rPr>
                        <a:t>지역내</a:t>
                      </a:r>
                      <a:r>
                        <a:rPr lang="ko-KR" altLang="en-US" sz="1200" b="1" i="0" u="none" strike="noStrike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맑은 고딕" pitchFamily="50" charset="-127"/>
                          <a:ea typeface="맑은 고딕" pitchFamily="50" charset="-127"/>
                        </a:rPr>
                        <a:t> 평균</a:t>
                      </a:r>
                      <a:r>
                        <a:rPr lang="ko-KR" altLang="en-US" sz="1200" b="1" i="0" u="none" strike="noStrike" baseline="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맑은 고딕" pitchFamily="50" charset="-127"/>
                          <a:ea typeface="맑은 고딕" pitchFamily="50" charset="-127"/>
                        </a:rPr>
                        <a:t> 분양가격</a:t>
                      </a:r>
                      <a:endParaRPr lang="en-US" altLang="ko-KR" sz="1400" b="1" i="0" u="none" strike="noStrike" baseline="0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algn="ctr" rtl="0" fontAlgn="ctr"/>
                      <a:r>
                        <a:rPr lang="en-US" altLang="ko-KR" sz="1100" b="1" i="0" u="none" strike="noStrike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lang="ko-KR" altLang="en-US" sz="1100" b="1" i="0" u="none" strike="noStrike" dirty="0" err="1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전용율</a:t>
                      </a:r>
                      <a:r>
                        <a:rPr lang="ko-KR" altLang="en-US" sz="1100" b="1" i="0" u="none" strike="noStrike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en-US" altLang="ko-KR" sz="1100" b="1" i="0" u="none" strike="noStrike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48.25%</a:t>
                      </a:r>
                      <a:r>
                        <a:rPr lang="en-US" altLang="ko-KR" sz="1100" b="1" i="0" u="none" strike="noStrike" baseline="0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1100" b="1" i="0" u="none" strike="noStrike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환산금액</a:t>
                      </a:r>
                      <a:r>
                        <a:rPr lang="en-US" altLang="ko-KR" sz="1100" b="1" i="0" u="none" strike="noStrike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r>
                        <a:rPr lang="ko-KR" altLang="en-US" sz="1400" b="1" i="0" u="none" strike="noStrike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EA27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EA27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1" i="0" u="none" strike="noStrike" dirty="0" err="1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맑은 고딕" pitchFamily="50" charset="-127"/>
                          <a:ea typeface="맑은 고딕" pitchFamily="50" charset="-127"/>
                        </a:rPr>
                        <a:t>서울권</a:t>
                      </a:r>
                      <a:r>
                        <a:rPr lang="ko-KR" altLang="en-US" sz="1200" b="1" i="0" u="none" strike="noStrike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맑은 고딕" pitchFamily="50" charset="-127"/>
                          <a:ea typeface="맑은 고딕" pitchFamily="50" charset="-127"/>
                        </a:rPr>
                        <a:t> 성공상품 </a:t>
                      </a:r>
                      <a:endParaRPr lang="en-US" altLang="ko-KR" sz="1400" b="1" i="0" u="none" strike="noStrike" baseline="0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algn="ctr" rtl="0" fontAlgn="ctr"/>
                      <a:r>
                        <a:rPr lang="en-US" altLang="ko-KR" sz="1100" b="1" i="0" u="none" strike="noStrike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lang="ko-KR" altLang="en-US" sz="1100" b="1" i="0" u="none" strike="noStrike" dirty="0" err="1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전용율</a:t>
                      </a:r>
                      <a:r>
                        <a:rPr lang="ko-KR" altLang="en-US" sz="1100" b="1" i="0" u="none" strike="noStrike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en-US" altLang="ko-KR" sz="1100" b="1" i="0" u="none" strike="noStrike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48.25%</a:t>
                      </a:r>
                      <a:r>
                        <a:rPr lang="en-US" altLang="ko-KR" sz="1100" b="1" i="0" u="none" strike="noStrike" baseline="0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1100" b="1" i="0" u="none" strike="noStrike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환산금액</a:t>
                      </a:r>
                      <a:r>
                        <a:rPr lang="en-US" altLang="ko-KR" sz="1100" b="1" i="0" u="none" strike="noStrike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r>
                        <a:rPr lang="ko-KR" altLang="en-US" sz="1400" b="1" i="0" u="none" strike="noStrike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EA27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EA2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2245">
                <a:tc gridSpan="2" vMerge="1">
                  <a:txBody>
                    <a:bodyPr/>
                    <a:lstStyle/>
                    <a:p>
                      <a:pPr algn="ctr" rtl="0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EA27F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rtl="0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EA27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1" i="0" u="none" strike="noStrike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맑은 고딕" pitchFamily="50" charset="-127"/>
                          <a:ea typeface="맑은 고딕" pitchFamily="50" charset="-127"/>
                        </a:rPr>
                        <a:t>평당분양가격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EA27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1" i="0" u="none" strike="noStrike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맑은 고딕" pitchFamily="50" charset="-127"/>
                          <a:ea typeface="맑은 고딕" pitchFamily="50" charset="-127"/>
                        </a:rPr>
                        <a:t>당</a:t>
                      </a:r>
                      <a:r>
                        <a:rPr lang="en-US" sz="1200" b="1" i="0" u="none" strike="noStrike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맑은 고딕" pitchFamily="50" charset="-127"/>
                          <a:ea typeface="맑은 고딕" pitchFamily="50" charset="-127"/>
                        </a:rPr>
                        <a:t>PJ </a:t>
                      </a:r>
                      <a:r>
                        <a:rPr lang="ko-KR" altLang="en-US" sz="1200" b="1" i="0" u="none" strike="noStrike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맑은 고딕" pitchFamily="50" charset="-127"/>
                          <a:ea typeface="맑은 고딕" pitchFamily="50" charset="-127"/>
                        </a:rPr>
                        <a:t>환산가격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EA27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1" i="0" u="none" strike="noStrike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맑은 고딕" pitchFamily="50" charset="-127"/>
                          <a:ea typeface="맑은 고딕" pitchFamily="50" charset="-127"/>
                        </a:rPr>
                        <a:t>평당분양가격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EA27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1" i="0" u="none" strike="noStrike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맑은 고딕" pitchFamily="50" charset="-127"/>
                          <a:ea typeface="맑은 고딕" pitchFamily="50" charset="-127"/>
                        </a:rPr>
                        <a:t>당</a:t>
                      </a:r>
                      <a:r>
                        <a:rPr lang="en-US" sz="1200" b="1" i="0" u="none" strike="noStrike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맑은 고딕" pitchFamily="50" charset="-127"/>
                          <a:ea typeface="맑은 고딕" pitchFamily="50" charset="-127"/>
                        </a:rPr>
                        <a:t>PJ </a:t>
                      </a:r>
                      <a:r>
                        <a:rPr lang="ko-KR" altLang="en-US" sz="1200" b="1" i="0" u="none" strike="noStrike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맑은 고딕" pitchFamily="50" charset="-127"/>
                          <a:ea typeface="맑은 고딕" pitchFamily="50" charset="-127"/>
                        </a:rPr>
                        <a:t>환산가격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EA27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1" i="0" u="none" strike="noStrike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맑은 고딕" pitchFamily="50" charset="-127"/>
                          <a:ea typeface="맑은 고딕" pitchFamily="50" charset="-127"/>
                        </a:rPr>
                        <a:t>평당분양가격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EA27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1" i="0" u="none" strike="noStrike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맑은 고딕" pitchFamily="50" charset="-127"/>
                          <a:ea typeface="맑은 고딕" pitchFamily="50" charset="-127"/>
                        </a:rPr>
                        <a:t>당</a:t>
                      </a:r>
                      <a:r>
                        <a:rPr lang="en-US" sz="1200" b="1" i="0" u="none" strike="noStrike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맑은 고딕" pitchFamily="50" charset="-127"/>
                          <a:ea typeface="맑은 고딕" pitchFamily="50" charset="-127"/>
                        </a:rPr>
                        <a:t>PJ </a:t>
                      </a:r>
                      <a:r>
                        <a:rPr lang="ko-KR" altLang="en-US" sz="1200" b="1" i="0" u="none" strike="noStrike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맑은 고딕" pitchFamily="50" charset="-127"/>
                          <a:ea typeface="맑은 고딕" pitchFamily="50" charset="-127"/>
                        </a:rPr>
                        <a:t>환산가격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EA2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683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1" i="0" u="none" strike="noStrike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분양가격 </a:t>
                      </a:r>
                      <a:endParaRPr lang="en-US" altLang="ko-KR" sz="1200" b="1" i="0" u="none" strike="noStrike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b="1" i="0" u="none" strike="noStrike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7.10</a:t>
                      </a:r>
                      <a:endParaRPr lang="en-US" altLang="ko-KR" sz="1050" b="1" i="0" u="none" strike="noStrike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algn="ctr" rtl="0" fontAlgn="ctr"/>
                      <a:r>
                        <a:rPr lang="en-US" altLang="ko-KR" sz="1050" b="1" i="0" u="none" strike="noStrike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lang="ko-KR" altLang="en-US" sz="1050" b="1" i="0" u="none" strike="noStrike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계약 </a:t>
                      </a:r>
                      <a:r>
                        <a:rPr lang="en-US" altLang="ko-KR" sz="1050" b="1" i="0" u="none" strike="noStrike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14.71</a:t>
                      </a:r>
                      <a:r>
                        <a:rPr lang="en-US" altLang="ko-KR" sz="1200" b="1" i="0" u="none" strike="noStrike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600" b="1" i="0" u="none" strike="noStrike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9,500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600" b="1" i="0" u="none" strike="noStrike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139,800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1" i="0" u="none" strike="noStrike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  </a:t>
                      </a:r>
                      <a:r>
                        <a:rPr lang="en-US" altLang="ko-KR" sz="1200" b="1" i="0" u="none" strike="noStrike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9,930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1" i="0" u="none" strike="noStrike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 </a:t>
                      </a:r>
                      <a:r>
                        <a:rPr lang="en-US" altLang="ko-KR" sz="1200" b="1" i="0" u="none" strike="noStrike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146,000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b="1" i="0" u="none" strike="noStrike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10,770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1" i="0" u="none" strike="noStrike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 </a:t>
                      </a:r>
                      <a:r>
                        <a:rPr lang="en-US" altLang="ko-KR" sz="1200" b="1" i="0" u="none" strike="noStrike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158,000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4189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b="1" i="0" u="none" strike="noStrike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14.34</a:t>
                      </a:r>
                      <a:endParaRPr lang="en-US" altLang="ko-KR" sz="1050" b="1" i="0" u="none" strike="noStrike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algn="ctr" rtl="0" fontAlgn="ctr"/>
                      <a:r>
                        <a:rPr lang="en-US" altLang="ko-KR" sz="1050" b="1" i="0" u="none" strike="noStrike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lang="ko-KR" altLang="en-US" sz="1050" b="1" i="0" u="none" strike="noStrike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계약 </a:t>
                      </a:r>
                      <a:r>
                        <a:rPr lang="en-US" altLang="ko-KR" sz="1050" b="1" i="0" u="none" strike="noStrike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29.72</a:t>
                      </a:r>
                      <a:r>
                        <a:rPr lang="en-US" altLang="ko-KR" sz="1200" b="1" i="0" u="none" strike="noStrike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600" b="1" i="0" u="none" strike="noStrike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7,400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600" b="1" i="0" u="none" strike="noStrike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220,000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1" i="0" u="none" strike="noStrike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  </a:t>
                      </a:r>
                      <a:r>
                        <a:rPr lang="en-US" altLang="ko-KR" sz="1200" b="1" i="0" u="none" strike="noStrike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9,300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1" i="0" u="none" strike="noStrike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 </a:t>
                      </a:r>
                      <a:r>
                        <a:rPr lang="en-US" altLang="ko-KR" sz="1200" b="1" i="0" u="none" strike="noStrike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276,000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1" i="0" u="none" strike="noStrike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en-US" altLang="ko-KR" sz="1200" b="1" i="0" u="none" strike="noStrike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10,890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1" i="0" u="none" strike="noStrike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 </a:t>
                      </a:r>
                      <a:r>
                        <a:rPr lang="en-US" altLang="ko-KR" sz="1200" b="1" i="0" u="none" strike="noStrike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323,000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3378" name="TextBox 17"/>
          <p:cNvSpPr txBox="1">
            <a:spLocks noChangeArrowheads="1"/>
          </p:cNvSpPr>
          <p:nvPr/>
        </p:nvSpPr>
        <p:spPr bwMode="auto">
          <a:xfrm>
            <a:off x="7885113" y="4149725"/>
            <a:ext cx="1042987" cy="265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2"/>
                </a:solidFill>
                <a:latin typeface="HY헤드라인M" pitchFamily="18" charset="-127"/>
                <a:ea typeface="HY헤드라인M" pitchFamily="18" charset="-127"/>
              </a:defRPr>
            </a:lvl1pPr>
            <a:lvl2pPr marL="742950" indent="-285750" eaLnBrk="0" hangingPunct="0">
              <a:defRPr kumimoji="1" sz="2400">
                <a:solidFill>
                  <a:schemeClr val="tx2"/>
                </a:solidFill>
                <a:latin typeface="HY헤드라인M" pitchFamily="18" charset="-127"/>
                <a:ea typeface="HY헤드라인M" pitchFamily="18" charset="-127"/>
              </a:defRPr>
            </a:lvl2pPr>
            <a:lvl3pPr marL="1143000" indent="-228600" eaLnBrk="0" hangingPunct="0">
              <a:defRPr kumimoji="1" sz="2400">
                <a:solidFill>
                  <a:schemeClr val="tx2"/>
                </a:solidFill>
                <a:latin typeface="HY헤드라인M" pitchFamily="18" charset="-127"/>
                <a:ea typeface="HY헤드라인M" pitchFamily="18" charset="-127"/>
              </a:defRPr>
            </a:lvl3pPr>
            <a:lvl4pPr marL="1600200" indent="-228600" eaLnBrk="0" hangingPunct="0">
              <a:defRPr kumimoji="1" sz="2400">
                <a:solidFill>
                  <a:schemeClr val="tx2"/>
                </a:solidFill>
                <a:latin typeface="HY헤드라인M" pitchFamily="18" charset="-127"/>
                <a:ea typeface="HY헤드라인M" pitchFamily="18" charset="-127"/>
              </a:defRPr>
            </a:lvl4pPr>
            <a:lvl5pPr marL="2057400" indent="-228600" eaLnBrk="0" hangingPunct="0">
              <a:defRPr kumimoji="1" sz="2400">
                <a:solidFill>
                  <a:schemeClr val="tx2"/>
                </a:solidFill>
                <a:latin typeface="HY헤드라인M" pitchFamily="18" charset="-127"/>
                <a:ea typeface="HY헤드라인M" pitchFamily="18" charset="-127"/>
              </a:defRPr>
            </a:lvl5pPr>
            <a:lvl6pPr marL="2514600" indent="-228600" algn="ctr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HY헤드라인M" pitchFamily="18" charset="-127"/>
                <a:ea typeface="HY헤드라인M" pitchFamily="18" charset="-127"/>
              </a:defRPr>
            </a:lvl6pPr>
            <a:lvl7pPr marL="2971800" indent="-228600" algn="ctr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HY헤드라인M" pitchFamily="18" charset="-127"/>
                <a:ea typeface="HY헤드라인M" pitchFamily="18" charset="-127"/>
              </a:defRPr>
            </a:lvl7pPr>
            <a:lvl8pPr marL="3429000" indent="-228600" algn="ctr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HY헤드라인M" pitchFamily="18" charset="-127"/>
                <a:ea typeface="HY헤드라인M" pitchFamily="18" charset="-127"/>
              </a:defRPr>
            </a:lvl8pPr>
            <a:lvl9pPr marL="3886200" indent="-228600" algn="ctr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HY헤드라인M" pitchFamily="18" charset="-127"/>
                <a:ea typeface="HY헤드라인M" pitchFamily="18" charset="-127"/>
              </a:defRPr>
            </a:lvl9pPr>
          </a:lstStyle>
          <a:p>
            <a:pPr eaLnBrk="1" hangingPunct="1"/>
            <a:r>
              <a:rPr lang="en-US" altLang="ko-KR" sz="80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80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단위</a:t>
            </a:r>
            <a:r>
              <a:rPr lang="en-US" altLang="ko-KR" sz="80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80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평</a:t>
            </a:r>
            <a:r>
              <a:rPr lang="en-US" altLang="ko-KR" sz="80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80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천원</a:t>
            </a:r>
            <a:r>
              <a:rPr lang="en-US" altLang="ko-KR" sz="80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)</a:t>
            </a:r>
            <a:endParaRPr lang="ko-KR" altLang="en-US" sz="80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3" name="모서리가 둥근 직사각형 22"/>
          <p:cNvSpPr/>
          <p:nvPr/>
        </p:nvSpPr>
        <p:spPr bwMode="auto">
          <a:xfrm>
            <a:off x="395288" y="1027931"/>
            <a:ext cx="8378825" cy="614362"/>
          </a:xfrm>
          <a:prstGeom prst="roundRect">
            <a:avLst/>
          </a:prstGeom>
          <a:solidFill>
            <a:srgbClr val="6EA27F"/>
          </a:solidFill>
          <a:ln w="3175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b="1" dirty="0">
                <a:solidFill>
                  <a:srgbClr val="FFFF00"/>
                </a:solidFill>
                <a:latin typeface="맑은 고딕" pitchFamily="50" charset="-127"/>
                <a:ea typeface="맑은 고딕" pitchFamily="50" charset="-127"/>
              </a:rPr>
              <a:t>분양상품 비교를 통한 분양가격 책정</a:t>
            </a:r>
          </a:p>
        </p:txBody>
      </p:sp>
      <p:sp>
        <p:nvSpPr>
          <p:cNvPr id="24" name="AutoShape 50"/>
          <p:cNvSpPr>
            <a:spLocks noChangeArrowheads="1"/>
          </p:cNvSpPr>
          <p:nvPr/>
        </p:nvSpPr>
        <p:spPr bwMode="auto">
          <a:xfrm>
            <a:off x="6361113" y="2278881"/>
            <a:ext cx="2387600" cy="411162"/>
          </a:xfrm>
          <a:prstGeom prst="roundRect">
            <a:avLst>
              <a:gd name="adj" fmla="val 16667"/>
            </a:avLst>
          </a:prstGeom>
          <a:solidFill>
            <a:schemeClr val="accent5">
              <a:lumMod val="50000"/>
            </a:schemeClr>
          </a:solidFill>
          <a:ln w="38100" algn="ctr">
            <a:solidFill>
              <a:sysClr val="window" lastClr="FFFFFF">
                <a:lumMod val="75000"/>
              </a:sysClr>
            </a:solidFill>
            <a:round/>
            <a:headEnd/>
            <a:tailEnd/>
          </a:ln>
          <a:effectLst/>
        </p:spPr>
        <p:txBody>
          <a:bodyPr wrap="none" lIns="72440" tIns="37669" rIns="72440" bIns="37669" anchor="ctr"/>
          <a:lstStyle/>
          <a:p>
            <a:pPr fontAlgn="auto" latinLnBrk="0">
              <a:spcBef>
                <a:spcPct val="20000"/>
              </a:spcBef>
              <a:spcAft>
                <a:spcPts val="0"/>
              </a:spcAft>
              <a:defRPr/>
            </a:pPr>
            <a:r>
              <a:rPr kumimoji="0" lang="en-US" altLang="ko-KR" sz="1400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itchFamily="50" charset="-127"/>
                <a:ea typeface="맑은 고딕" pitchFamily="50" charset="-127"/>
              </a:rPr>
              <a:t>10,770 </a:t>
            </a:r>
            <a:r>
              <a:rPr kumimoji="0" lang="ko-KR" altLang="en-US" sz="1400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itchFamily="50" charset="-127"/>
                <a:ea typeface="맑은 고딕" pitchFamily="50" charset="-127"/>
              </a:rPr>
              <a:t>천원</a:t>
            </a:r>
            <a:r>
              <a:rPr kumimoji="0" lang="en-US" altLang="ko-KR" sz="1400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400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itchFamily="50" charset="-127"/>
                <a:ea typeface="맑은 고딕" pitchFamily="50" charset="-127"/>
              </a:rPr>
              <a:t>평</a:t>
            </a:r>
            <a:endParaRPr kumimoji="0" lang="en-US" altLang="en-US" sz="1400" b="1" kern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5" name="AutoShape 51"/>
          <p:cNvSpPr>
            <a:spLocks noChangeArrowheads="1"/>
          </p:cNvSpPr>
          <p:nvPr/>
        </p:nvSpPr>
        <p:spPr bwMode="auto">
          <a:xfrm>
            <a:off x="4649788" y="2266181"/>
            <a:ext cx="1631950" cy="428625"/>
          </a:xfrm>
          <a:prstGeom prst="roundRect">
            <a:avLst>
              <a:gd name="adj" fmla="val 16667"/>
            </a:avLst>
          </a:prstGeom>
          <a:solidFill>
            <a:srgbClr val="92D050"/>
          </a:solidFill>
          <a:ln w="28575">
            <a:noFill/>
            <a:round/>
            <a:headEnd/>
            <a:tailEnd/>
          </a:ln>
        </p:spPr>
        <p:txBody>
          <a:bodyPr lIns="73599" tIns="36800" rIns="73599" bIns="36800" anchor="ctr"/>
          <a:lstStyle/>
          <a:p>
            <a:pPr fontAlgn="auto" latinLnBrk="0">
              <a:spcBef>
                <a:spcPct val="20000"/>
              </a:spcBef>
              <a:spcAft>
                <a:spcPts val="0"/>
              </a:spcAft>
              <a:defRPr/>
            </a:pPr>
            <a:r>
              <a:rPr kumimoji="0" lang="ko-KR" altLang="en-US" sz="1400" b="1" kern="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소 형 </a:t>
            </a:r>
          </a:p>
        </p:txBody>
      </p:sp>
      <p:sp>
        <p:nvSpPr>
          <p:cNvPr id="26" name="AutoShape 50"/>
          <p:cNvSpPr>
            <a:spLocks noChangeArrowheads="1"/>
          </p:cNvSpPr>
          <p:nvPr/>
        </p:nvSpPr>
        <p:spPr bwMode="auto">
          <a:xfrm>
            <a:off x="6364288" y="2755131"/>
            <a:ext cx="2387600" cy="411162"/>
          </a:xfrm>
          <a:prstGeom prst="roundRect">
            <a:avLst>
              <a:gd name="adj" fmla="val 16667"/>
            </a:avLst>
          </a:prstGeom>
          <a:solidFill>
            <a:schemeClr val="accent5">
              <a:lumMod val="50000"/>
            </a:schemeClr>
          </a:solidFill>
          <a:ln w="38100" algn="ctr">
            <a:solidFill>
              <a:sysClr val="window" lastClr="FFFFFF">
                <a:lumMod val="75000"/>
              </a:sysClr>
            </a:solidFill>
            <a:round/>
            <a:headEnd/>
            <a:tailEnd/>
          </a:ln>
          <a:effectLst/>
        </p:spPr>
        <p:txBody>
          <a:bodyPr wrap="none" lIns="72440" tIns="37669" rIns="72440" bIns="37669" anchor="ctr"/>
          <a:lstStyle/>
          <a:p>
            <a:pPr fontAlgn="auto" latinLnBrk="0">
              <a:spcBef>
                <a:spcPct val="20000"/>
              </a:spcBef>
              <a:spcAft>
                <a:spcPts val="0"/>
              </a:spcAft>
              <a:defRPr/>
            </a:pPr>
            <a:r>
              <a:rPr kumimoji="0" lang="en-US" altLang="ko-KR" sz="1400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itchFamily="50" charset="-127"/>
                <a:ea typeface="맑은 고딕" pitchFamily="50" charset="-127"/>
              </a:rPr>
              <a:t>10,890 </a:t>
            </a:r>
            <a:r>
              <a:rPr kumimoji="0" lang="ko-KR" altLang="en-US" sz="1400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itchFamily="50" charset="-127"/>
                <a:ea typeface="맑은 고딕" pitchFamily="50" charset="-127"/>
              </a:rPr>
              <a:t>천원</a:t>
            </a:r>
            <a:r>
              <a:rPr kumimoji="0" lang="en-US" altLang="ko-KR" sz="1400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400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itchFamily="50" charset="-127"/>
                <a:ea typeface="맑은 고딕" pitchFamily="50" charset="-127"/>
              </a:rPr>
              <a:t>평</a:t>
            </a:r>
            <a:endParaRPr kumimoji="0" lang="en-US" altLang="en-US" sz="1400" b="1" kern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7" name="AutoShape 51"/>
          <p:cNvSpPr>
            <a:spLocks noChangeArrowheads="1"/>
          </p:cNvSpPr>
          <p:nvPr/>
        </p:nvSpPr>
        <p:spPr bwMode="auto">
          <a:xfrm>
            <a:off x="4640263" y="2742431"/>
            <a:ext cx="1641475" cy="427037"/>
          </a:xfrm>
          <a:prstGeom prst="roundRect">
            <a:avLst>
              <a:gd name="adj" fmla="val 16667"/>
            </a:avLst>
          </a:prstGeom>
          <a:solidFill>
            <a:srgbClr val="92D050"/>
          </a:solidFill>
          <a:ln w="28575">
            <a:noFill/>
            <a:round/>
            <a:headEnd/>
            <a:tailEnd/>
          </a:ln>
        </p:spPr>
        <p:txBody>
          <a:bodyPr lIns="73599" tIns="36800" rIns="73599" bIns="36800" anchor="ctr"/>
          <a:lstStyle/>
          <a:p>
            <a:pPr fontAlgn="auto" latinLnBrk="0">
              <a:spcBef>
                <a:spcPct val="20000"/>
              </a:spcBef>
              <a:spcAft>
                <a:spcPts val="0"/>
              </a:spcAft>
              <a:defRPr/>
            </a:pPr>
            <a:r>
              <a:rPr kumimoji="0" lang="ko-KR" altLang="en-US" sz="1400" b="1" kern="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중 형</a:t>
            </a:r>
          </a:p>
        </p:txBody>
      </p:sp>
      <p:sp>
        <p:nvSpPr>
          <p:cNvPr id="28" name="AutoShape 51"/>
          <p:cNvSpPr>
            <a:spLocks noChangeArrowheads="1"/>
          </p:cNvSpPr>
          <p:nvPr/>
        </p:nvSpPr>
        <p:spPr bwMode="auto">
          <a:xfrm>
            <a:off x="4649788" y="1750243"/>
            <a:ext cx="4105275" cy="431800"/>
          </a:xfrm>
          <a:prstGeom prst="roundRect">
            <a:avLst>
              <a:gd name="adj" fmla="val 16667"/>
            </a:avLst>
          </a:prstGeom>
          <a:solidFill>
            <a:srgbClr val="6EA27F"/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 lIns="73599" tIns="36800" rIns="73599" bIns="36800" anchor="ctr"/>
          <a:lstStyle/>
          <a:p>
            <a:pPr fontAlgn="auto" latinLnBrk="0">
              <a:spcBef>
                <a:spcPct val="20000"/>
              </a:spcBef>
              <a:spcAft>
                <a:spcPts val="0"/>
              </a:spcAft>
              <a:defRPr/>
            </a:pPr>
            <a:r>
              <a:rPr kumimoji="0" lang="ko-KR" altLang="en-US" sz="1400" b="1" kern="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서울권역 초기분양 성공상품</a:t>
            </a:r>
            <a:r>
              <a:rPr kumimoji="0" lang="en-US" altLang="ko-KR" sz="1100" b="1" kern="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kumimoji="0" lang="ko-KR" altLang="en-US" sz="1100" b="1" kern="0" dirty="0" err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전용율</a:t>
            </a:r>
            <a:r>
              <a:rPr kumimoji="0" lang="ko-KR" altLang="en-US" sz="1100" b="1" kern="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sz="1100" b="1" kern="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48.25% </a:t>
            </a:r>
            <a:r>
              <a:rPr kumimoji="0" lang="ko-KR" altLang="en-US" sz="1100" b="1" kern="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환산</a:t>
            </a:r>
            <a:r>
              <a:rPr kumimoji="0" lang="en-US" altLang="ko-KR" sz="1100" b="1" kern="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)</a:t>
            </a:r>
            <a:r>
              <a:rPr kumimoji="0" lang="ko-KR" altLang="en-US" sz="1100" b="1" kern="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</a:p>
        </p:txBody>
      </p:sp>
      <p:sp>
        <p:nvSpPr>
          <p:cNvPr id="19" name="TextBox 7"/>
          <p:cNvSpPr txBox="1"/>
          <p:nvPr/>
        </p:nvSpPr>
        <p:spPr>
          <a:xfrm>
            <a:off x="142875" y="16377"/>
            <a:ext cx="7525469" cy="781752"/>
          </a:xfrm>
          <a:prstGeom prst="rect">
            <a:avLst/>
          </a:prstGeom>
          <a:noFill/>
          <a:effectLst>
            <a:outerShdw dist="825500" sx="38000" sy="38000" algn="tl" rotWithShape="0">
              <a:schemeClr val="tx2">
                <a:lumMod val="40000"/>
                <a:lumOff val="60000"/>
                <a:alpha val="0"/>
              </a:schemeClr>
            </a:outerShdw>
          </a:effectLst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3200" dirty="0">
                <a:gradFill flip="none" rotWithShape="1">
                  <a:gsLst>
                    <a:gs pos="23000">
                      <a:schemeClr val="tx1">
                        <a:lumMod val="75000"/>
                        <a:lumOff val="25000"/>
                      </a:schemeClr>
                    </a:gs>
                    <a:gs pos="51000">
                      <a:schemeClr val="tx1">
                        <a:lumMod val="50000"/>
                        <a:lumOff val="50000"/>
                        <a:alpha val="67000"/>
                      </a:schemeClr>
                    </a:gs>
                    <a:gs pos="83000">
                      <a:schemeClr val="tx1"/>
                    </a:gs>
                  </a:gsLst>
                  <a:lin ang="5100000" scaled="0"/>
                  <a:tileRect/>
                </a:gradFill>
                <a:latin typeface="나눔고딕" pitchFamily="50" charset="-127"/>
                <a:ea typeface="나눔고딕" pitchFamily="50" charset="-127"/>
              </a:rPr>
              <a:t>1. </a:t>
            </a:r>
            <a:r>
              <a:rPr kumimoji="0" lang="ko-KR" altLang="en-US" sz="3200" dirty="0">
                <a:gradFill flip="none" rotWithShape="1">
                  <a:gsLst>
                    <a:gs pos="23000">
                      <a:schemeClr val="tx1">
                        <a:lumMod val="75000"/>
                        <a:lumOff val="25000"/>
                      </a:schemeClr>
                    </a:gs>
                    <a:gs pos="51000">
                      <a:schemeClr val="tx1">
                        <a:lumMod val="50000"/>
                        <a:lumOff val="50000"/>
                        <a:alpha val="67000"/>
                      </a:schemeClr>
                    </a:gs>
                    <a:gs pos="83000">
                      <a:schemeClr val="tx1"/>
                    </a:gs>
                  </a:gsLst>
                  <a:lin ang="5100000" scaled="0"/>
                  <a:tileRect/>
                </a:gradFill>
                <a:latin typeface="나눔고딕" pitchFamily="50" charset="-127"/>
                <a:ea typeface="나눔고딕" pitchFamily="50" charset="-127"/>
              </a:rPr>
              <a:t>경쟁상품 비교를 통한 가격 </a:t>
            </a:r>
            <a:r>
              <a:rPr kumimoji="0" lang="ko-KR" altLang="en-US" sz="3200" dirty="0" err="1">
                <a:gradFill flip="none" rotWithShape="1">
                  <a:gsLst>
                    <a:gs pos="23000">
                      <a:schemeClr val="tx1">
                        <a:lumMod val="75000"/>
                        <a:lumOff val="25000"/>
                      </a:schemeClr>
                    </a:gs>
                    <a:gs pos="51000">
                      <a:schemeClr val="tx1">
                        <a:lumMod val="50000"/>
                        <a:lumOff val="50000"/>
                        <a:alpha val="67000"/>
                      </a:schemeClr>
                    </a:gs>
                    <a:gs pos="83000">
                      <a:schemeClr val="tx1"/>
                    </a:gs>
                  </a:gsLst>
                  <a:lin ang="5100000" scaled="0"/>
                  <a:tileRect/>
                </a:gradFill>
                <a:latin typeface="나눔고딕" pitchFamily="50" charset="-127"/>
                <a:ea typeface="나눔고딕" pitchFamily="50" charset="-127"/>
              </a:rPr>
              <a:t>포지셔닝</a:t>
            </a:r>
            <a:endParaRPr kumimoji="0" lang="ko-KR" altLang="en-US" sz="3200" dirty="0">
              <a:gradFill flip="none" rotWithShape="1">
                <a:gsLst>
                  <a:gs pos="23000">
                    <a:schemeClr val="tx1">
                      <a:lumMod val="75000"/>
                      <a:lumOff val="25000"/>
                    </a:schemeClr>
                  </a:gs>
                  <a:gs pos="51000">
                    <a:schemeClr val="tx1">
                      <a:lumMod val="50000"/>
                      <a:lumOff val="50000"/>
                      <a:alpha val="67000"/>
                    </a:schemeClr>
                  </a:gs>
                  <a:gs pos="83000">
                    <a:schemeClr val="tx1"/>
                  </a:gs>
                </a:gsLst>
                <a:lin ang="5100000" scaled="0"/>
                <a:tileRect/>
              </a:gra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8" name="TextBox 17"/>
          <p:cNvSpPr txBox="1">
            <a:spLocks noChangeArrowheads="1"/>
          </p:cNvSpPr>
          <p:nvPr/>
        </p:nvSpPr>
        <p:spPr bwMode="auto">
          <a:xfrm>
            <a:off x="162260" y="6548263"/>
            <a:ext cx="2537532" cy="264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400">
                <a:solidFill>
                  <a:schemeClr val="tx2"/>
                </a:solidFill>
                <a:latin typeface="HY헤드라인M" pitchFamily="18" charset="-127"/>
                <a:ea typeface="HY헤드라인M" pitchFamily="18" charset="-127"/>
              </a:defRPr>
            </a:lvl1pPr>
            <a:lvl2pPr marL="742950" indent="-285750" eaLnBrk="0" hangingPunct="0">
              <a:defRPr kumimoji="1" sz="2400">
                <a:solidFill>
                  <a:schemeClr val="tx2"/>
                </a:solidFill>
                <a:latin typeface="HY헤드라인M" pitchFamily="18" charset="-127"/>
                <a:ea typeface="HY헤드라인M" pitchFamily="18" charset="-127"/>
              </a:defRPr>
            </a:lvl2pPr>
            <a:lvl3pPr marL="1143000" indent="-228600" eaLnBrk="0" hangingPunct="0">
              <a:defRPr kumimoji="1" sz="2400">
                <a:solidFill>
                  <a:schemeClr val="tx2"/>
                </a:solidFill>
                <a:latin typeface="HY헤드라인M" pitchFamily="18" charset="-127"/>
                <a:ea typeface="HY헤드라인M" pitchFamily="18" charset="-127"/>
              </a:defRPr>
            </a:lvl3pPr>
            <a:lvl4pPr marL="1600200" indent="-228600" eaLnBrk="0" hangingPunct="0">
              <a:defRPr kumimoji="1" sz="2400">
                <a:solidFill>
                  <a:schemeClr val="tx2"/>
                </a:solidFill>
                <a:latin typeface="HY헤드라인M" pitchFamily="18" charset="-127"/>
                <a:ea typeface="HY헤드라인M" pitchFamily="18" charset="-127"/>
              </a:defRPr>
            </a:lvl4pPr>
            <a:lvl5pPr marL="2057400" indent="-228600" eaLnBrk="0" hangingPunct="0">
              <a:defRPr kumimoji="1" sz="2400">
                <a:solidFill>
                  <a:schemeClr val="tx2"/>
                </a:solidFill>
                <a:latin typeface="HY헤드라인M" pitchFamily="18" charset="-127"/>
                <a:ea typeface="HY헤드라인M" pitchFamily="18" charset="-127"/>
              </a:defRPr>
            </a:lvl5pPr>
            <a:lvl6pPr marL="2514600" indent="-228600" algn="ctr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HY헤드라인M" pitchFamily="18" charset="-127"/>
                <a:ea typeface="HY헤드라인M" pitchFamily="18" charset="-127"/>
              </a:defRPr>
            </a:lvl6pPr>
            <a:lvl7pPr marL="2971800" indent="-228600" algn="ctr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HY헤드라인M" pitchFamily="18" charset="-127"/>
                <a:ea typeface="HY헤드라인M" pitchFamily="18" charset="-127"/>
              </a:defRPr>
            </a:lvl7pPr>
            <a:lvl8pPr marL="3429000" indent="-228600" algn="ctr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HY헤드라인M" pitchFamily="18" charset="-127"/>
                <a:ea typeface="HY헤드라인M" pitchFamily="18" charset="-127"/>
              </a:defRPr>
            </a:lvl8pPr>
            <a:lvl9pPr marL="3886200" indent="-228600" algn="ctr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HY헤드라인M" pitchFamily="18" charset="-127"/>
                <a:ea typeface="HY헤드라인M" pitchFamily="18" charset="-127"/>
              </a:defRPr>
            </a:lvl9pPr>
          </a:lstStyle>
          <a:p>
            <a:pPr eaLnBrk="1" hangingPunct="1"/>
            <a:r>
              <a:rPr lang="en-US" altLang="ko-KR" sz="8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* </a:t>
            </a:r>
            <a:r>
              <a:rPr lang="ko-KR" altLang="en-US" sz="8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도시형생활주택 </a:t>
            </a:r>
            <a:r>
              <a:rPr lang="ko-KR" altLang="en-US" sz="800" dirty="0" err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전용율</a:t>
            </a:r>
            <a:r>
              <a:rPr lang="ko-KR" altLang="en-US" sz="8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8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48.25% </a:t>
            </a:r>
            <a:r>
              <a:rPr lang="ko-KR" altLang="en-US" sz="8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로 환산 </a:t>
            </a:r>
          </a:p>
        </p:txBody>
      </p:sp>
    </p:spTree>
    <p:extLst>
      <p:ext uri="{BB962C8B-B14F-4D97-AF65-F5344CB8AC3E}">
        <p14:creationId xmlns:p14="http://schemas.microsoft.com/office/powerpoint/2010/main" val="42067180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6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9525">
            <a:noFill/>
            <a:miter lim="800000"/>
            <a:headEnd/>
            <a:tailEnd/>
          </a:ln>
        </p:spPr>
        <p:txBody>
          <a:bodyPr wrap="none" lIns="91296" tIns="45649" rIns="91296" bIns="45649" anchor="ctr"/>
          <a:lstStyle>
            <a:defPPr>
              <a:defRPr lang="ko-KR"/>
            </a:defPPr>
            <a:lvl1pPr algn="ctr" rtl="0" fontAlgn="base" latinLnBrk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defRPr kumimoji="1" sz="1200" b="1" kern="1200">
                <a:solidFill>
                  <a:schemeClr val="tx1"/>
                </a:solidFill>
                <a:latin typeface="휴먼세엑스포" pitchFamily="2" charset="-127"/>
                <a:ea typeface="휴먼세엑스포" pitchFamily="2" charset="-127"/>
                <a:cs typeface="+mn-cs"/>
                <a:sym typeface="Wingdings" pitchFamily="2" charset="2"/>
              </a:defRPr>
            </a:lvl1pPr>
            <a:lvl2pPr marL="457200" algn="ctr" rtl="0" fontAlgn="base" latinLnBrk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defRPr kumimoji="1" sz="1200" b="1" kern="1200">
                <a:solidFill>
                  <a:schemeClr val="tx1"/>
                </a:solidFill>
                <a:latin typeface="휴먼세엑스포" pitchFamily="2" charset="-127"/>
                <a:ea typeface="휴먼세엑스포" pitchFamily="2" charset="-127"/>
                <a:cs typeface="+mn-cs"/>
                <a:sym typeface="Wingdings" pitchFamily="2" charset="2"/>
              </a:defRPr>
            </a:lvl2pPr>
            <a:lvl3pPr marL="914400" algn="ctr" rtl="0" fontAlgn="base" latinLnBrk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defRPr kumimoji="1" sz="1200" b="1" kern="1200">
                <a:solidFill>
                  <a:schemeClr val="tx1"/>
                </a:solidFill>
                <a:latin typeface="휴먼세엑스포" pitchFamily="2" charset="-127"/>
                <a:ea typeface="휴먼세엑스포" pitchFamily="2" charset="-127"/>
                <a:cs typeface="+mn-cs"/>
                <a:sym typeface="Wingdings" pitchFamily="2" charset="2"/>
              </a:defRPr>
            </a:lvl3pPr>
            <a:lvl4pPr marL="1371600" algn="ctr" rtl="0" fontAlgn="base" latinLnBrk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defRPr kumimoji="1" sz="1200" b="1" kern="1200">
                <a:solidFill>
                  <a:schemeClr val="tx1"/>
                </a:solidFill>
                <a:latin typeface="휴먼세엑스포" pitchFamily="2" charset="-127"/>
                <a:ea typeface="휴먼세엑스포" pitchFamily="2" charset="-127"/>
                <a:cs typeface="+mn-cs"/>
                <a:sym typeface="Wingdings" pitchFamily="2" charset="2"/>
              </a:defRPr>
            </a:lvl4pPr>
            <a:lvl5pPr marL="1828800" algn="ctr" rtl="0" fontAlgn="base" latinLnBrk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defRPr kumimoji="1" sz="1200" b="1" kern="1200">
                <a:solidFill>
                  <a:schemeClr val="tx1"/>
                </a:solidFill>
                <a:latin typeface="휴먼세엑스포" pitchFamily="2" charset="-127"/>
                <a:ea typeface="휴먼세엑스포" pitchFamily="2" charset="-127"/>
                <a:cs typeface="+mn-cs"/>
                <a:sym typeface="Wingdings" pitchFamily="2" charset="2"/>
              </a:defRPr>
            </a:lvl5pPr>
            <a:lvl6pPr marL="2286000" algn="l" defTabSz="914400" rtl="0" eaLnBrk="1" latinLnBrk="1" hangingPunct="1">
              <a:defRPr kumimoji="1" sz="1200" b="1" kern="1200">
                <a:solidFill>
                  <a:schemeClr val="tx1"/>
                </a:solidFill>
                <a:latin typeface="휴먼세엑스포" pitchFamily="2" charset="-127"/>
                <a:ea typeface="휴먼세엑스포" pitchFamily="2" charset="-127"/>
                <a:cs typeface="+mn-cs"/>
                <a:sym typeface="Wingdings" pitchFamily="2" charset="2"/>
              </a:defRPr>
            </a:lvl6pPr>
            <a:lvl7pPr marL="2743200" algn="l" defTabSz="914400" rtl="0" eaLnBrk="1" latinLnBrk="1" hangingPunct="1">
              <a:defRPr kumimoji="1" sz="1200" b="1" kern="1200">
                <a:solidFill>
                  <a:schemeClr val="tx1"/>
                </a:solidFill>
                <a:latin typeface="휴먼세엑스포" pitchFamily="2" charset="-127"/>
                <a:ea typeface="휴먼세엑스포" pitchFamily="2" charset="-127"/>
                <a:cs typeface="+mn-cs"/>
                <a:sym typeface="Wingdings" pitchFamily="2" charset="2"/>
              </a:defRPr>
            </a:lvl7pPr>
            <a:lvl8pPr marL="3200400" algn="l" defTabSz="914400" rtl="0" eaLnBrk="1" latinLnBrk="1" hangingPunct="1">
              <a:defRPr kumimoji="1" sz="1200" b="1" kern="1200">
                <a:solidFill>
                  <a:schemeClr val="tx1"/>
                </a:solidFill>
                <a:latin typeface="휴먼세엑스포" pitchFamily="2" charset="-127"/>
                <a:ea typeface="휴먼세엑스포" pitchFamily="2" charset="-127"/>
                <a:cs typeface="+mn-cs"/>
                <a:sym typeface="Wingdings" pitchFamily="2" charset="2"/>
              </a:defRPr>
            </a:lvl8pPr>
            <a:lvl9pPr marL="3657600" algn="l" defTabSz="914400" rtl="0" eaLnBrk="1" latinLnBrk="1" hangingPunct="1">
              <a:defRPr kumimoji="1" sz="1200" b="1" kern="1200">
                <a:solidFill>
                  <a:schemeClr val="tx1"/>
                </a:solidFill>
                <a:latin typeface="휴먼세엑스포" pitchFamily="2" charset="-127"/>
                <a:ea typeface="휴먼세엑스포" pitchFamily="2" charset="-127"/>
                <a:cs typeface="+mn-cs"/>
                <a:sym typeface="Wingdings" pitchFamily="2" charset="2"/>
              </a:defRPr>
            </a:lvl9pPr>
          </a:lstStyle>
          <a:p>
            <a:pPr eaLnBrk="0" latinLnBrk="0" hangingPunct="0">
              <a:lnSpc>
                <a:spcPct val="90000"/>
              </a:lnSpc>
              <a:defRPr/>
            </a:pPr>
            <a:endParaRPr kumimoji="0" lang="ko-KR" altLang="en-US" sz="1100" dirty="0">
              <a:latin typeface="Tahoma" pitchFamily="34" charset="0"/>
              <a:ea typeface="가는각진제목체" pitchFamily="18" charset="-127"/>
              <a:sym typeface="Symbol" pitchFamily="18" charset="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2357430"/>
            <a:ext cx="91440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ko-KR" sz="3200" dirty="0">
                <a:solidFill>
                  <a:srgbClr val="FFFF00"/>
                </a:solidFill>
                <a:latin typeface="나눔고딕" pitchFamily="50" charset="-127"/>
                <a:ea typeface="나눔고딕" pitchFamily="50" charset="-127"/>
              </a:rPr>
              <a:t>2014</a:t>
            </a:r>
            <a:r>
              <a:rPr lang="ko-KR" altLang="en-US" sz="3200" dirty="0">
                <a:solidFill>
                  <a:srgbClr val="FFFF00"/>
                </a:solidFill>
                <a:latin typeface="나눔고딕" pitchFamily="50" charset="-127"/>
                <a:ea typeface="나눔고딕" pitchFamily="50" charset="-127"/>
              </a:rPr>
              <a:t>년 </a:t>
            </a:r>
            <a:r>
              <a:rPr lang="ko-KR" altLang="en-US" sz="3200" dirty="0" err="1">
                <a:solidFill>
                  <a:srgbClr val="FFFF00"/>
                </a:solidFill>
                <a:latin typeface="나눔고딕" pitchFamily="50" charset="-127"/>
                <a:ea typeface="나눔고딕" pitchFamily="50" charset="-127"/>
              </a:rPr>
              <a:t>연합플래닝은</a:t>
            </a:r>
            <a:endParaRPr lang="en-US" altLang="ko-KR" sz="3200" dirty="0">
              <a:solidFill>
                <a:srgbClr val="FFFF00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00000"/>
              </a:lnSpc>
            </a:pPr>
            <a:r>
              <a:rPr lang="ko-KR" altLang="en-US" sz="3200" dirty="0">
                <a:solidFill>
                  <a:srgbClr val="FFFF00"/>
                </a:solidFill>
                <a:latin typeface="나눔고딕" pitchFamily="50" charset="-127"/>
                <a:ea typeface="나눔고딕" pitchFamily="50" charset="-127"/>
              </a:rPr>
              <a:t>동대문 </a:t>
            </a:r>
            <a:r>
              <a:rPr lang="ko-KR" altLang="en-US" sz="3200" dirty="0" err="1">
                <a:solidFill>
                  <a:srgbClr val="FFFF00"/>
                </a:solidFill>
                <a:latin typeface="나눔고딕" pitchFamily="50" charset="-127"/>
                <a:ea typeface="나눔고딕" pitchFamily="50" charset="-127"/>
              </a:rPr>
              <a:t>센트럴푸르지오시티와</a:t>
            </a:r>
            <a:r>
              <a:rPr lang="ko-KR" altLang="en-US" sz="3200" dirty="0">
                <a:solidFill>
                  <a:srgbClr val="FFFF00"/>
                </a:solidFill>
                <a:latin typeface="나눔고딕" pitchFamily="50" charset="-127"/>
                <a:ea typeface="나눔고딕" pitchFamily="50" charset="-127"/>
              </a:rPr>
              <a:t> 함께</a:t>
            </a:r>
            <a:endParaRPr lang="en-US" altLang="ko-KR" sz="3200" dirty="0">
              <a:solidFill>
                <a:srgbClr val="FFFF00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00000"/>
              </a:lnSpc>
            </a:pPr>
            <a:r>
              <a:rPr lang="ko-KR" altLang="en-US" sz="3200" dirty="0">
                <a:solidFill>
                  <a:srgbClr val="FFFF00"/>
                </a:solidFill>
                <a:latin typeface="나눔고딕" pitchFamily="50" charset="-127"/>
                <a:ea typeface="나눔고딕" pitchFamily="50" charset="-127"/>
              </a:rPr>
              <a:t>분양시장에 </a:t>
            </a:r>
            <a:r>
              <a:rPr lang="ko-KR" altLang="en-US" sz="3200" dirty="0" err="1">
                <a:solidFill>
                  <a:srgbClr val="FFFF00"/>
                </a:solidFill>
                <a:latin typeface="나눔고딕" pitchFamily="50" charset="-127"/>
                <a:ea typeface="나눔고딕" pitchFamily="50" charset="-127"/>
              </a:rPr>
              <a:t>또하나의</a:t>
            </a:r>
            <a:endParaRPr lang="en-US" altLang="ko-KR" sz="3200" dirty="0">
              <a:solidFill>
                <a:srgbClr val="FFFF00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00000"/>
              </a:lnSpc>
            </a:pPr>
            <a:r>
              <a:rPr lang="ko-KR" altLang="en-US" sz="3200" dirty="0">
                <a:solidFill>
                  <a:srgbClr val="FFFF00"/>
                </a:solidFill>
                <a:latin typeface="나눔고딕" pitchFamily="50" charset="-127"/>
                <a:ea typeface="나눔고딕" pitchFamily="50" charset="-127"/>
              </a:rPr>
              <a:t>새로운 역사를 쓰게 될 것입니다</a:t>
            </a:r>
            <a:endParaRPr lang="en-US" altLang="ko-KR" sz="3200" dirty="0">
              <a:solidFill>
                <a:srgbClr val="FFFF00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164193"/>
              </p:ext>
            </p:extLst>
          </p:nvPr>
        </p:nvGraphicFramePr>
        <p:xfrm>
          <a:off x="395288" y="4852988"/>
          <a:ext cx="8378826" cy="1744365"/>
        </p:xfrm>
        <a:graphic>
          <a:graphicData uri="http://schemas.openxmlformats.org/drawingml/2006/table">
            <a:tbl>
              <a:tblPr/>
              <a:tblGrid>
                <a:gridCol w="10887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93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7408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1216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2427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701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04300">
                <a:tc rowSpan="2" grid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1" i="0" u="none" strike="noStrike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맑은 고딕" pitchFamily="50" charset="-127"/>
                          <a:ea typeface="맑은 고딕" pitchFamily="50" charset="-127"/>
                        </a:rPr>
                        <a:t>구분　</a:t>
                      </a:r>
                    </a:p>
                  </a:txBody>
                  <a:tcPr marL="7585" marR="7585" marT="7582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EA27F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algn="ctr" rtl="0" fontAlgn="ctr"/>
                      <a:endParaRPr lang="ko-KR" altLang="en-US" sz="900" b="1" i="0" u="none" strike="noStrike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585" marR="7585" marT="7585" marB="0" anchor="ctr">
                    <a:lnL w="635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EA27F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b="1" i="0" u="none" strike="noStrike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맑은 고딕" pitchFamily="50" charset="-127"/>
                          <a:ea typeface="맑은 고딕" pitchFamily="50" charset="-127"/>
                        </a:rPr>
                        <a:t>Type</a:t>
                      </a:r>
                    </a:p>
                    <a:p>
                      <a:pPr algn="ctr" rtl="0" fontAlgn="ctr"/>
                      <a:r>
                        <a:rPr lang="en-US" altLang="ko-KR" sz="1200" b="1" i="0" u="none" strike="noStrike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lang="ko-KR" altLang="en-US" sz="1200" b="1" i="0" u="none" strike="noStrike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맑은 고딕" pitchFamily="50" charset="-127"/>
                          <a:ea typeface="맑은 고딕" pitchFamily="50" charset="-127"/>
                        </a:rPr>
                        <a:t>실 전용면적</a:t>
                      </a:r>
                      <a:r>
                        <a:rPr lang="en-US" altLang="ko-KR" sz="1200" b="1" i="0" u="none" strike="noStrike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endParaRPr lang="ko-KR" altLang="en-US" sz="1200" b="1" i="0" u="none" strike="noStrike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585" marR="7585" marT="7582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EA27F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1" i="0" u="none" strike="noStrike" dirty="0" err="1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맑은 고딕" pitchFamily="50" charset="-127"/>
                          <a:ea typeface="맑은 고딕" pitchFamily="50" charset="-127"/>
                        </a:rPr>
                        <a:t>수익율에</a:t>
                      </a:r>
                      <a:r>
                        <a:rPr lang="en-US" altLang="ko-KR" sz="1200" b="1" i="0" u="none" strike="noStrike" baseline="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1200" b="1" i="0" u="none" strike="noStrike" baseline="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맑은 고딕" pitchFamily="50" charset="-127"/>
                          <a:ea typeface="맑은 고딕" pitchFamily="50" charset="-127"/>
                        </a:rPr>
                        <a:t>의한 가격 책정</a:t>
                      </a:r>
                      <a:endParaRPr lang="ko-KR" altLang="en-US" sz="1200" b="1" i="0" u="none" strike="noStrike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585" marR="7585" marT="7582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EA27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900" b="1" i="0" u="none" strike="noStrike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585" marR="7585" marT="7585" marB="0" anchor="ctr">
                    <a:lnL w="635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EA27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900" b="1" i="0" u="none" strike="noStrike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585" marR="7585" marT="7585" marB="0" anchor="ctr">
                    <a:lnL w="635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EA2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4300">
                <a:tc gridSpan="2" vMerge="1">
                  <a:txBody>
                    <a:bodyPr/>
                    <a:lstStyle/>
                    <a:p>
                      <a:pPr algn="ctr" rtl="0" fontAlgn="ctr"/>
                      <a:endParaRPr lang="ko-KR" altLang="en-US" sz="900" b="1" i="0" u="none" strike="noStrike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585" marR="7585" marT="7585" marB="0" anchor="ctr">
                    <a:lnL w="635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EA27F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rtl="0" fontAlgn="ctr"/>
                      <a:endParaRPr lang="ko-KR" altLang="en-US" sz="900" b="1" i="0" u="none" strike="noStrike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585" marR="7585" marT="7585" marB="0" anchor="ctr">
                    <a:lnL w="635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EA27F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900" b="1" i="0" u="none" strike="noStrike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585" marR="7585" marT="7585" marB="0" anchor="ctr">
                    <a:lnL w="635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EA27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1" i="0" u="none" strike="noStrike" dirty="0" err="1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맑은 고딕" pitchFamily="50" charset="-127"/>
                          <a:ea typeface="맑은 고딕" pitchFamily="50" charset="-127"/>
                        </a:rPr>
                        <a:t>수익율</a:t>
                      </a:r>
                      <a:r>
                        <a:rPr lang="ko-KR" altLang="en-US" sz="1200" b="1" i="0" u="none" strike="noStrike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1200" b="1" i="0" u="none" strike="noStrike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HY헤드라인M"/>
                          <a:ea typeface="HY헤드라인M"/>
                        </a:rPr>
                        <a:t>↑</a:t>
                      </a:r>
                      <a:endParaRPr lang="ko-KR" altLang="en-US" sz="1200" b="1" i="0" u="none" strike="noStrike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585" marR="7585" marT="7582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EA27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1" i="0" u="none" strike="noStrike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맑은 고딕" pitchFamily="50" charset="-127"/>
                          <a:ea typeface="맑은 고딕" pitchFamily="50" charset="-127"/>
                        </a:rPr>
                        <a:t>기준가격</a:t>
                      </a:r>
                      <a:r>
                        <a:rPr lang="en-US" altLang="ko-KR" sz="1200" b="1" i="0" u="none" strike="noStrike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lang="ko-KR" altLang="en-US" sz="1200" b="1" i="0" u="none" strike="noStrike" dirty="0" err="1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맑은 고딕" pitchFamily="50" charset="-127"/>
                          <a:ea typeface="맑은 고딕" pitchFamily="50" charset="-127"/>
                        </a:rPr>
                        <a:t>수익율</a:t>
                      </a:r>
                      <a:r>
                        <a:rPr lang="en-US" altLang="ko-KR" sz="1200" b="1" i="0" u="none" strike="noStrike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r>
                        <a:rPr lang="ko-KR" altLang="en-US" sz="1200" b="1" i="0" u="none" strike="noStrike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맑은 고딕" pitchFamily="50" charset="-127"/>
                          <a:ea typeface="맑은 고딕" pitchFamily="50" charset="-127"/>
                        </a:rPr>
                        <a:t>　</a:t>
                      </a:r>
                    </a:p>
                  </a:txBody>
                  <a:tcPr marL="7585" marR="7585" marT="7582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EA27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1" i="0" u="none" strike="noStrike" dirty="0" err="1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맑은 고딕" pitchFamily="50" charset="-127"/>
                          <a:ea typeface="맑은 고딕" pitchFamily="50" charset="-127"/>
                        </a:rPr>
                        <a:t>수익율</a:t>
                      </a:r>
                      <a:r>
                        <a:rPr lang="ko-KR" altLang="en-US" sz="1200" b="1" i="0" u="none" strike="noStrike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1200" b="1" i="0" u="none" strike="noStrike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HY헤드라인M"/>
                          <a:ea typeface="HY헤드라인M"/>
                        </a:rPr>
                        <a:t>↓</a:t>
                      </a:r>
                      <a:endParaRPr lang="ko-KR" altLang="en-US" sz="1200" b="1" i="0" u="none" strike="noStrike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585" marR="7585" marT="7582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EA2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863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1" i="0" u="none" strike="noStrike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　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i="0" u="none" strike="noStrike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당 </a:t>
                      </a:r>
                      <a:r>
                        <a:rPr lang="en-US" altLang="ko-KR" sz="1200" b="1" i="0" u="none" strike="noStrike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PJT</a:t>
                      </a:r>
                    </a:p>
                    <a:p>
                      <a:pPr algn="ctr" rtl="0" fontAlgn="ctr"/>
                      <a:r>
                        <a:rPr lang="ko-KR" altLang="en-US" sz="1200" b="1" i="0" u="none" strike="noStrike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　</a:t>
                      </a:r>
                    </a:p>
                  </a:txBody>
                  <a:tcPr marL="7585" marR="7585" marT="7582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1" i="0" u="none" strike="noStrike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오피스텔</a:t>
                      </a:r>
                      <a:endParaRPr lang="en-US" altLang="ko-KR" sz="1200" b="1" i="0" u="none" strike="noStrike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algn="ctr" rtl="0" fontAlgn="ctr"/>
                      <a:r>
                        <a:rPr lang="en-US" altLang="ko-KR" sz="1200" b="1" i="0" u="none" strike="noStrike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lang="ko-KR" altLang="en-US" sz="1200" b="1" i="0" u="none" strike="noStrike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지역평균 </a:t>
                      </a:r>
                      <a:r>
                        <a:rPr lang="en-US" altLang="ko-KR" sz="1200" b="1" i="0" u="none" strike="noStrike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5.65%)</a:t>
                      </a:r>
                      <a:endParaRPr lang="ko-KR" altLang="en-US" sz="1200" b="1" i="0" u="none" strike="noStrike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585" marR="7585" marT="7582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b="1" i="0" u="none" strike="noStrike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7.10</a:t>
                      </a:r>
                    </a:p>
                  </a:txBody>
                  <a:tcPr marL="7585" marR="7585" marT="7582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b="1" i="0" u="none" strike="noStrike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136,000(5.70%)</a:t>
                      </a:r>
                    </a:p>
                  </a:txBody>
                  <a:tcPr marL="7585" marR="7585" marT="7582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b="1" i="0" u="none" strike="noStrike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137,000</a:t>
                      </a:r>
                      <a:r>
                        <a:rPr lang="ko-KR" altLang="en-US" sz="1200" b="1" i="0" u="none" strike="noStrike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en-US" altLang="ko-KR" sz="1200" b="1" i="0" u="none" strike="noStrike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(5.65%)</a:t>
                      </a:r>
                    </a:p>
                  </a:txBody>
                  <a:tcPr marL="7585" marR="7585" marT="7582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b="1" i="0" u="none" strike="noStrike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138,000(5.60%)</a:t>
                      </a:r>
                    </a:p>
                  </a:txBody>
                  <a:tcPr marL="7585" marR="7585" marT="7582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7135">
                <a:tc v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7585" marR="7585" marT="758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1" i="0" u="none" strike="noStrike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도시형</a:t>
                      </a:r>
                      <a:endParaRPr lang="en-US" altLang="ko-KR" sz="1200" b="1" i="0" u="none" strike="noStrike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algn="ctr" rtl="0" fontAlgn="ctr"/>
                      <a:r>
                        <a:rPr lang="en-US" altLang="ko-KR" sz="1200" b="1" i="0" u="none" strike="noStrike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lang="ko-KR" altLang="en-US" sz="1200" b="1" i="0" u="none" strike="noStrike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지역 평균 </a:t>
                      </a:r>
                      <a:r>
                        <a:rPr lang="en-US" altLang="ko-KR" sz="1200" b="1" i="0" u="none" strike="noStrike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4.25%)</a:t>
                      </a:r>
                      <a:endParaRPr lang="ko-KR" altLang="en-US" sz="1200" b="1" i="0" u="none" strike="noStrike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algn="ctr" rtl="0" fontAlgn="ctr"/>
                      <a:endParaRPr lang="ko-KR" altLang="en-US" sz="1200" b="1" i="0" u="none" strike="noStrike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585" marR="7585" marT="7582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b="1" i="0" u="none" strike="noStrike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14.34</a:t>
                      </a:r>
                    </a:p>
                  </a:txBody>
                  <a:tcPr marL="7585" marR="7585" marT="7582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b="1" i="0" u="none" strike="noStrike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233,000(4.30%)</a:t>
                      </a:r>
                    </a:p>
                  </a:txBody>
                  <a:tcPr marL="7585" marR="7585" marT="7582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b="1" i="0" u="none" strike="noStrike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235,000</a:t>
                      </a:r>
                      <a:r>
                        <a:rPr lang="en-US" altLang="ko-KR" sz="1200" b="1" i="0" u="none" strike="noStrike" baseline="0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en-US" altLang="ko-KR" sz="1200" b="1" i="0" u="none" strike="noStrike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(4.25%)</a:t>
                      </a:r>
                    </a:p>
                  </a:txBody>
                  <a:tcPr marL="7585" marR="7585" marT="7582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b="1" i="0" u="none" strike="noStrike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238,000(4.20%)</a:t>
                      </a:r>
                    </a:p>
                  </a:txBody>
                  <a:tcPr marL="7585" marR="7585" marT="7582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4379" name="TextBox 21"/>
          <p:cNvSpPr txBox="1">
            <a:spLocks noChangeArrowheads="1"/>
          </p:cNvSpPr>
          <p:nvPr/>
        </p:nvSpPr>
        <p:spPr bwMode="auto">
          <a:xfrm>
            <a:off x="7380288" y="2751138"/>
            <a:ext cx="1512887" cy="265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2"/>
                </a:solidFill>
                <a:latin typeface="HY헤드라인M" pitchFamily="18" charset="-127"/>
                <a:ea typeface="HY헤드라인M" pitchFamily="18" charset="-127"/>
              </a:defRPr>
            </a:lvl1pPr>
            <a:lvl2pPr marL="742950" indent="-285750" eaLnBrk="0" hangingPunct="0">
              <a:defRPr kumimoji="1" sz="2400">
                <a:solidFill>
                  <a:schemeClr val="tx2"/>
                </a:solidFill>
                <a:latin typeface="HY헤드라인M" pitchFamily="18" charset="-127"/>
                <a:ea typeface="HY헤드라인M" pitchFamily="18" charset="-127"/>
              </a:defRPr>
            </a:lvl2pPr>
            <a:lvl3pPr marL="1143000" indent="-228600" eaLnBrk="0" hangingPunct="0">
              <a:defRPr kumimoji="1" sz="2400">
                <a:solidFill>
                  <a:schemeClr val="tx2"/>
                </a:solidFill>
                <a:latin typeface="HY헤드라인M" pitchFamily="18" charset="-127"/>
                <a:ea typeface="HY헤드라인M" pitchFamily="18" charset="-127"/>
              </a:defRPr>
            </a:lvl3pPr>
            <a:lvl4pPr marL="1600200" indent="-228600" eaLnBrk="0" hangingPunct="0">
              <a:defRPr kumimoji="1" sz="2400">
                <a:solidFill>
                  <a:schemeClr val="tx2"/>
                </a:solidFill>
                <a:latin typeface="HY헤드라인M" pitchFamily="18" charset="-127"/>
                <a:ea typeface="HY헤드라인M" pitchFamily="18" charset="-127"/>
              </a:defRPr>
            </a:lvl4pPr>
            <a:lvl5pPr marL="2057400" indent="-228600" eaLnBrk="0" hangingPunct="0">
              <a:defRPr kumimoji="1" sz="2400">
                <a:solidFill>
                  <a:schemeClr val="tx2"/>
                </a:solidFill>
                <a:latin typeface="HY헤드라인M" pitchFamily="18" charset="-127"/>
                <a:ea typeface="HY헤드라인M" pitchFamily="18" charset="-127"/>
              </a:defRPr>
            </a:lvl5pPr>
            <a:lvl6pPr marL="2514600" indent="-228600" algn="ctr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HY헤드라인M" pitchFamily="18" charset="-127"/>
                <a:ea typeface="HY헤드라인M" pitchFamily="18" charset="-127"/>
              </a:defRPr>
            </a:lvl6pPr>
            <a:lvl7pPr marL="2971800" indent="-228600" algn="ctr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HY헤드라인M" pitchFamily="18" charset="-127"/>
                <a:ea typeface="HY헤드라인M" pitchFamily="18" charset="-127"/>
              </a:defRPr>
            </a:lvl7pPr>
            <a:lvl8pPr marL="3429000" indent="-228600" algn="ctr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HY헤드라인M" pitchFamily="18" charset="-127"/>
                <a:ea typeface="HY헤드라인M" pitchFamily="18" charset="-127"/>
              </a:defRPr>
            </a:lvl8pPr>
            <a:lvl9pPr marL="3886200" indent="-228600" algn="ctr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HY헤드라인M" pitchFamily="18" charset="-127"/>
                <a:ea typeface="HY헤드라인M" pitchFamily="18" charset="-127"/>
              </a:defRPr>
            </a:lvl9pPr>
          </a:lstStyle>
          <a:p>
            <a:pPr algn="r" eaLnBrk="1" hangingPunct="1"/>
            <a:r>
              <a:rPr lang="ko-KR" altLang="en-US" sz="800" b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단위</a:t>
            </a:r>
            <a:r>
              <a:rPr lang="en-US" altLang="ko-KR" sz="800" b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800" b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평</a:t>
            </a:r>
            <a:r>
              <a:rPr lang="en-US" altLang="ko-KR" sz="800" b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800" b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천원</a:t>
            </a:r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0781184"/>
              </p:ext>
            </p:extLst>
          </p:nvPr>
        </p:nvGraphicFramePr>
        <p:xfrm>
          <a:off x="395286" y="1298575"/>
          <a:ext cx="8378826" cy="862012"/>
        </p:xfrm>
        <a:graphic>
          <a:graphicData uri="http://schemas.openxmlformats.org/drawingml/2006/table">
            <a:tbl>
              <a:tblPr/>
              <a:tblGrid>
                <a:gridCol w="11484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07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7438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1632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1632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1632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1632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68647">
                <a:tc rowSpan="2" grid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1" i="0" u="none" strike="noStrike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맑은 고딕" pitchFamily="50" charset="-127"/>
                          <a:ea typeface="맑은 고딕" pitchFamily="50" charset="-127"/>
                        </a:rPr>
                        <a:t>구 분</a:t>
                      </a:r>
                    </a:p>
                  </a:txBody>
                  <a:tcPr marL="4481" marR="4481" marT="448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27F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algn="ctr" rtl="0" fontAlgn="ctr"/>
                      <a:endParaRPr lang="ko-KR" altLang="en-US" sz="900" b="1" i="0" u="none" strike="noStrike" dirty="0">
                        <a:solidFill>
                          <a:srgbClr val="FFFFFF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4482" marR="4482" marT="4482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EA27F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1" i="0" u="none" strike="noStrike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맑은 고딕" pitchFamily="50" charset="-127"/>
                          <a:ea typeface="맑은 고딕" pitchFamily="50" charset="-127"/>
                        </a:rPr>
                        <a:t>보증금　</a:t>
                      </a:r>
                    </a:p>
                  </a:txBody>
                  <a:tcPr marL="4481" marR="4481" marT="448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27F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1" i="0" u="none" strike="noStrike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맑은 고딕" pitchFamily="50" charset="-127"/>
                          <a:ea typeface="맑은 고딕" pitchFamily="50" charset="-127"/>
                        </a:rPr>
                        <a:t> 예상</a:t>
                      </a:r>
                      <a:endParaRPr lang="en-US" altLang="ko-KR" sz="1200" b="1" i="0" u="none" strike="noStrike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algn="ctr" rtl="0" fontAlgn="ctr"/>
                      <a:r>
                        <a:rPr lang="ko-KR" altLang="en-US" sz="1200" b="1" i="0" u="none" strike="noStrike" dirty="0" err="1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맑은 고딕" pitchFamily="50" charset="-127"/>
                          <a:ea typeface="맑은 고딕" pitchFamily="50" charset="-127"/>
                        </a:rPr>
                        <a:t>월임대료</a:t>
                      </a:r>
                      <a:endParaRPr lang="ko-KR" altLang="en-US" sz="1200" b="1" i="0" u="none" strike="noStrike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4481" marR="4481" marT="448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27F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1" i="0" u="none" strike="noStrike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맑은 고딕" pitchFamily="50" charset="-127"/>
                          <a:ea typeface="맑은 고딕" pitchFamily="50" charset="-127"/>
                        </a:rPr>
                        <a:t>분양가격 대비 </a:t>
                      </a:r>
                      <a:r>
                        <a:rPr lang="ko-KR" altLang="en-US" sz="1200" b="1" i="0" u="none" strike="noStrike" dirty="0" err="1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맑은 고딕" pitchFamily="50" charset="-127"/>
                          <a:ea typeface="맑은 고딕" pitchFamily="50" charset="-127"/>
                        </a:rPr>
                        <a:t>수익율</a:t>
                      </a:r>
                      <a:r>
                        <a:rPr lang="en-US" altLang="ko-KR" sz="1200" b="1" i="0" u="none" strike="noStrike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맑은 고딕" pitchFamily="50" charset="-127"/>
                          <a:ea typeface="맑은 고딕" pitchFamily="50" charset="-127"/>
                        </a:rPr>
                        <a:t>(%)</a:t>
                      </a:r>
                      <a:endParaRPr lang="ko-KR" altLang="en-US" sz="1200" b="1" i="0" u="none" strike="noStrike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4481" marR="4481" marT="448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27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4482" marR="4482" marT="4482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2554">
                <a:tc gridSpan="2" vMerge="1">
                  <a:txBody>
                    <a:bodyPr/>
                    <a:lstStyle/>
                    <a:p>
                      <a:pPr algn="ctr" rtl="0" fontAlgn="ctr"/>
                      <a:endParaRPr lang="ko-KR" altLang="en-US" sz="900" b="1" i="0" u="none" strike="noStrike" dirty="0">
                        <a:solidFill>
                          <a:srgbClr val="FFFFFF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4482" marR="4482" marT="4482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EA27F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rtl="0" fontAlgn="ctr"/>
                      <a:endParaRPr lang="ko-KR" altLang="en-US" sz="900" b="1" i="0" u="none" strike="noStrike" dirty="0">
                        <a:solidFill>
                          <a:srgbClr val="FFFFFF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4482" marR="4482" marT="4482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EA27F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900" b="1" i="0" u="none" strike="noStrike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4482" marR="4482" marT="4482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EA27F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900" b="1" i="0" u="none" strike="noStrike" dirty="0">
                        <a:solidFill>
                          <a:srgbClr val="FFFFFF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4482" marR="4482" marT="4482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9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맑은 고딕" pitchFamily="50" charset="-127"/>
                          <a:ea typeface="맑은 고딕" pitchFamily="50" charset="-127"/>
                        </a:rPr>
                        <a:t>5.70</a:t>
                      </a:r>
                    </a:p>
                  </a:txBody>
                  <a:tcPr marL="9524" marR="9524" marT="9532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2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맑은 고딕" pitchFamily="50" charset="-127"/>
                          <a:ea typeface="맑은 고딕" pitchFamily="50" charset="-127"/>
                        </a:rPr>
                        <a:t>5.65</a:t>
                      </a:r>
                    </a:p>
                  </a:txBody>
                  <a:tcPr marL="9524" marR="9524" marT="9532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2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맑은 고딕" pitchFamily="50" charset="-127"/>
                          <a:ea typeface="맑은 고딕" pitchFamily="50" charset="-127"/>
                        </a:rPr>
                        <a:t>5.60</a:t>
                      </a:r>
                    </a:p>
                  </a:txBody>
                  <a:tcPr marL="9524" marR="9524" marT="9532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A2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0811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1" i="0" u="none" strike="noStrike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당 </a:t>
                      </a:r>
                      <a:r>
                        <a:rPr lang="en-US" sz="1200" b="1" i="0" u="none" strike="noStrike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PJT</a:t>
                      </a:r>
                    </a:p>
                  </a:txBody>
                  <a:tcPr marL="4481" marR="4481" marT="448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b="1" i="0" u="none" strike="noStrike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7.10 </a:t>
                      </a:r>
                    </a:p>
                  </a:txBody>
                  <a:tcPr marL="4481" marR="4481" marT="448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b="1" i="0" u="none" strike="noStrike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10,000</a:t>
                      </a:r>
                    </a:p>
                  </a:txBody>
                  <a:tcPr marL="4481" marR="4481" marT="448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b="1" i="0" u="none" strike="noStrike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600</a:t>
                      </a:r>
                    </a:p>
                  </a:txBody>
                  <a:tcPr marL="4481" marR="4481" marT="448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  </a:t>
                      </a:r>
                      <a:r>
                        <a:rPr lang="en-US" altLang="ko-KR" sz="1200" b="1" i="0" u="none" strike="noStrike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136,000</a:t>
                      </a:r>
                    </a:p>
                  </a:txBody>
                  <a:tcPr marL="9524" marR="9524" marT="9532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  </a:t>
                      </a:r>
                      <a:r>
                        <a:rPr lang="en-US" altLang="ko-KR" sz="1200" b="1" i="0" u="none" strike="noStrike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137,000 </a:t>
                      </a:r>
                    </a:p>
                  </a:txBody>
                  <a:tcPr marL="9524" marR="9524" marT="9532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     </a:t>
                      </a:r>
                      <a:r>
                        <a:rPr lang="en-US" altLang="ko-KR" sz="1200" b="1" i="0" u="none" strike="noStrike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138,000</a:t>
                      </a:r>
                    </a:p>
                  </a:txBody>
                  <a:tcPr marL="9524" marR="9524" marT="9532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7048094"/>
              </p:ext>
            </p:extLst>
          </p:nvPr>
        </p:nvGraphicFramePr>
        <p:xfrm>
          <a:off x="395287" y="3019425"/>
          <a:ext cx="8378825" cy="862012"/>
        </p:xfrm>
        <a:graphic>
          <a:graphicData uri="http://schemas.openxmlformats.org/drawingml/2006/table">
            <a:tbl>
              <a:tblPr/>
              <a:tblGrid>
                <a:gridCol w="11484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545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797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9901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9901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9901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9901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68647">
                <a:tc rowSpan="2" grid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1" i="0" u="none" strike="noStrike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맑은 고딕" pitchFamily="50" charset="-127"/>
                          <a:ea typeface="맑은 고딕" pitchFamily="50" charset="-127"/>
                        </a:rPr>
                        <a:t>구 분</a:t>
                      </a:r>
                    </a:p>
                  </a:txBody>
                  <a:tcPr marL="4481" marR="4481" marT="448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EA27F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algn="ctr" rtl="0" fontAlgn="ctr"/>
                      <a:endParaRPr lang="ko-KR" altLang="en-US" sz="900" b="1" i="0" u="none" strike="noStrike" dirty="0">
                        <a:solidFill>
                          <a:srgbClr val="FFFFFF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4482" marR="4482" marT="4482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EA27F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1" i="0" u="none" strike="noStrike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맑은 고딕" pitchFamily="50" charset="-127"/>
                          <a:ea typeface="맑은 고딕" pitchFamily="50" charset="-127"/>
                        </a:rPr>
                        <a:t>보증금</a:t>
                      </a:r>
                    </a:p>
                  </a:txBody>
                  <a:tcPr marL="4481" marR="4481" marT="448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EA27F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1" i="0" u="none" strike="noStrike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맑은 고딕" pitchFamily="50" charset="-127"/>
                          <a:ea typeface="맑은 고딕" pitchFamily="50" charset="-127"/>
                        </a:rPr>
                        <a:t> 예상</a:t>
                      </a:r>
                      <a:endParaRPr lang="en-US" altLang="ko-KR" sz="1200" b="1" i="0" u="none" strike="noStrike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algn="ctr" rtl="0" fontAlgn="ctr"/>
                      <a:r>
                        <a:rPr lang="ko-KR" altLang="en-US" sz="1200" b="1" i="0" u="none" strike="noStrike" dirty="0" err="1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맑은 고딕" pitchFamily="50" charset="-127"/>
                          <a:ea typeface="맑은 고딕" pitchFamily="50" charset="-127"/>
                        </a:rPr>
                        <a:t>월임대료</a:t>
                      </a:r>
                      <a:endParaRPr lang="ko-KR" altLang="en-US" sz="1200" b="1" i="0" u="none" strike="noStrike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4481" marR="4481" marT="448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EA27F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1" i="0" u="none" strike="noStrike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맑은 고딕" pitchFamily="50" charset="-127"/>
                          <a:ea typeface="맑은 고딕" pitchFamily="50" charset="-127"/>
                        </a:rPr>
                        <a:t>분양가격 대비 </a:t>
                      </a:r>
                      <a:r>
                        <a:rPr lang="ko-KR" altLang="en-US" sz="1200" b="1" i="0" u="none" strike="noStrike" dirty="0" err="1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맑은 고딕" pitchFamily="50" charset="-127"/>
                          <a:ea typeface="맑은 고딕" pitchFamily="50" charset="-127"/>
                        </a:rPr>
                        <a:t>수익율</a:t>
                      </a:r>
                      <a:r>
                        <a:rPr lang="en-US" altLang="ko-KR" sz="1200" b="1" i="0" u="none" strike="noStrike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맑은 고딕" pitchFamily="50" charset="-127"/>
                          <a:ea typeface="맑은 고딕" pitchFamily="50" charset="-127"/>
                        </a:rPr>
                        <a:t>(%)</a:t>
                      </a:r>
                      <a:endParaRPr lang="ko-KR" altLang="en-US" sz="1200" b="1" i="0" u="none" strike="noStrike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4481" marR="4481" marT="448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EA27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4482" marR="4482" marT="4482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2554">
                <a:tc gridSpan="2" vMerge="1">
                  <a:txBody>
                    <a:bodyPr/>
                    <a:lstStyle/>
                    <a:p>
                      <a:pPr algn="ctr" rtl="0" fontAlgn="ctr"/>
                      <a:endParaRPr lang="ko-KR" altLang="en-US" sz="900" b="1" i="0" u="none" strike="noStrike" dirty="0">
                        <a:solidFill>
                          <a:srgbClr val="FFFFFF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4482" marR="4482" marT="4482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EA27F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rtl="0" fontAlgn="ctr"/>
                      <a:endParaRPr lang="ko-KR" altLang="en-US" sz="900" b="1" i="0" u="none" strike="noStrike" dirty="0">
                        <a:solidFill>
                          <a:srgbClr val="FFFFFF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4482" marR="4482" marT="4482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EA27F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900" b="1" i="0" u="none" strike="noStrike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4482" marR="4482" marT="4482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EA27F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900" b="1" i="0" u="none" strike="noStrike" dirty="0">
                        <a:solidFill>
                          <a:srgbClr val="FFFFFF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4482" marR="4482" marT="4482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9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맑은 고딕" pitchFamily="50" charset="-127"/>
                          <a:ea typeface="맑은 고딕" pitchFamily="50" charset="-127"/>
                        </a:rPr>
                        <a:t>4.30</a:t>
                      </a:r>
                    </a:p>
                  </a:txBody>
                  <a:tcPr marL="9524" marR="9524" marT="9532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EA2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맑은 고딕" pitchFamily="50" charset="-127"/>
                          <a:ea typeface="맑은 고딕" pitchFamily="50" charset="-127"/>
                        </a:rPr>
                        <a:t>4.25</a:t>
                      </a:r>
                    </a:p>
                  </a:txBody>
                  <a:tcPr marL="9524" marR="9524" marT="9532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EA2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맑은 고딕" pitchFamily="50" charset="-127"/>
                          <a:ea typeface="맑은 고딕" pitchFamily="50" charset="-127"/>
                        </a:rPr>
                        <a:t>4.20</a:t>
                      </a:r>
                    </a:p>
                  </a:txBody>
                  <a:tcPr marL="9524" marR="9524" marT="9532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EA2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0811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1" i="0" u="none" strike="noStrike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당 </a:t>
                      </a:r>
                      <a:r>
                        <a:rPr lang="en-US" sz="1200" b="1" i="0" u="none" strike="noStrike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PJT</a:t>
                      </a:r>
                    </a:p>
                  </a:txBody>
                  <a:tcPr marL="4481" marR="4481" marT="448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b="1" i="0" u="none" strike="noStrike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14.34</a:t>
                      </a:r>
                    </a:p>
                  </a:txBody>
                  <a:tcPr marL="4481" marR="4481" marT="448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b="1" i="0" u="none" strike="noStrike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10,000</a:t>
                      </a:r>
                    </a:p>
                  </a:txBody>
                  <a:tcPr marL="4481" marR="4481" marT="448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b="1" i="0" u="none" strike="noStrike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850</a:t>
                      </a:r>
                    </a:p>
                  </a:txBody>
                  <a:tcPr marL="4481" marR="4481" marT="448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      </a:t>
                      </a:r>
                      <a:r>
                        <a:rPr lang="en-US" altLang="ko-KR" sz="1200" b="1" i="0" u="none" strike="noStrike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233,000 </a:t>
                      </a:r>
                    </a:p>
                  </a:txBody>
                  <a:tcPr marL="9524" marR="9524" marT="9532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     </a:t>
                      </a:r>
                      <a:r>
                        <a:rPr lang="en-US" altLang="ko-KR" sz="1200" b="1" i="0" u="none" strike="noStrike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235,000 </a:t>
                      </a:r>
                    </a:p>
                  </a:txBody>
                  <a:tcPr marL="9524" marR="9524" marT="9532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en-US" altLang="ko-KR" sz="1200" b="1" i="0" u="none" strike="noStrike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238,000 </a:t>
                      </a:r>
                    </a:p>
                  </a:txBody>
                  <a:tcPr marL="9524" marR="9524" marT="9532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4434" name="직사각형 24"/>
          <p:cNvSpPr>
            <a:spLocks noChangeArrowheads="1"/>
          </p:cNvSpPr>
          <p:nvPr/>
        </p:nvSpPr>
        <p:spPr bwMode="auto">
          <a:xfrm>
            <a:off x="323850" y="960438"/>
            <a:ext cx="885666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■  </a:t>
            </a:r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7.10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평 </a:t>
            </a:r>
            <a:r>
              <a:rPr lang="ko-KR" altLang="en-US" sz="1200" b="1" dirty="0" err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수익율에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의한 분양가격 포지션</a:t>
            </a:r>
            <a:endParaRPr lang="en-US" altLang="ko-KR" sz="12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435" name="직사각형 25"/>
          <p:cNvSpPr>
            <a:spLocks noChangeArrowheads="1"/>
          </p:cNvSpPr>
          <p:nvPr/>
        </p:nvSpPr>
        <p:spPr bwMode="auto">
          <a:xfrm>
            <a:off x="325438" y="2649538"/>
            <a:ext cx="885507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■  </a:t>
            </a:r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14.34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평 </a:t>
            </a:r>
            <a:r>
              <a:rPr lang="ko-KR" altLang="en-US" sz="1200" b="1" dirty="0" err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수익율에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의한 분양가격 포지션</a:t>
            </a:r>
            <a:endParaRPr lang="en-US" altLang="ko-KR" sz="12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436" name="직사각형 26"/>
          <p:cNvSpPr>
            <a:spLocks noChangeArrowheads="1"/>
          </p:cNvSpPr>
          <p:nvPr/>
        </p:nvSpPr>
        <p:spPr bwMode="auto">
          <a:xfrm>
            <a:off x="323850" y="2132013"/>
            <a:ext cx="885507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1200" b="1" dirty="0" err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지역내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평균 </a:t>
            </a:r>
            <a:r>
              <a:rPr lang="ko-KR" altLang="en-US" sz="1200" b="1" dirty="0" err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수익율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5.85%,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신규 상품 </a:t>
            </a:r>
            <a:r>
              <a:rPr lang="ko-KR" altLang="en-US" sz="1200" b="1" dirty="0" err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수익율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5.45%  ⇒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600" b="1" dirty="0">
                <a:solidFill>
                  <a:srgbClr val="FFFF00"/>
                </a:solidFill>
                <a:latin typeface="맑은 고딕" pitchFamily="50" charset="-127"/>
                <a:ea typeface="맑은 고딕" pitchFamily="50" charset="-127"/>
              </a:rPr>
              <a:t>평균 </a:t>
            </a:r>
            <a:r>
              <a:rPr lang="ko-KR" altLang="en-US" sz="1600" b="1" dirty="0" err="1">
                <a:solidFill>
                  <a:srgbClr val="FFFF00"/>
                </a:solidFill>
                <a:latin typeface="맑은 고딕" pitchFamily="50" charset="-127"/>
                <a:ea typeface="맑은 고딕" pitchFamily="50" charset="-127"/>
              </a:rPr>
              <a:t>수익율</a:t>
            </a:r>
            <a:r>
              <a:rPr lang="ko-KR" altLang="en-US" sz="1600" b="1" dirty="0">
                <a:solidFill>
                  <a:srgbClr val="FFFF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600" b="1" dirty="0">
                <a:solidFill>
                  <a:srgbClr val="FFFF00"/>
                </a:solidFill>
                <a:latin typeface="맑은 고딕" pitchFamily="50" charset="-127"/>
                <a:ea typeface="맑은 고딕" pitchFamily="50" charset="-127"/>
              </a:rPr>
              <a:t>5.65%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endParaRPr lang="ko-KR" altLang="en-US" sz="12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437" name="Line 19"/>
          <p:cNvSpPr>
            <a:spLocks noChangeShapeType="1"/>
          </p:cNvSpPr>
          <p:nvPr/>
        </p:nvSpPr>
        <p:spPr bwMode="auto">
          <a:xfrm flipV="1">
            <a:off x="5651500" y="1176338"/>
            <a:ext cx="2447925" cy="0"/>
          </a:xfrm>
          <a:prstGeom prst="line">
            <a:avLst/>
          </a:prstGeom>
          <a:noFill/>
          <a:ln w="9525">
            <a:solidFill>
              <a:srgbClr val="FFFF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128016" tIns="64008" rIns="128016" bIns="64008"/>
          <a:lstStyle/>
          <a:p>
            <a:endParaRPr lang="ko-KR" altLang="en-US"/>
          </a:p>
        </p:txBody>
      </p:sp>
      <p:sp>
        <p:nvSpPr>
          <p:cNvPr id="14438" name="Rectangle 20"/>
          <p:cNvSpPr>
            <a:spLocks noChangeArrowheads="1"/>
          </p:cNvSpPr>
          <p:nvPr/>
        </p:nvSpPr>
        <p:spPr bwMode="auto">
          <a:xfrm>
            <a:off x="5940425" y="1069975"/>
            <a:ext cx="1943100" cy="190500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8016" tIns="64008" rIns="128016" bIns="64008" anchor="ctr"/>
          <a:lstStyle/>
          <a:p>
            <a:r>
              <a:rPr lang="ko-KR" altLang="en-US" sz="1200" b="1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적정 수익율</a:t>
            </a:r>
          </a:p>
        </p:txBody>
      </p:sp>
      <p:sp>
        <p:nvSpPr>
          <p:cNvPr id="14439" name="Line 19"/>
          <p:cNvSpPr>
            <a:spLocks noChangeShapeType="1"/>
          </p:cNvSpPr>
          <p:nvPr/>
        </p:nvSpPr>
        <p:spPr bwMode="auto">
          <a:xfrm flipV="1">
            <a:off x="5651500" y="2914650"/>
            <a:ext cx="2449513" cy="0"/>
          </a:xfrm>
          <a:prstGeom prst="line">
            <a:avLst/>
          </a:prstGeom>
          <a:noFill/>
          <a:ln w="9525">
            <a:solidFill>
              <a:srgbClr val="FFFF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128016" tIns="64008" rIns="128016" bIns="64008"/>
          <a:lstStyle/>
          <a:p>
            <a:endParaRPr lang="ko-KR" altLang="en-US"/>
          </a:p>
        </p:txBody>
      </p:sp>
      <p:sp>
        <p:nvSpPr>
          <p:cNvPr id="14440" name="Rectangle 20"/>
          <p:cNvSpPr>
            <a:spLocks noChangeArrowheads="1"/>
          </p:cNvSpPr>
          <p:nvPr/>
        </p:nvSpPr>
        <p:spPr bwMode="auto">
          <a:xfrm>
            <a:off x="5940425" y="2771775"/>
            <a:ext cx="1944688" cy="192088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8016" tIns="64008" rIns="128016" bIns="64008" anchor="ctr"/>
          <a:lstStyle/>
          <a:p>
            <a:r>
              <a:rPr lang="ko-KR" altLang="en-US" sz="1200" b="1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적정 수익율</a:t>
            </a:r>
          </a:p>
        </p:txBody>
      </p:sp>
      <p:sp>
        <p:nvSpPr>
          <p:cNvPr id="14441" name="TextBox 33"/>
          <p:cNvSpPr txBox="1">
            <a:spLocks noChangeArrowheads="1"/>
          </p:cNvSpPr>
          <p:nvPr/>
        </p:nvSpPr>
        <p:spPr bwMode="auto">
          <a:xfrm>
            <a:off x="7346950" y="1050925"/>
            <a:ext cx="1512888" cy="265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2"/>
                </a:solidFill>
                <a:latin typeface="HY헤드라인M" pitchFamily="18" charset="-127"/>
                <a:ea typeface="HY헤드라인M" pitchFamily="18" charset="-127"/>
              </a:defRPr>
            </a:lvl1pPr>
            <a:lvl2pPr marL="742950" indent="-285750" eaLnBrk="0" hangingPunct="0">
              <a:defRPr kumimoji="1" sz="2400">
                <a:solidFill>
                  <a:schemeClr val="tx2"/>
                </a:solidFill>
                <a:latin typeface="HY헤드라인M" pitchFamily="18" charset="-127"/>
                <a:ea typeface="HY헤드라인M" pitchFamily="18" charset="-127"/>
              </a:defRPr>
            </a:lvl2pPr>
            <a:lvl3pPr marL="1143000" indent="-228600" eaLnBrk="0" hangingPunct="0">
              <a:defRPr kumimoji="1" sz="2400">
                <a:solidFill>
                  <a:schemeClr val="tx2"/>
                </a:solidFill>
                <a:latin typeface="HY헤드라인M" pitchFamily="18" charset="-127"/>
                <a:ea typeface="HY헤드라인M" pitchFamily="18" charset="-127"/>
              </a:defRPr>
            </a:lvl3pPr>
            <a:lvl4pPr marL="1600200" indent="-228600" eaLnBrk="0" hangingPunct="0">
              <a:defRPr kumimoji="1" sz="2400">
                <a:solidFill>
                  <a:schemeClr val="tx2"/>
                </a:solidFill>
                <a:latin typeface="HY헤드라인M" pitchFamily="18" charset="-127"/>
                <a:ea typeface="HY헤드라인M" pitchFamily="18" charset="-127"/>
              </a:defRPr>
            </a:lvl4pPr>
            <a:lvl5pPr marL="2057400" indent="-228600" eaLnBrk="0" hangingPunct="0">
              <a:defRPr kumimoji="1" sz="2400">
                <a:solidFill>
                  <a:schemeClr val="tx2"/>
                </a:solidFill>
                <a:latin typeface="HY헤드라인M" pitchFamily="18" charset="-127"/>
                <a:ea typeface="HY헤드라인M" pitchFamily="18" charset="-127"/>
              </a:defRPr>
            </a:lvl5pPr>
            <a:lvl6pPr marL="2514600" indent="-228600" algn="ctr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HY헤드라인M" pitchFamily="18" charset="-127"/>
                <a:ea typeface="HY헤드라인M" pitchFamily="18" charset="-127"/>
              </a:defRPr>
            </a:lvl6pPr>
            <a:lvl7pPr marL="2971800" indent="-228600" algn="ctr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HY헤드라인M" pitchFamily="18" charset="-127"/>
                <a:ea typeface="HY헤드라인M" pitchFamily="18" charset="-127"/>
              </a:defRPr>
            </a:lvl7pPr>
            <a:lvl8pPr marL="3429000" indent="-228600" algn="ctr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HY헤드라인M" pitchFamily="18" charset="-127"/>
                <a:ea typeface="HY헤드라인M" pitchFamily="18" charset="-127"/>
              </a:defRPr>
            </a:lvl8pPr>
            <a:lvl9pPr marL="3886200" indent="-228600" algn="ctr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HY헤드라인M" pitchFamily="18" charset="-127"/>
                <a:ea typeface="HY헤드라인M" pitchFamily="18" charset="-127"/>
              </a:defRPr>
            </a:lvl9pPr>
          </a:lstStyle>
          <a:p>
            <a:pPr algn="r" eaLnBrk="1" hangingPunct="1"/>
            <a:r>
              <a:rPr lang="ko-KR" altLang="en-US" sz="8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단위</a:t>
            </a:r>
            <a:r>
              <a:rPr lang="en-US" altLang="ko-KR" sz="8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8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평</a:t>
            </a:r>
            <a:r>
              <a:rPr lang="en-US" altLang="ko-KR" sz="8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8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천원</a:t>
            </a:r>
          </a:p>
        </p:txBody>
      </p:sp>
      <p:sp>
        <p:nvSpPr>
          <p:cNvPr id="14442" name="직사각형 34"/>
          <p:cNvSpPr>
            <a:spLocks noChangeArrowheads="1"/>
          </p:cNvSpPr>
          <p:nvPr/>
        </p:nvSpPr>
        <p:spPr bwMode="auto">
          <a:xfrm>
            <a:off x="334963" y="3860800"/>
            <a:ext cx="6397625" cy="877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1200" b="1" dirty="0" err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지역내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룸 이상의 임대상품 </a:t>
            </a:r>
            <a:r>
              <a:rPr lang="ko-KR" altLang="en-US" sz="1400" b="1" dirty="0">
                <a:solidFill>
                  <a:srgbClr val="FFFF00"/>
                </a:solidFill>
                <a:latin typeface="맑은 고딕" pitchFamily="50" charset="-127"/>
                <a:ea typeface="맑은 고딕" pitchFamily="50" charset="-127"/>
              </a:rPr>
              <a:t>평균 </a:t>
            </a:r>
            <a:r>
              <a:rPr lang="ko-KR" altLang="en-US" sz="1400" b="1" dirty="0" err="1">
                <a:solidFill>
                  <a:srgbClr val="FFFF00"/>
                </a:solidFill>
                <a:latin typeface="맑은 고딕" pitchFamily="50" charset="-127"/>
                <a:ea typeface="맑은 고딕" pitchFamily="50" charset="-127"/>
              </a:rPr>
              <a:t>수익율</a:t>
            </a:r>
            <a:r>
              <a:rPr lang="ko-KR" altLang="en-US" sz="1400" b="1" dirty="0">
                <a:solidFill>
                  <a:srgbClr val="FFFF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400" b="1" dirty="0">
                <a:solidFill>
                  <a:srgbClr val="FFFF00"/>
                </a:solidFill>
                <a:latin typeface="맑은 고딕" pitchFamily="50" charset="-127"/>
                <a:ea typeface="맑은 고딕" pitchFamily="50" charset="-127"/>
              </a:rPr>
              <a:t>4.25% </a:t>
            </a:r>
            <a:endParaRPr lang="en-US" altLang="ko-KR" sz="12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10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br>
              <a:rPr lang="en-US" altLang="ko-KR" sz="10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</a:br>
            <a:endParaRPr lang="ko-KR" altLang="en-US" sz="100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443" name="Freeform 23"/>
          <p:cNvSpPr>
            <a:spLocks/>
          </p:cNvSpPr>
          <p:nvPr/>
        </p:nvSpPr>
        <p:spPr bwMode="auto">
          <a:xfrm flipH="1" flipV="1">
            <a:off x="1709738" y="4292600"/>
            <a:ext cx="5613400" cy="415925"/>
          </a:xfrm>
          <a:custGeom>
            <a:avLst/>
            <a:gdLst>
              <a:gd name="T0" fmla="*/ 2147483647 w 3141"/>
              <a:gd name="T1" fmla="*/ 0 h 898"/>
              <a:gd name="T2" fmla="*/ 0 w 3141"/>
              <a:gd name="T3" fmla="*/ 2147483647 h 898"/>
              <a:gd name="T4" fmla="*/ 2147483647 w 3141"/>
              <a:gd name="T5" fmla="*/ 2147483647 h 898"/>
              <a:gd name="T6" fmla="*/ 2147483647 w 3141"/>
              <a:gd name="T7" fmla="*/ 2147483647 h 898"/>
              <a:gd name="T8" fmla="*/ 2147483647 w 3141"/>
              <a:gd name="T9" fmla="*/ 2147483647 h 898"/>
              <a:gd name="T10" fmla="*/ 2147483647 w 3141"/>
              <a:gd name="T11" fmla="*/ 2147483647 h 898"/>
              <a:gd name="T12" fmla="*/ 2147483647 w 3141"/>
              <a:gd name="T13" fmla="*/ 2147483647 h 898"/>
              <a:gd name="T14" fmla="*/ 2147483647 w 3141"/>
              <a:gd name="T15" fmla="*/ 0 h 898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3141"/>
              <a:gd name="T25" fmla="*/ 0 h 898"/>
              <a:gd name="T26" fmla="*/ 3141 w 3141"/>
              <a:gd name="T27" fmla="*/ 898 h 898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3141" h="898">
                <a:moveTo>
                  <a:pt x="1594" y="0"/>
                </a:moveTo>
                <a:lnTo>
                  <a:pt x="0" y="335"/>
                </a:lnTo>
                <a:lnTo>
                  <a:pt x="676" y="288"/>
                </a:lnTo>
                <a:lnTo>
                  <a:pt x="120" y="898"/>
                </a:lnTo>
                <a:lnTo>
                  <a:pt x="3027" y="898"/>
                </a:lnTo>
                <a:lnTo>
                  <a:pt x="2525" y="288"/>
                </a:lnTo>
                <a:lnTo>
                  <a:pt x="3141" y="328"/>
                </a:lnTo>
                <a:lnTo>
                  <a:pt x="1594" y="0"/>
                </a:lnTo>
                <a:close/>
              </a:path>
            </a:pathLst>
          </a:custGeom>
          <a:gradFill rotWithShape="1">
            <a:gsLst>
              <a:gs pos="0">
                <a:srgbClr val="9999FF">
                  <a:alpha val="7500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10800000" wrap="none" anchor="ctr"/>
          <a:lstStyle/>
          <a:p>
            <a:endParaRPr lang="ko-KR" altLang="en-US"/>
          </a:p>
        </p:txBody>
      </p:sp>
      <p:sp>
        <p:nvSpPr>
          <p:cNvPr id="14444" name="Freeform 151"/>
          <p:cNvSpPr>
            <a:spLocks/>
          </p:cNvSpPr>
          <p:nvPr/>
        </p:nvSpPr>
        <p:spPr bwMode="auto">
          <a:xfrm rot="10119505" flipH="1" flipV="1">
            <a:off x="7007447" y="1896568"/>
            <a:ext cx="457273" cy="630421"/>
          </a:xfrm>
          <a:custGeom>
            <a:avLst/>
            <a:gdLst>
              <a:gd name="T0" fmla="*/ 2147483647 w 1808"/>
              <a:gd name="T1" fmla="*/ 2147483647 h 993"/>
              <a:gd name="T2" fmla="*/ 2147483647 w 1808"/>
              <a:gd name="T3" fmla="*/ 2147483647 h 993"/>
              <a:gd name="T4" fmla="*/ 2147483647 w 1808"/>
              <a:gd name="T5" fmla="*/ 2147483647 h 993"/>
              <a:gd name="T6" fmla="*/ 2147483647 w 1808"/>
              <a:gd name="T7" fmla="*/ 2147483647 h 993"/>
              <a:gd name="T8" fmla="*/ 2147483647 w 1808"/>
              <a:gd name="T9" fmla="*/ 2147483647 h 993"/>
              <a:gd name="T10" fmla="*/ 2147483647 w 1808"/>
              <a:gd name="T11" fmla="*/ 2147483647 h 993"/>
              <a:gd name="T12" fmla="*/ 2147483647 w 1808"/>
              <a:gd name="T13" fmla="*/ 2147483647 h 993"/>
              <a:gd name="T14" fmla="*/ 2147483647 w 1808"/>
              <a:gd name="T15" fmla="*/ 2147483647 h 993"/>
              <a:gd name="T16" fmla="*/ 2147483647 w 1808"/>
              <a:gd name="T17" fmla="*/ 2147483647 h 993"/>
              <a:gd name="T18" fmla="*/ 2147483647 w 1808"/>
              <a:gd name="T19" fmla="*/ 2147483647 h 993"/>
              <a:gd name="T20" fmla="*/ 2147483647 w 1808"/>
              <a:gd name="T21" fmla="*/ 2147483647 h 993"/>
              <a:gd name="T22" fmla="*/ 2147483647 w 1808"/>
              <a:gd name="T23" fmla="*/ 2147483647 h 993"/>
              <a:gd name="T24" fmla="*/ 2147483647 w 1808"/>
              <a:gd name="T25" fmla="*/ 2147483647 h 993"/>
              <a:gd name="T26" fmla="*/ 2147483647 w 1808"/>
              <a:gd name="T27" fmla="*/ 2147483647 h 993"/>
              <a:gd name="T28" fmla="*/ 2147483647 w 1808"/>
              <a:gd name="T29" fmla="*/ 2147483647 h 993"/>
              <a:gd name="T30" fmla="*/ 2147483647 w 1808"/>
              <a:gd name="T31" fmla="*/ 2147483647 h 993"/>
              <a:gd name="T32" fmla="*/ 2147483647 w 1808"/>
              <a:gd name="T33" fmla="*/ 2147483647 h 993"/>
              <a:gd name="T34" fmla="*/ 2147483647 w 1808"/>
              <a:gd name="T35" fmla="*/ 2147483647 h 993"/>
              <a:gd name="T36" fmla="*/ 2147483647 w 1808"/>
              <a:gd name="T37" fmla="*/ 2147483647 h 993"/>
              <a:gd name="T38" fmla="*/ 2147483647 w 1808"/>
              <a:gd name="T39" fmla="*/ 2147483647 h 993"/>
              <a:gd name="T40" fmla="*/ 2147483647 w 1808"/>
              <a:gd name="T41" fmla="*/ 0 h 993"/>
              <a:gd name="T42" fmla="*/ 2147483647 w 1808"/>
              <a:gd name="T43" fmla="*/ 2147483647 h 993"/>
              <a:gd name="T44" fmla="*/ 0 w 1808"/>
              <a:gd name="T45" fmla="*/ 2147483647 h 993"/>
              <a:gd name="T46" fmla="*/ 2147483647 w 1808"/>
              <a:gd name="T47" fmla="*/ 2147483647 h 993"/>
              <a:gd name="T48" fmla="*/ 2147483647 w 1808"/>
              <a:gd name="T49" fmla="*/ 2147483647 h 993"/>
              <a:gd name="T50" fmla="*/ 2147483647 w 1808"/>
              <a:gd name="T51" fmla="*/ 2147483647 h 993"/>
              <a:gd name="T52" fmla="*/ 2147483647 w 1808"/>
              <a:gd name="T53" fmla="*/ 2147483647 h 993"/>
              <a:gd name="T54" fmla="*/ 2147483647 w 1808"/>
              <a:gd name="T55" fmla="*/ 2147483647 h 993"/>
              <a:gd name="T56" fmla="*/ 2147483647 w 1808"/>
              <a:gd name="T57" fmla="*/ 2147483647 h 993"/>
              <a:gd name="T58" fmla="*/ 2147483647 w 1808"/>
              <a:gd name="T59" fmla="*/ 2147483647 h 993"/>
              <a:gd name="T60" fmla="*/ 2147483647 w 1808"/>
              <a:gd name="T61" fmla="*/ 2147483647 h 993"/>
              <a:gd name="T62" fmla="*/ 2147483647 w 1808"/>
              <a:gd name="T63" fmla="*/ 2147483647 h 993"/>
              <a:gd name="T64" fmla="*/ 2147483647 w 1808"/>
              <a:gd name="T65" fmla="*/ 2147483647 h 993"/>
              <a:gd name="T66" fmla="*/ 2147483647 w 1808"/>
              <a:gd name="T67" fmla="*/ 2147483647 h 993"/>
              <a:gd name="T68" fmla="*/ 2147483647 w 1808"/>
              <a:gd name="T69" fmla="*/ 2147483647 h 993"/>
              <a:gd name="T70" fmla="*/ 2147483647 w 1808"/>
              <a:gd name="T71" fmla="*/ 2147483647 h 993"/>
              <a:gd name="T72" fmla="*/ 2147483647 w 1808"/>
              <a:gd name="T73" fmla="*/ 2147483647 h 993"/>
              <a:gd name="T74" fmla="*/ 2147483647 w 1808"/>
              <a:gd name="T75" fmla="*/ 2147483647 h 993"/>
              <a:gd name="T76" fmla="*/ 2147483647 w 1808"/>
              <a:gd name="T77" fmla="*/ 2147483647 h 993"/>
              <a:gd name="T78" fmla="*/ 2147483647 w 1808"/>
              <a:gd name="T79" fmla="*/ 2147483647 h 993"/>
              <a:gd name="T80" fmla="*/ 2147483647 w 1808"/>
              <a:gd name="T81" fmla="*/ 2147483647 h 993"/>
              <a:gd name="T82" fmla="*/ 2147483647 w 1808"/>
              <a:gd name="T83" fmla="*/ 2147483647 h 993"/>
              <a:gd name="T84" fmla="*/ 2147483647 w 1808"/>
              <a:gd name="T85" fmla="*/ 2147483647 h 993"/>
              <a:gd name="T86" fmla="*/ 2147483647 w 1808"/>
              <a:gd name="T87" fmla="*/ 2147483647 h 993"/>
              <a:gd name="T88" fmla="*/ 2147483647 w 1808"/>
              <a:gd name="T89" fmla="*/ 2147483647 h 993"/>
              <a:gd name="T90" fmla="*/ 2147483647 w 1808"/>
              <a:gd name="T91" fmla="*/ 2147483647 h 993"/>
              <a:gd name="T92" fmla="*/ 2147483647 w 1808"/>
              <a:gd name="T93" fmla="*/ 2147483647 h 993"/>
              <a:gd name="T94" fmla="*/ 2147483647 w 1808"/>
              <a:gd name="T95" fmla="*/ 2147483647 h 993"/>
              <a:gd name="T96" fmla="*/ 2147483647 w 1808"/>
              <a:gd name="T97" fmla="*/ 2147483647 h 993"/>
              <a:gd name="T98" fmla="*/ 2147483647 w 1808"/>
              <a:gd name="T99" fmla="*/ 2147483647 h 993"/>
              <a:gd name="T100" fmla="*/ 2147483647 w 1808"/>
              <a:gd name="T101" fmla="*/ 2147483647 h 993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w 1808"/>
              <a:gd name="T154" fmla="*/ 0 h 993"/>
              <a:gd name="T155" fmla="*/ 1808 w 1808"/>
              <a:gd name="T156" fmla="*/ 993 h 993"/>
            </a:gdLst>
            <a:ahLst/>
            <a:cxnLst>
              <a:cxn ang="T102">
                <a:pos x="T0" y="T1"/>
              </a:cxn>
              <a:cxn ang="T103">
                <a:pos x="T2" y="T3"/>
              </a:cxn>
              <a:cxn ang="T104">
                <a:pos x="T4" y="T5"/>
              </a:cxn>
              <a:cxn ang="T105">
                <a:pos x="T6" y="T7"/>
              </a:cxn>
              <a:cxn ang="T106">
                <a:pos x="T8" y="T9"/>
              </a:cxn>
              <a:cxn ang="T107">
                <a:pos x="T10" y="T11"/>
              </a:cxn>
              <a:cxn ang="T108">
                <a:pos x="T12" y="T13"/>
              </a:cxn>
              <a:cxn ang="T109">
                <a:pos x="T14" y="T15"/>
              </a:cxn>
              <a:cxn ang="T110">
                <a:pos x="T16" y="T17"/>
              </a:cxn>
              <a:cxn ang="T111">
                <a:pos x="T18" y="T19"/>
              </a:cxn>
              <a:cxn ang="T112">
                <a:pos x="T20" y="T21"/>
              </a:cxn>
              <a:cxn ang="T113">
                <a:pos x="T22" y="T23"/>
              </a:cxn>
              <a:cxn ang="T114">
                <a:pos x="T24" y="T25"/>
              </a:cxn>
              <a:cxn ang="T115">
                <a:pos x="T26" y="T27"/>
              </a:cxn>
              <a:cxn ang="T116">
                <a:pos x="T28" y="T29"/>
              </a:cxn>
              <a:cxn ang="T117">
                <a:pos x="T30" y="T31"/>
              </a:cxn>
              <a:cxn ang="T118">
                <a:pos x="T32" y="T33"/>
              </a:cxn>
              <a:cxn ang="T119">
                <a:pos x="T34" y="T35"/>
              </a:cxn>
              <a:cxn ang="T120">
                <a:pos x="T36" y="T37"/>
              </a:cxn>
              <a:cxn ang="T121">
                <a:pos x="T38" y="T39"/>
              </a:cxn>
              <a:cxn ang="T122">
                <a:pos x="T40" y="T41"/>
              </a:cxn>
              <a:cxn ang="T123">
                <a:pos x="T42" y="T43"/>
              </a:cxn>
              <a:cxn ang="T124">
                <a:pos x="T44" y="T45"/>
              </a:cxn>
              <a:cxn ang="T125">
                <a:pos x="T46" y="T47"/>
              </a:cxn>
              <a:cxn ang="T126">
                <a:pos x="T48" y="T49"/>
              </a:cxn>
              <a:cxn ang="T127">
                <a:pos x="T50" y="T51"/>
              </a:cxn>
              <a:cxn ang="T128">
                <a:pos x="T52" y="T53"/>
              </a:cxn>
              <a:cxn ang="T129">
                <a:pos x="T54" y="T55"/>
              </a:cxn>
              <a:cxn ang="T130">
                <a:pos x="T56" y="T57"/>
              </a:cxn>
              <a:cxn ang="T131">
                <a:pos x="T58" y="T59"/>
              </a:cxn>
              <a:cxn ang="T132">
                <a:pos x="T60" y="T61"/>
              </a:cxn>
              <a:cxn ang="T133">
                <a:pos x="T62" y="T63"/>
              </a:cxn>
              <a:cxn ang="T134">
                <a:pos x="T64" y="T65"/>
              </a:cxn>
              <a:cxn ang="T135">
                <a:pos x="T66" y="T67"/>
              </a:cxn>
              <a:cxn ang="T136">
                <a:pos x="T68" y="T69"/>
              </a:cxn>
              <a:cxn ang="T137">
                <a:pos x="T70" y="T71"/>
              </a:cxn>
              <a:cxn ang="T138">
                <a:pos x="T72" y="T73"/>
              </a:cxn>
              <a:cxn ang="T139">
                <a:pos x="T74" y="T75"/>
              </a:cxn>
              <a:cxn ang="T140">
                <a:pos x="T76" y="T77"/>
              </a:cxn>
              <a:cxn ang="T141">
                <a:pos x="T78" y="T79"/>
              </a:cxn>
              <a:cxn ang="T142">
                <a:pos x="T80" y="T81"/>
              </a:cxn>
              <a:cxn ang="T143">
                <a:pos x="T82" y="T83"/>
              </a:cxn>
              <a:cxn ang="T144">
                <a:pos x="T84" y="T85"/>
              </a:cxn>
              <a:cxn ang="T145">
                <a:pos x="T86" y="T87"/>
              </a:cxn>
              <a:cxn ang="T146">
                <a:pos x="T88" y="T89"/>
              </a:cxn>
              <a:cxn ang="T147">
                <a:pos x="T90" y="T91"/>
              </a:cxn>
              <a:cxn ang="T148">
                <a:pos x="T92" y="T93"/>
              </a:cxn>
              <a:cxn ang="T149">
                <a:pos x="T94" y="T95"/>
              </a:cxn>
              <a:cxn ang="T150">
                <a:pos x="T96" y="T97"/>
              </a:cxn>
              <a:cxn ang="T151">
                <a:pos x="T98" y="T99"/>
              </a:cxn>
              <a:cxn ang="T152">
                <a:pos x="T100" y="T101"/>
              </a:cxn>
            </a:cxnLst>
            <a:rect l="T153" t="T154" r="T155" b="T156"/>
            <a:pathLst>
              <a:path w="1808" h="993">
                <a:moveTo>
                  <a:pt x="1370" y="752"/>
                </a:moveTo>
                <a:lnTo>
                  <a:pt x="1290" y="752"/>
                </a:lnTo>
                <a:lnTo>
                  <a:pt x="1209" y="751"/>
                </a:lnTo>
                <a:lnTo>
                  <a:pt x="1124" y="744"/>
                </a:lnTo>
                <a:lnTo>
                  <a:pt x="1040" y="733"/>
                </a:lnTo>
                <a:lnTo>
                  <a:pt x="951" y="716"/>
                </a:lnTo>
                <a:lnTo>
                  <a:pt x="865" y="698"/>
                </a:lnTo>
                <a:lnTo>
                  <a:pt x="778" y="673"/>
                </a:lnTo>
                <a:lnTo>
                  <a:pt x="694" y="645"/>
                </a:lnTo>
                <a:lnTo>
                  <a:pt x="610" y="612"/>
                </a:lnTo>
                <a:lnTo>
                  <a:pt x="529" y="575"/>
                </a:lnTo>
                <a:lnTo>
                  <a:pt x="453" y="534"/>
                </a:lnTo>
                <a:lnTo>
                  <a:pt x="379" y="491"/>
                </a:lnTo>
                <a:lnTo>
                  <a:pt x="309" y="441"/>
                </a:lnTo>
                <a:lnTo>
                  <a:pt x="245" y="389"/>
                </a:lnTo>
                <a:lnTo>
                  <a:pt x="187" y="333"/>
                </a:lnTo>
                <a:lnTo>
                  <a:pt x="137" y="272"/>
                </a:lnTo>
                <a:lnTo>
                  <a:pt x="92" y="209"/>
                </a:lnTo>
                <a:lnTo>
                  <a:pt x="59" y="143"/>
                </a:lnTo>
                <a:lnTo>
                  <a:pt x="32" y="71"/>
                </a:lnTo>
                <a:lnTo>
                  <a:pt x="16" y="0"/>
                </a:lnTo>
                <a:lnTo>
                  <a:pt x="6" y="22"/>
                </a:lnTo>
                <a:lnTo>
                  <a:pt x="0" y="107"/>
                </a:lnTo>
                <a:lnTo>
                  <a:pt x="6" y="166"/>
                </a:lnTo>
                <a:lnTo>
                  <a:pt x="10" y="182"/>
                </a:lnTo>
                <a:lnTo>
                  <a:pt x="25" y="253"/>
                </a:lnTo>
                <a:lnTo>
                  <a:pt x="52" y="323"/>
                </a:lnTo>
                <a:lnTo>
                  <a:pt x="85" y="390"/>
                </a:lnTo>
                <a:lnTo>
                  <a:pt x="129" y="454"/>
                </a:lnTo>
                <a:lnTo>
                  <a:pt x="180" y="512"/>
                </a:lnTo>
                <a:lnTo>
                  <a:pt x="236" y="569"/>
                </a:lnTo>
                <a:lnTo>
                  <a:pt x="299" y="621"/>
                </a:lnTo>
                <a:lnTo>
                  <a:pt x="367" y="669"/>
                </a:lnTo>
                <a:lnTo>
                  <a:pt x="440" y="712"/>
                </a:lnTo>
                <a:lnTo>
                  <a:pt x="517" y="753"/>
                </a:lnTo>
                <a:lnTo>
                  <a:pt x="595" y="790"/>
                </a:lnTo>
                <a:lnTo>
                  <a:pt x="678" y="822"/>
                </a:lnTo>
                <a:lnTo>
                  <a:pt x="761" y="850"/>
                </a:lnTo>
                <a:lnTo>
                  <a:pt x="848" y="874"/>
                </a:lnTo>
                <a:lnTo>
                  <a:pt x="935" y="894"/>
                </a:lnTo>
                <a:lnTo>
                  <a:pt x="1020" y="909"/>
                </a:lnTo>
                <a:lnTo>
                  <a:pt x="1104" y="922"/>
                </a:lnTo>
                <a:lnTo>
                  <a:pt x="1188" y="926"/>
                </a:lnTo>
                <a:lnTo>
                  <a:pt x="1269" y="928"/>
                </a:lnTo>
                <a:lnTo>
                  <a:pt x="1350" y="928"/>
                </a:lnTo>
                <a:lnTo>
                  <a:pt x="1338" y="993"/>
                </a:lnTo>
                <a:lnTo>
                  <a:pt x="1808" y="801"/>
                </a:lnTo>
                <a:lnTo>
                  <a:pt x="1322" y="677"/>
                </a:lnTo>
                <a:lnTo>
                  <a:pt x="1365" y="752"/>
                </a:lnTo>
                <a:lnTo>
                  <a:pt x="1370" y="752"/>
                </a:lnTo>
                <a:close/>
              </a:path>
            </a:pathLst>
          </a:custGeom>
          <a:solidFill>
            <a:srgbClr val="FFFF00">
              <a:alpha val="43137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4445" name="Rectangle 174"/>
          <p:cNvSpPr>
            <a:spLocks noChangeArrowheads="1"/>
          </p:cNvSpPr>
          <p:nvPr/>
        </p:nvSpPr>
        <p:spPr bwMode="auto">
          <a:xfrm>
            <a:off x="7524750" y="3962400"/>
            <a:ext cx="1249363" cy="288925"/>
          </a:xfrm>
          <a:prstGeom prst="rect">
            <a:avLst/>
          </a:prstGeom>
          <a:solidFill>
            <a:srgbClr val="FF0000"/>
          </a:solidFill>
          <a:ln w="9525" algn="ctr">
            <a:solidFill>
              <a:srgbClr val="C00000"/>
            </a:solidFill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>
              <a:lnSpc>
                <a:spcPct val="90000"/>
              </a:lnSpc>
            </a:pPr>
            <a:r>
              <a:rPr lang="ko-KR" altLang="en-US" sz="1200" b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지역평균 </a:t>
            </a:r>
            <a:r>
              <a:rPr lang="en-US" altLang="ko-KR" sz="1200" b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4.25%</a:t>
            </a:r>
            <a:r>
              <a:rPr lang="ko-KR" altLang="en-US" sz="1200" b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</a:p>
        </p:txBody>
      </p:sp>
      <p:sp>
        <p:nvSpPr>
          <p:cNvPr id="14446" name="타원 1"/>
          <p:cNvSpPr>
            <a:spLocks noChangeArrowheads="1"/>
          </p:cNvSpPr>
          <p:nvPr/>
        </p:nvSpPr>
        <p:spPr bwMode="auto">
          <a:xfrm>
            <a:off x="6516688" y="1824038"/>
            <a:ext cx="971550" cy="293687"/>
          </a:xfrm>
          <a:prstGeom prst="ellipse">
            <a:avLst/>
          </a:prstGeom>
          <a:noFill/>
          <a:ln w="381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4447" name="Rectangle 174"/>
          <p:cNvSpPr>
            <a:spLocks noChangeArrowheads="1"/>
          </p:cNvSpPr>
          <p:nvPr/>
        </p:nvSpPr>
        <p:spPr bwMode="auto">
          <a:xfrm>
            <a:off x="7523163" y="2276872"/>
            <a:ext cx="1250950" cy="288925"/>
          </a:xfrm>
          <a:prstGeom prst="rect">
            <a:avLst/>
          </a:prstGeom>
          <a:solidFill>
            <a:srgbClr val="FF0000"/>
          </a:solidFill>
          <a:ln w="9525" algn="ctr">
            <a:solidFill>
              <a:srgbClr val="C00000"/>
            </a:solidFill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>
              <a:lnSpc>
                <a:spcPct val="90000"/>
              </a:lnSpc>
            </a:pP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지역평균 </a:t>
            </a:r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5.65%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</a:p>
        </p:txBody>
      </p:sp>
      <p:sp>
        <p:nvSpPr>
          <p:cNvPr id="14448" name="Freeform 151"/>
          <p:cNvSpPr>
            <a:spLocks/>
          </p:cNvSpPr>
          <p:nvPr/>
        </p:nvSpPr>
        <p:spPr bwMode="auto">
          <a:xfrm rot="10119505" flipH="1" flipV="1">
            <a:off x="6999288" y="3671888"/>
            <a:ext cx="428625" cy="657225"/>
          </a:xfrm>
          <a:custGeom>
            <a:avLst/>
            <a:gdLst>
              <a:gd name="T0" fmla="*/ 2147483647 w 1808"/>
              <a:gd name="T1" fmla="*/ 2147483647 h 993"/>
              <a:gd name="T2" fmla="*/ 2147483647 w 1808"/>
              <a:gd name="T3" fmla="*/ 2147483647 h 993"/>
              <a:gd name="T4" fmla="*/ 2147483647 w 1808"/>
              <a:gd name="T5" fmla="*/ 2147483647 h 993"/>
              <a:gd name="T6" fmla="*/ 2147483647 w 1808"/>
              <a:gd name="T7" fmla="*/ 2147483647 h 993"/>
              <a:gd name="T8" fmla="*/ 2147483647 w 1808"/>
              <a:gd name="T9" fmla="*/ 2147483647 h 993"/>
              <a:gd name="T10" fmla="*/ 2147483647 w 1808"/>
              <a:gd name="T11" fmla="*/ 2147483647 h 993"/>
              <a:gd name="T12" fmla="*/ 2147483647 w 1808"/>
              <a:gd name="T13" fmla="*/ 2147483647 h 993"/>
              <a:gd name="T14" fmla="*/ 2147483647 w 1808"/>
              <a:gd name="T15" fmla="*/ 2147483647 h 993"/>
              <a:gd name="T16" fmla="*/ 2147483647 w 1808"/>
              <a:gd name="T17" fmla="*/ 2147483647 h 993"/>
              <a:gd name="T18" fmla="*/ 2147483647 w 1808"/>
              <a:gd name="T19" fmla="*/ 2147483647 h 993"/>
              <a:gd name="T20" fmla="*/ 2147483647 w 1808"/>
              <a:gd name="T21" fmla="*/ 2147483647 h 993"/>
              <a:gd name="T22" fmla="*/ 2147483647 w 1808"/>
              <a:gd name="T23" fmla="*/ 2147483647 h 993"/>
              <a:gd name="T24" fmla="*/ 2147483647 w 1808"/>
              <a:gd name="T25" fmla="*/ 2147483647 h 993"/>
              <a:gd name="T26" fmla="*/ 2147483647 w 1808"/>
              <a:gd name="T27" fmla="*/ 2147483647 h 993"/>
              <a:gd name="T28" fmla="*/ 2147483647 w 1808"/>
              <a:gd name="T29" fmla="*/ 2147483647 h 993"/>
              <a:gd name="T30" fmla="*/ 2147483647 w 1808"/>
              <a:gd name="T31" fmla="*/ 2147483647 h 993"/>
              <a:gd name="T32" fmla="*/ 2147483647 w 1808"/>
              <a:gd name="T33" fmla="*/ 2147483647 h 993"/>
              <a:gd name="T34" fmla="*/ 2147483647 w 1808"/>
              <a:gd name="T35" fmla="*/ 2147483647 h 993"/>
              <a:gd name="T36" fmla="*/ 2147483647 w 1808"/>
              <a:gd name="T37" fmla="*/ 2147483647 h 993"/>
              <a:gd name="T38" fmla="*/ 2147483647 w 1808"/>
              <a:gd name="T39" fmla="*/ 2147483647 h 993"/>
              <a:gd name="T40" fmla="*/ 2147483647 w 1808"/>
              <a:gd name="T41" fmla="*/ 0 h 993"/>
              <a:gd name="T42" fmla="*/ 2147483647 w 1808"/>
              <a:gd name="T43" fmla="*/ 2147483647 h 993"/>
              <a:gd name="T44" fmla="*/ 0 w 1808"/>
              <a:gd name="T45" fmla="*/ 2147483647 h 993"/>
              <a:gd name="T46" fmla="*/ 2147483647 w 1808"/>
              <a:gd name="T47" fmla="*/ 2147483647 h 993"/>
              <a:gd name="T48" fmla="*/ 2147483647 w 1808"/>
              <a:gd name="T49" fmla="*/ 2147483647 h 993"/>
              <a:gd name="T50" fmla="*/ 2147483647 w 1808"/>
              <a:gd name="T51" fmla="*/ 2147483647 h 993"/>
              <a:gd name="T52" fmla="*/ 2147483647 w 1808"/>
              <a:gd name="T53" fmla="*/ 2147483647 h 993"/>
              <a:gd name="T54" fmla="*/ 2147483647 w 1808"/>
              <a:gd name="T55" fmla="*/ 2147483647 h 993"/>
              <a:gd name="T56" fmla="*/ 2147483647 w 1808"/>
              <a:gd name="T57" fmla="*/ 2147483647 h 993"/>
              <a:gd name="T58" fmla="*/ 2147483647 w 1808"/>
              <a:gd name="T59" fmla="*/ 2147483647 h 993"/>
              <a:gd name="T60" fmla="*/ 2147483647 w 1808"/>
              <a:gd name="T61" fmla="*/ 2147483647 h 993"/>
              <a:gd name="T62" fmla="*/ 2147483647 w 1808"/>
              <a:gd name="T63" fmla="*/ 2147483647 h 993"/>
              <a:gd name="T64" fmla="*/ 2147483647 w 1808"/>
              <a:gd name="T65" fmla="*/ 2147483647 h 993"/>
              <a:gd name="T66" fmla="*/ 2147483647 w 1808"/>
              <a:gd name="T67" fmla="*/ 2147483647 h 993"/>
              <a:gd name="T68" fmla="*/ 2147483647 w 1808"/>
              <a:gd name="T69" fmla="*/ 2147483647 h 993"/>
              <a:gd name="T70" fmla="*/ 2147483647 w 1808"/>
              <a:gd name="T71" fmla="*/ 2147483647 h 993"/>
              <a:gd name="T72" fmla="*/ 2147483647 w 1808"/>
              <a:gd name="T73" fmla="*/ 2147483647 h 993"/>
              <a:gd name="T74" fmla="*/ 2147483647 w 1808"/>
              <a:gd name="T75" fmla="*/ 2147483647 h 993"/>
              <a:gd name="T76" fmla="*/ 2147483647 w 1808"/>
              <a:gd name="T77" fmla="*/ 2147483647 h 993"/>
              <a:gd name="T78" fmla="*/ 2147483647 w 1808"/>
              <a:gd name="T79" fmla="*/ 2147483647 h 993"/>
              <a:gd name="T80" fmla="*/ 2147483647 w 1808"/>
              <a:gd name="T81" fmla="*/ 2147483647 h 993"/>
              <a:gd name="T82" fmla="*/ 2147483647 w 1808"/>
              <a:gd name="T83" fmla="*/ 2147483647 h 993"/>
              <a:gd name="T84" fmla="*/ 2147483647 w 1808"/>
              <a:gd name="T85" fmla="*/ 2147483647 h 993"/>
              <a:gd name="T86" fmla="*/ 2147483647 w 1808"/>
              <a:gd name="T87" fmla="*/ 2147483647 h 993"/>
              <a:gd name="T88" fmla="*/ 2147483647 w 1808"/>
              <a:gd name="T89" fmla="*/ 2147483647 h 993"/>
              <a:gd name="T90" fmla="*/ 2147483647 w 1808"/>
              <a:gd name="T91" fmla="*/ 2147483647 h 993"/>
              <a:gd name="T92" fmla="*/ 2147483647 w 1808"/>
              <a:gd name="T93" fmla="*/ 2147483647 h 993"/>
              <a:gd name="T94" fmla="*/ 2147483647 w 1808"/>
              <a:gd name="T95" fmla="*/ 2147483647 h 993"/>
              <a:gd name="T96" fmla="*/ 2147483647 w 1808"/>
              <a:gd name="T97" fmla="*/ 2147483647 h 993"/>
              <a:gd name="T98" fmla="*/ 2147483647 w 1808"/>
              <a:gd name="T99" fmla="*/ 2147483647 h 993"/>
              <a:gd name="T100" fmla="*/ 2147483647 w 1808"/>
              <a:gd name="T101" fmla="*/ 2147483647 h 993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w 1808"/>
              <a:gd name="T154" fmla="*/ 0 h 993"/>
              <a:gd name="T155" fmla="*/ 1808 w 1808"/>
              <a:gd name="T156" fmla="*/ 993 h 993"/>
            </a:gdLst>
            <a:ahLst/>
            <a:cxnLst>
              <a:cxn ang="T102">
                <a:pos x="T0" y="T1"/>
              </a:cxn>
              <a:cxn ang="T103">
                <a:pos x="T2" y="T3"/>
              </a:cxn>
              <a:cxn ang="T104">
                <a:pos x="T4" y="T5"/>
              </a:cxn>
              <a:cxn ang="T105">
                <a:pos x="T6" y="T7"/>
              </a:cxn>
              <a:cxn ang="T106">
                <a:pos x="T8" y="T9"/>
              </a:cxn>
              <a:cxn ang="T107">
                <a:pos x="T10" y="T11"/>
              </a:cxn>
              <a:cxn ang="T108">
                <a:pos x="T12" y="T13"/>
              </a:cxn>
              <a:cxn ang="T109">
                <a:pos x="T14" y="T15"/>
              </a:cxn>
              <a:cxn ang="T110">
                <a:pos x="T16" y="T17"/>
              </a:cxn>
              <a:cxn ang="T111">
                <a:pos x="T18" y="T19"/>
              </a:cxn>
              <a:cxn ang="T112">
                <a:pos x="T20" y="T21"/>
              </a:cxn>
              <a:cxn ang="T113">
                <a:pos x="T22" y="T23"/>
              </a:cxn>
              <a:cxn ang="T114">
                <a:pos x="T24" y="T25"/>
              </a:cxn>
              <a:cxn ang="T115">
                <a:pos x="T26" y="T27"/>
              </a:cxn>
              <a:cxn ang="T116">
                <a:pos x="T28" y="T29"/>
              </a:cxn>
              <a:cxn ang="T117">
                <a:pos x="T30" y="T31"/>
              </a:cxn>
              <a:cxn ang="T118">
                <a:pos x="T32" y="T33"/>
              </a:cxn>
              <a:cxn ang="T119">
                <a:pos x="T34" y="T35"/>
              </a:cxn>
              <a:cxn ang="T120">
                <a:pos x="T36" y="T37"/>
              </a:cxn>
              <a:cxn ang="T121">
                <a:pos x="T38" y="T39"/>
              </a:cxn>
              <a:cxn ang="T122">
                <a:pos x="T40" y="T41"/>
              </a:cxn>
              <a:cxn ang="T123">
                <a:pos x="T42" y="T43"/>
              </a:cxn>
              <a:cxn ang="T124">
                <a:pos x="T44" y="T45"/>
              </a:cxn>
              <a:cxn ang="T125">
                <a:pos x="T46" y="T47"/>
              </a:cxn>
              <a:cxn ang="T126">
                <a:pos x="T48" y="T49"/>
              </a:cxn>
              <a:cxn ang="T127">
                <a:pos x="T50" y="T51"/>
              </a:cxn>
              <a:cxn ang="T128">
                <a:pos x="T52" y="T53"/>
              </a:cxn>
              <a:cxn ang="T129">
                <a:pos x="T54" y="T55"/>
              </a:cxn>
              <a:cxn ang="T130">
                <a:pos x="T56" y="T57"/>
              </a:cxn>
              <a:cxn ang="T131">
                <a:pos x="T58" y="T59"/>
              </a:cxn>
              <a:cxn ang="T132">
                <a:pos x="T60" y="T61"/>
              </a:cxn>
              <a:cxn ang="T133">
                <a:pos x="T62" y="T63"/>
              </a:cxn>
              <a:cxn ang="T134">
                <a:pos x="T64" y="T65"/>
              </a:cxn>
              <a:cxn ang="T135">
                <a:pos x="T66" y="T67"/>
              </a:cxn>
              <a:cxn ang="T136">
                <a:pos x="T68" y="T69"/>
              </a:cxn>
              <a:cxn ang="T137">
                <a:pos x="T70" y="T71"/>
              </a:cxn>
              <a:cxn ang="T138">
                <a:pos x="T72" y="T73"/>
              </a:cxn>
              <a:cxn ang="T139">
                <a:pos x="T74" y="T75"/>
              </a:cxn>
              <a:cxn ang="T140">
                <a:pos x="T76" y="T77"/>
              </a:cxn>
              <a:cxn ang="T141">
                <a:pos x="T78" y="T79"/>
              </a:cxn>
              <a:cxn ang="T142">
                <a:pos x="T80" y="T81"/>
              </a:cxn>
              <a:cxn ang="T143">
                <a:pos x="T82" y="T83"/>
              </a:cxn>
              <a:cxn ang="T144">
                <a:pos x="T84" y="T85"/>
              </a:cxn>
              <a:cxn ang="T145">
                <a:pos x="T86" y="T87"/>
              </a:cxn>
              <a:cxn ang="T146">
                <a:pos x="T88" y="T89"/>
              </a:cxn>
              <a:cxn ang="T147">
                <a:pos x="T90" y="T91"/>
              </a:cxn>
              <a:cxn ang="T148">
                <a:pos x="T92" y="T93"/>
              </a:cxn>
              <a:cxn ang="T149">
                <a:pos x="T94" y="T95"/>
              </a:cxn>
              <a:cxn ang="T150">
                <a:pos x="T96" y="T97"/>
              </a:cxn>
              <a:cxn ang="T151">
                <a:pos x="T98" y="T99"/>
              </a:cxn>
              <a:cxn ang="T152">
                <a:pos x="T100" y="T101"/>
              </a:cxn>
            </a:cxnLst>
            <a:rect l="T153" t="T154" r="T155" b="T156"/>
            <a:pathLst>
              <a:path w="1808" h="993">
                <a:moveTo>
                  <a:pt x="1370" y="752"/>
                </a:moveTo>
                <a:lnTo>
                  <a:pt x="1290" y="752"/>
                </a:lnTo>
                <a:lnTo>
                  <a:pt x="1209" y="751"/>
                </a:lnTo>
                <a:lnTo>
                  <a:pt x="1124" y="744"/>
                </a:lnTo>
                <a:lnTo>
                  <a:pt x="1040" y="733"/>
                </a:lnTo>
                <a:lnTo>
                  <a:pt x="951" y="716"/>
                </a:lnTo>
                <a:lnTo>
                  <a:pt x="865" y="698"/>
                </a:lnTo>
                <a:lnTo>
                  <a:pt x="778" y="673"/>
                </a:lnTo>
                <a:lnTo>
                  <a:pt x="694" y="645"/>
                </a:lnTo>
                <a:lnTo>
                  <a:pt x="610" y="612"/>
                </a:lnTo>
                <a:lnTo>
                  <a:pt x="529" y="575"/>
                </a:lnTo>
                <a:lnTo>
                  <a:pt x="453" y="534"/>
                </a:lnTo>
                <a:lnTo>
                  <a:pt x="379" y="491"/>
                </a:lnTo>
                <a:lnTo>
                  <a:pt x="309" y="441"/>
                </a:lnTo>
                <a:lnTo>
                  <a:pt x="245" y="389"/>
                </a:lnTo>
                <a:lnTo>
                  <a:pt x="187" y="333"/>
                </a:lnTo>
                <a:lnTo>
                  <a:pt x="137" y="272"/>
                </a:lnTo>
                <a:lnTo>
                  <a:pt x="92" y="209"/>
                </a:lnTo>
                <a:lnTo>
                  <a:pt x="59" y="143"/>
                </a:lnTo>
                <a:lnTo>
                  <a:pt x="32" y="71"/>
                </a:lnTo>
                <a:lnTo>
                  <a:pt x="16" y="0"/>
                </a:lnTo>
                <a:lnTo>
                  <a:pt x="6" y="22"/>
                </a:lnTo>
                <a:lnTo>
                  <a:pt x="0" y="107"/>
                </a:lnTo>
                <a:lnTo>
                  <a:pt x="6" y="166"/>
                </a:lnTo>
                <a:lnTo>
                  <a:pt x="10" y="182"/>
                </a:lnTo>
                <a:lnTo>
                  <a:pt x="25" y="253"/>
                </a:lnTo>
                <a:lnTo>
                  <a:pt x="52" y="323"/>
                </a:lnTo>
                <a:lnTo>
                  <a:pt x="85" y="390"/>
                </a:lnTo>
                <a:lnTo>
                  <a:pt x="129" y="454"/>
                </a:lnTo>
                <a:lnTo>
                  <a:pt x="180" y="512"/>
                </a:lnTo>
                <a:lnTo>
                  <a:pt x="236" y="569"/>
                </a:lnTo>
                <a:lnTo>
                  <a:pt x="299" y="621"/>
                </a:lnTo>
                <a:lnTo>
                  <a:pt x="367" y="669"/>
                </a:lnTo>
                <a:lnTo>
                  <a:pt x="440" y="712"/>
                </a:lnTo>
                <a:lnTo>
                  <a:pt x="517" y="753"/>
                </a:lnTo>
                <a:lnTo>
                  <a:pt x="595" y="790"/>
                </a:lnTo>
                <a:lnTo>
                  <a:pt x="678" y="822"/>
                </a:lnTo>
                <a:lnTo>
                  <a:pt x="761" y="850"/>
                </a:lnTo>
                <a:lnTo>
                  <a:pt x="848" y="874"/>
                </a:lnTo>
                <a:lnTo>
                  <a:pt x="935" y="894"/>
                </a:lnTo>
                <a:lnTo>
                  <a:pt x="1020" y="909"/>
                </a:lnTo>
                <a:lnTo>
                  <a:pt x="1104" y="922"/>
                </a:lnTo>
                <a:lnTo>
                  <a:pt x="1188" y="926"/>
                </a:lnTo>
                <a:lnTo>
                  <a:pt x="1269" y="928"/>
                </a:lnTo>
                <a:lnTo>
                  <a:pt x="1350" y="928"/>
                </a:lnTo>
                <a:lnTo>
                  <a:pt x="1338" y="993"/>
                </a:lnTo>
                <a:lnTo>
                  <a:pt x="1808" y="801"/>
                </a:lnTo>
                <a:lnTo>
                  <a:pt x="1322" y="677"/>
                </a:lnTo>
                <a:lnTo>
                  <a:pt x="1365" y="752"/>
                </a:lnTo>
                <a:lnTo>
                  <a:pt x="1370" y="752"/>
                </a:lnTo>
                <a:close/>
              </a:path>
            </a:pathLst>
          </a:custGeom>
          <a:solidFill>
            <a:srgbClr val="FFFF00">
              <a:alpha val="43137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4449" name="타원 26"/>
          <p:cNvSpPr>
            <a:spLocks noChangeArrowheads="1"/>
          </p:cNvSpPr>
          <p:nvPr/>
        </p:nvSpPr>
        <p:spPr bwMode="auto">
          <a:xfrm>
            <a:off x="6588125" y="3565525"/>
            <a:ext cx="971550" cy="293688"/>
          </a:xfrm>
          <a:prstGeom prst="ellipse">
            <a:avLst/>
          </a:prstGeom>
          <a:noFill/>
          <a:ln w="381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4450" name="TextBox 35"/>
          <p:cNvSpPr txBox="1">
            <a:spLocks noChangeArrowheads="1"/>
          </p:cNvSpPr>
          <p:nvPr/>
        </p:nvSpPr>
        <p:spPr bwMode="auto">
          <a:xfrm>
            <a:off x="808038" y="4181475"/>
            <a:ext cx="7561262" cy="471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2"/>
                </a:solidFill>
                <a:latin typeface="HY헤드라인M" pitchFamily="18" charset="-127"/>
                <a:ea typeface="HY헤드라인M" pitchFamily="18" charset="-127"/>
              </a:defRPr>
            </a:lvl1pPr>
            <a:lvl2pPr marL="742950" indent="-285750" eaLnBrk="0" hangingPunct="0">
              <a:defRPr kumimoji="1" sz="2400">
                <a:solidFill>
                  <a:schemeClr val="tx2"/>
                </a:solidFill>
                <a:latin typeface="HY헤드라인M" pitchFamily="18" charset="-127"/>
                <a:ea typeface="HY헤드라인M" pitchFamily="18" charset="-127"/>
              </a:defRPr>
            </a:lvl2pPr>
            <a:lvl3pPr marL="1143000" indent="-228600" eaLnBrk="0" hangingPunct="0">
              <a:defRPr kumimoji="1" sz="2400">
                <a:solidFill>
                  <a:schemeClr val="tx2"/>
                </a:solidFill>
                <a:latin typeface="HY헤드라인M" pitchFamily="18" charset="-127"/>
                <a:ea typeface="HY헤드라인M" pitchFamily="18" charset="-127"/>
              </a:defRPr>
            </a:lvl3pPr>
            <a:lvl4pPr marL="1600200" indent="-228600" eaLnBrk="0" hangingPunct="0">
              <a:defRPr kumimoji="1" sz="2400">
                <a:solidFill>
                  <a:schemeClr val="tx2"/>
                </a:solidFill>
                <a:latin typeface="HY헤드라인M" pitchFamily="18" charset="-127"/>
                <a:ea typeface="HY헤드라인M" pitchFamily="18" charset="-127"/>
              </a:defRPr>
            </a:lvl4pPr>
            <a:lvl5pPr marL="2057400" indent="-228600" eaLnBrk="0" hangingPunct="0">
              <a:defRPr kumimoji="1" sz="2400">
                <a:solidFill>
                  <a:schemeClr val="tx2"/>
                </a:solidFill>
                <a:latin typeface="HY헤드라인M" pitchFamily="18" charset="-127"/>
                <a:ea typeface="HY헤드라인M" pitchFamily="18" charset="-127"/>
              </a:defRPr>
            </a:lvl5pPr>
            <a:lvl6pPr marL="2514600" indent="-228600" algn="ctr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HY헤드라인M" pitchFamily="18" charset="-127"/>
                <a:ea typeface="HY헤드라인M" pitchFamily="18" charset="-127"/>
              </a:defRPr>
            </a:lvl6pPr>
            <a:lvl7pPr marL="2971800" indent="-228600" algn="ctr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HY헤드라인M" pitchFamily="18" charset="-127"/>
                <a:ea typeface="HY헤드라인M" pitchFamily="18" charset="-127"/>
              </a:defRPr>
            </a:lvl7pPr>
            <a:lvl8pPr marL="3429000" indent="-228600" algn="ctr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HY헤드라인M" pitchFamily="18" charset="-127"/>
                <a:ea typeface="HY헤드라인M" pitchFamily="18" charset="-127"/>
              </a:defRPr>
            </a:lvl8pPr>
            <a:lvl9pPr marL="3886200" indent="-228600" algn="ctr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HY헤드라인M" pitchFamily="18" charset="-127"/>
                <a:ea typeface="HY헤드라인M" pitchFamily="18" charset="-127"/>
              </a:defRPr>
            </a:lvl9pPr>
          </a:lstStyle>
          <a:p>
            <a:pPr eaLnBrk="1" hangingPunct="1"/>
            <a:r>
              <a:rPr lang="ko-KR" altLang="en-US" sz="2000" b="1">
                <a:solidFill>
                  <a:srgbClr val="FFFF00"/>
                </a:solidFill>
                <a:latin typeface="맑은 고딕" pitchFamily="50" charset="-127"/>
                <a:ea typeface="맑은 고딕" pitchFamily="50" charset="-127"/>
              </a:rPr>
              <a:t>수익율에 의한 분양가격 </a:t>
            </a:r>
          </a:p>
        </p:txBody>
      </p:sp>
      <p:sp>
        <p:nvSpPr>
          <p:cNvPr id="25" name="TextBox 7"/>
          <p:cNvSpPr txBox="1"/>
          <p:nvPr/>
        </p:nvSpPr>
        <p:spPr>
          <a:xfrm>
            <a:off x="142875" y="16377"/>
            <a:ext cx="6661373" cy="781752"/>
          </a:xfrm>
          <a:prstGeom prst="rect">
            <a:avLst/>
          </a:prstGeom>
          <a:noFill/>
          <a:effectLst>
            <a:outerShdw dist="825500" sx="38000" sy="38000" algn="tl" rotWithShape="0">
              <a:schemeClr val="tx2">
                <a:lumMod val="40000"/>
                <a:lumOff val="60000"/>
                <a:alpha val="0"/>
              </a:schemeClr>
            </a:outerShdw>
          </a:effectLst>
        </p:spPr>
        <p:txBody>
          <a:bodyPr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3200" dirty="0">
                <a:gradFill flip="none" rotWithShape="1">
                  <a:gsLst>
                    <a:gs pos="23000">
                      <a:schemeClr val="tx1">
                        <a:lumMod val="75000"/>
                        <a:lumOff val="25000"/>
                      </a:schemeClr>
                    </a:gs>
                    <a:gs pos="51000">
                      <a:schemeClr val="tx1">
                        <a:lumMod val="50000"/>
                        <a:lumOff val="50000"/>
                        <a:alpha val="67000"/>
                      </a:schemeClr>
                    </a:gs>
                    <a:gs pos="83000">
                      <a:schemeClr val="tx1"/>
                    </a:gs>
                  </a:gsLst>
                  <a:lin ang="5100000" scaled="0"/>
                  <a:tileRect/>
                </a:gradFill>
                <a:latin typeface="나눔고딕" pitchFamily="50" charset="-127"/>
                <a:ea typeface="나눔고딕" pitchFamily="50" charset="-127"/>
              </a:rPr>
              <a:t>2. </a:t>
            </a:r>
            <a:r>
              <a:rPr kumimoji="0" lang="ko-KR" altLang="en-US" sz="3200" dirty="0" err="1">
                <a:gradFill flip="none" rotWithShape="1">
                  <a:gsLst>
                    <a:gs pos="23000">
                      <a:schemeClr val="tx1">
                        <a:lumMod val="75000"/>
                        <a:lumOff val="25000"/>
                      </a:schemeClr>
                    </a:gs>
                    <a:gs pos="51000">
                      <a:schemeClr val="tx1">
                        <a:lumMod val="50000"/>
                        <a:lumOff val="50000"/>
                        <a:alpha val="67000"/>
                      </a:schemeClr>
                    </a:gs>
                    <a:gs pos="83000">
                      <a:schemeClr val="tx1"/>
                    </a:gs>
                  </a:gsLst>
                  <a:lin ang="5100000" scaled="0"/>
                  <a:tileRect/>
                </a:gradFill>
                <a:latin typeface="나눔고딕" pitchFamily="50" charset="-127"/>
                <a:ea typeface="나눔고딕" pitchFamily="50" charset="-127"/>
              </a:rPr>
              <a:t>임대수익율에</a:t>
            </a:r>
            <a:r>
              <a:rPr kumimoji="0" lang="ko-KR" altLang="en-US" sz="3200" dirty="0">
                <a:gradFill flip="none" rotWithShape="1">
                  <a:gsLst>
                    <a:gs pos="23000">
                      <a:schemeClr val="tx1">
                        <a:lumMod val="75000"/>
                        <a:lumOff val="25000"/>
                      </a:schemeClr>
                    </a:gs>
                    <a:gs pos="51000">
                      <a:schemeClr val="tx1">
                        <a:lumMod val="50000"/>
                        <a:lumOff val="50000"/>
                        <a:alpha val="67000"/>
                      </a:schemeClr>
                    </a:gs>
                    <a:gs pos="83000">
                      <a:schemeClr val="tx1"/>
                    </a:gs>
                  </a:gsLst>
                  <a:lin ang="5100000" scaled="0"/>
                  <a:tileRect/>
                </a:gradFill>
                <a:latin typeface="나눔고딕" pitchFamily="50" charset="-127"/>
                <a:ea typeface="나눔고딕" pitchFamily="50" charset="-127"/>
              </a:rPr>
              <a:t> 따른 가격 </a:t>
            </a:r>
            <a:r>
              <a:rPr kumimoji="0" lang="ko-KR" altLang="en-US" sz="3200" dirty="0" err="1">
                <a:gradFill flip="none" rotWithShape="1">
                  <a:gsLst>
                    <a:gs pos="23000">
                      <a:schemeClr val="tx1">
                        <a:lumMod val="75000"/>
                        <a:lumOff val="25000"/>
                      </a:schemeClr>
                    </a:gs>
                    <a:gs pos="51000">
                      <a:schemeClr val="tx1">
                        <a:lumMod val="50000"/>
                        <a:lumOff val="50000"/>
                        <a:alpha val="67000"/>
                      </a:schemeClr>
                    </a:gs>
                    <a:gs pos="83000">
                      <a:schemeClr val="tx1"/>
                    </a:gs>
                  </a:gsLst>
                  <a:lin ang="5100000" scaled="0"/>
                  <a:tileRect/>
                </a:gradFill>
                <a:latin typeface="나눔고딕" pitchFamily="50" charset="-127"/>
                <a:ea typeface="나눔고딕" pitchFamily="50" charset="-127"/>
              </a:rPr>
              <a:t>포지셔닝</a:t>
            </a:r>
            <a:endParaRPr kumimoji="0" lang="ko-KR" altLang="en-US" sz="3200" dirty="0">
              <a:gradFill flip="none" rotWithShape="1">
                <a:gsLst>
                  <a:gs pos="23000">
                    <a:schemeClr val="tx1">
                      <a:lumMod val="75000"/>
                      <a:lumOff val="25000"/>
                    </a:schemeClr>
                  </a:gs>
                  <a:gs pos="51000">
                    <a:schemeClr val="tx1">
                      <a:lumMod val="50000"/>
                      <a:lumOff val="50000"/>
                      <a:alpha val="67000"/>
                    </a:schemeClr>
                  </a:gs>
                  <a:gs pos="83000">
                    <a:schemeClr val="tx1"/>
                  </a:gs>
                </a:gsLst>
                <a:lin ang="5100000" scaled="0"/>
                <a:tileRect/>
              </a:gra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6" name="TextBox 33"/>
          <p:cNvSpPr txBox="1">
            <a:spLocks noChangeArrowheads="1"/>
          </p:cNvSpPr>
          <p:nvPr/>
        </p:nvSpPr>
        <p:spPr bwMode="auto">
          <a:xfrm>
            <a:off x="7347865" y="4634214"/>
            <a:ext cx="1512888" cy="265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2"/>
                </a:solidFill>
                <a:latin typeface="HY헤드라인M" pitchFamily="18" charset="-127"/>
                <a:ea typeface="HY헤드라인M" pitchFamily="18" charset="-127"/>
              </a:defRPr>
            </a:lvl1pPr>
            <a:lvl2pPr marL="742950" indent="-285750" eaLnBrk="0" hangingPunct="0">
              <a:defRPr kumimoji="1" sz="2400">
                <a:solidFill>
                  <a:schemeClr val="tx2"/>
                </a:solidFill>
                <a:latin typeface="HY헤드라인M" pitchFamily="18" charset="-127"/>
                <a:ea typeface="HY헤드라인M" pitchFamily="18" charset="-127"/>
              </a:defRPr>
            </a:lvl2pPr>
            <a:lvl3pPr marL="1143000" indent="-228600" eaLnBrk="0" hangingPunct="0">
              <a:defRPr kumimoji="1" sz="2400">
                <a:solidFill>
                  <a:schemeClr val="tx2"/>
                </a:solidFill>
                <a:latin typeface="HY헤드라인M" pitchFamily="18" charset="-127"/>
                <a:ea typeface="HY헤드라인M" pitchFamily="18" charset="-127"/>
              </a:defRPr>
            </a:lvl3pPr>
            <a:lvl4pPr marL="1600200" indent="-228600" eaLnBrk="0" hangingPunct="0">
              <a:defRPr kumimoji="1" sz="2400">
                <a:solidFill>
                  <a:schemeClr val="tx2"/>
                </a:solidFill>
                <a:latin typeface="HY헤드라인M" pitchFamily="18" charset="-127"/>
                <a:ea typeface="HY헤드라인M" pitchFamily="18" charset="-127"/>
              </a:defRPr>
            </a:lvl4pPr>
            <a:lvl5pPr marL="2057400" indent="-228600" eaLnBrk="0" hangingPunct="0">
              <a:defRPr kumimoji="1" sz="2400">
                <a:solidFill>
                  <a:schemeClr val="tx2"/>
                </a:solidFill>
                <a:latin typeface="HY헤드라인M" pitchFamily="18" charset="-127"/>
                <a:ea typeface="HY헤드라인M" pitchFamily="18" charset="-127"/>
              </a:defRPr>
            </a:lvl5pPr>
            <a:lvl6pPr marL="2514600" indent="-228600" algn="ctr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HY헤드라인M" pitchFamily="18" charset="-127"/>
                <a:ea typeface="HY헤드라인M" pitchFamily="18" charset="-127"/>
              </a:defRPr>
            </a:lvl6pPr>
            <a:lvl7pPr marL="2971800" indent="-228600" algn="ctr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HY헤드라인M" pitchFamily="18" charset="-127"/>
                <a:ea typeface="HY헤드라인M" pitchFamily="18" charset="-127"/>
              </a:defRPr>
            </a:lvl7pPr>
            <a:lvl8pPr marL="3429000" indent="-228600" algn="ctr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HY헤드라인M" pitchFamily="18" charset="-127"/>
                <a:ea typeface="HY헤드라인M" pitchFamily="18" charset="-127"/>
              </a:defRPr>
            </a:lvl8pPr>
            <a:lvl9pPr marL="3886200" indent="-228600" algn="ctr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HY헤드라인M" pitchFamily="18" charset="-127"/>
                <a:ea typeface="HY헤드라인M" pitchFamily="18" charset="-127"/>
              </a:defRPr>
            </a:lvl9pPr>
          </a:lstStyle>
          <a:p>
            <a:pPr algn="r" eaLnBrk="1" hangingPunct="1"/>
            <a:r>
              <a:rPr lang="ko-KR" altLang="en-US" sz="8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단위</a:t>
            </a:r>
            <a:r>
              <a:rPr lang="en-US" altLang="ko-KR" sz="8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8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평</a:t>
            </a:r>
            <a:r>
              <a:rPr lang="en-US" altLang="ko-KR" sz="8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8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천원</a:t>
            </a:r>
          </a:p>
        </p:txBody>
      </p:sp>
    </p:spTree>
    <p:extLst>
      <p:ext uri="{BB962C8B-B14F-4D97-AF65-F5344CB8AC3E}">
        <p14:creationId xmlns:p14="http://schemas.microsoft.com/office/powerpoint/2010/main" val="278716061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6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31" t="22331" r="21320" b="20065"/>
          <a:stretch>
            <a:fillRect/>
          </a:stretch>
        </p:blipFill>
        <p:spPr bwMode="auto">
          <a:xfrm>
            <a:off x="1042988" y="1470025"/>
            <a:ext cx="7200900" cy="462280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995C00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타원 3"/>
          <p:cNvSpPr/>
          <p:nvPr/>
        </p:nvSpPr>
        <p:spPr bwMode="auto">
          <a:xfrm>
            <a:off x="4246563" y="3819525"/>
            <a:ext cx="168275" cy="168275"/>
          </a:xfrm>
          <a:prstGeom prst="ellipse">
            <a:avLst/>
          </a:prstGeom>
          <a:solidFill>
            <a:srgbClr val="C00000"/>
          </a:solidFill>
          <a:ln w="28575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200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  <p:cxnSp>
        <p:nvCxnSpPr>
          <p:cNvPr id="5" name="Shape 34"/>
          <p:cNvCxnSpPr/>
          <p:nvPr/>
        </p:nvCxnSpPr>
        <p:spPr>
          <a:xfrm rot="5400000">
            <a:off x="2258843" y="4211015"/>
            <a:ext cx="927894" cy="819603"/>
          </a:xfrm>
          <a:prstGeom prst="bentConnector3">
            <a:avLst>
              <a:gd name="adj1" fmla="val 109440"/>
            </a:avLst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타원 6"/>
          <p:cNvSpPr/>
          <p:nvPr/>
        </p:nvSpPr>
        <p:spPr bwMode="auto">
          <a:xfrm>
            <a:off x="6969125" y="4218682"/>
            <a:ext cx="168275" cy="166688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200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  <p:cxnSp>
        <p:nvCxnSpPr>
          <p:cNvPr id="8" name="Shape 34"/>
          <p:cNvCxnSpPr>
            <a:endCxn id="3" idx="2"/>
          </p:cNvCxnSpPr>
          <p:nvPr/>
        </p:nvCxnSpPr>
        <p:spPr>
          <a:xfrm>
            <a:off x="2124075" y="3477965"/>
            <a:ext cx="1714500" cy="963861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hape 36"/>
          <p:cNvCxnSpPr/>
          <p:nvPr/>
        </p:nvCxnSpPr>
        <p:spPr>
          <a:xfrm>
            <a:off x="2223294" y="3952777"/>
            <a:ext cx="4745831" cy="404911"/>
          </a:xfrm>
          <a:prstGeom prst="bentConnector3">
            <a:avLst>
              <a:gd name="adj1" fmla="val 40366"/>
            </a:avLst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68" name="AutoShape 9"/>
          <p:cNvSpPr>
            <a:spLocks noChangeArrowheads="1"/>
          </p:cNvSpPr>
          <p:nvPr/>
        </p:nvSpPr>
        <p:spPr bwMode="auto">
          <a:xfrm>
            <a:off x="3978275" y="3430588"/>
            <a:ext cx="660400" cy="334962"/>
          </a:xfrm>
          <a:prstGeom prst="roundRect">
            <a:avLst>
              <a:gd name="adj" fmla="val 16667"/>
            </a:avLst>
          </a:prstGeom>
          <a:solidFill>
            <a:srgbClr val="A50021"/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r>
              <a:rPr lang="en-US" altLang="ko-KR" sz="1600">
                <a:solidFill>
                  <a:srgbClr val="FFFFFF"/>
                </a:solidFill>
                <a:latin typeface="HY견고딕" pitchFamily="18" charset="-127"/>
                <a:ea typeface="HY견고딕" pitchFamily="18" charset="-127"/>
              </a:rPr>
              <a:t>SITE</a:t>
            </a:r>
          </a:p>
        </p:txBody>
      </p:sp>
      <p:cxnSp>
        <p:nvCxnSpPr>
          <p:cNvPr id="14" name="Shape 36"/>
          <p:cNvCxnSpPr>
            <a:endCxn id="15" idx="4"/>
          </p:cNvCxnSpPr>
          <p:nvPr/>
        </p:nvCxnSpPr>
        <p:spPr>
          <a:xfrm>
            <a:off x="2223294" y="4732338"/>
            <a:ext cx="2420938" cy="609600"/>
          </a:xfrm>
          <a:prstGeom prst="bentConnector4">
            <a:avLst>
              <a:gd name="adj1" fmla="val 48246"/>
              <a:gd name="adj2" fmla="val 137500"/>
            </a:avLst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hape 34"/>
          <p:cNvCxnSpPr>
            <a:stCxn id="34" idx="3"/>
            <a:endCxn id="16" idx="2"/>
          </p:cNvCxnSpPr>
          <p:nvPr/>
        </p:nvCxnSpPr>
        <p:spPr>
          <a:xfrm>
            <a:off x="2305050" y="2799854"/>
            <a:ext cx="2316163" cy="1356222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hape 34"/>
          <p:cNvCxnSpPr/>
          <p:nvPr/>
        </p:nvCxnSpPr>
        <p:spPr>
          <a:xfrm>
            <a:off x="1908175" y="2311400"/>
            <a:ext cx="630238" cy="228600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73" name="모서리가 둥근 직사각형 28"/>
          <p:cNvSpPr>
            <a:spLocks noChangeArrowheads="1"/>
          </p:cNvSpPr>
          <p:nvPr/>
        </p:nvSpPr>
        <p:spPr bwMode="auto">
          <a:xfrm>
            <a:off x="263525" y="1470025"/>
            <a:ext cx="2168525" cy="4173538"/>
          </a:xfrm>
          <a:prstGeom prst="roundRect">
            <a:avLst>
              <a:gd name="adj" fmla="val 16667"/>
            </a:avLst>
          </a:prstGeom>
          <a:solidFill>
            <a:srgbClr val="FFFF00">
              <a:alpha val="30980"/>
            </a:srgbClr>
          </a:solidFill>
          <a:ln w="38100" algn="ctr">
            <a:solidFill>
              <a:srgbClr val="FFFF00"/>
            </a:solidFill>
            <a:prstDash val="sysDash"/>
            <a:round/>
            <a:headEnd/>
            <a:tailEnd/>
          </a:ln>
        </p:spPr>
        <p:txBody>
          <a:bodyPr wrap="none" anchor="ctr"/>
          <a:lstStyle/>
          <a:p>
            <a:endParaRPr lang="ko-KR" altLang="en-US"/>
          </a:p>
        </p:txBody>
      </p:sp>
      <p:graphicFrame>
        <p:nvGraphicFramePr>
          <p:cNvPr id="31" name="Group 100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6858619"/>
              </p:ext>
            </p:extLst>
          </p:nvPr>
        </p:nvGraphicFramePr>
        <p:xfrm>
          <a:off x="393700" y="4365104"/>
          <a:ext cx="1909763" cy="469900"/>
        </p:xfrm>
        <a:graphic>
          <a:graphicData uri="http://schemas.openxmlformats.org/drawingml/2006/table">
            <a:tbl>
              <a:tblPr/>
              <a:tblGrid>
                <a:gridCol w="19097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1460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청호빌라</a:t>
                      </a:r>
                      <a:r>
                        <a:rPr kumimoji="1" lang="en-US" altLang="ko-KR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kumimoji="1" lang="ko-KR" alt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연립</a:t>
                      </a:r>
                      <a:r>
                        <a:rPr kumimoji="1" lang="en-US" altLang="ko-KR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endParaRPr kumimoji="1" lang="ko-KR" alt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52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kumimoji="1" lang="ko-KR" alt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전용 </a:t>
                      </a:r>
                      <a:r>
                        <a:rPr kumimoji="1" lang="en-US" altLang="ko-KR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24.44</a:t>
                      </a:r>
                      <a:r>
                        <a:rPr kumimoji="1" lang="ko-KR" alt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평 </a:t>
                      </a:r>
                      <a:r>
                        <a:rPr kumimoji="1" lang="en-US" altLang="ko-KR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290,000</a:t>
                      </a:r>
                      <a:r>
                        <a:rPr kumimoji="1" lang="ko-KR" alt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천원</a:t>
                      </a:r>
                      <a:r>
                        <a:rPr kumimoji="1" lang="en-US" altLang="ko-KR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endParaRPr kumimoji="1" lang="ko-KR" altLang="ko-KR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2" name="Group 100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8441821"/>
              </p:ext>
            </p:extLst>
          </p:nvPr>
        </p:nvGraphicFramePr>
        <p:xfrm>
          <a:off x="393700" y="3140968"/>
          <a:ext cx="1909763" cy="469900"/>
        </p:xfrm>
        <a:graphic>
          <a:graphicData uri="http://schemas.openxmlformats.org/drawingml/2006/table">
            <a:tbl>
              <a:tblPr/>
              <a:tblGrid>
                <a:gridCol w="19097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1460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덕산맨션</a:t>
                      </a:r>
                      <a:r>
                        <a:rPr kumimoji="1" lang="en-US" altLang="ko-KR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kumimoji="1" lang="ko-KR" alt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연립</a:t>
                      </a:r>
                      <a:r>
                        <a:rPr kumimoji="1" lang="en-US" altLang="ko-KR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endParaRPr kumimoji="1" lang="ko-KR" alt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52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kumimoji="1" lang="ko-KR" alt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전용 </a:t>
                      </a:r>
                      <a:r>
                        <a:rPr kumimoji="1" lang="en-US" altLang="ko-KR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21.68</a:t>
                      </a:r>
                      <a:r>
                        <a:rPr kumimoji="1" lang="ko-KR" alt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평 </a:t>
                      </a:r>
                      <a:r>
                        <a:rPr kumimoji="1" lang="en-US" altLang="ko-KR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295,000</a:t>
                      </a:r>
                      <a:r>
                        <a:rPr kumimoji="1" lang="ko-KR" alt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천원</a:t>
                      </a:r>
                      <a:r>
                        <a:rPr kumimoji="1" lang="en-US" altLang="ko-KR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endParaRPr kumimoji="1" lang="ko-KR" altLang="ko-KR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3" name="Group 1006"/>
          <p:cNvGraphicFramePr>
            <a:graphicFrameLocks noGrp="1"/>
          </p:cNvGraphicFramePr>
          <p:nvPr/>
        </p:nvGraphicFramePr>
        <p:xfrm>
          <a:off x="395288" y="2035175"/>
          <a:ext cx="1944687" cy="469900"/>
        </p:xfrm>
        <a:graphic>
          <a:graphicData uri="http://schemas.openxmlformats.org/drawingml/2006/table">
            <a:tbl>
              <a:tblPr/>
              <a:tblGrid>
                <a:gridCol w="19446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1460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에버그린빌</a:t>
                      </a:r>
                      <a:r>
                        <a:rPr kumimoji="1" lang="en-US" altLang="ko-KR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kumimoji="1" lang="ko-KR" alt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연립</a:t>
                      </a:r>
                      <a:r>
                        <a:rPr kumimoji="1" lang="en-US" altLang="ko-KR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endParaRPr kumimoji="1" lang="ko-KR" alt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52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kumimoji="1" lang="ko-KR" alt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전용 </a:t>
                      </a:r>
                      <a:r>
                        <a:rPr kumimoji="1" lang="en-US" altLang="ko-KR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19.64</a:t>
                      </a:r>
                      <a:r>
                        <a:rPr kumimoji="1" lang="ko-KR" alt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평 </a:t>
                      </a:r>
                      <a:r>
                        <a:rPr kumimoji="1" lang="en-US" altLang="ko-KR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250,000</a:t>
                      </a:r>
                      <a:r>
                        <a:rPr kumimoji="1" lang="ko-KR" alt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천원</a:t>
                      </a:r>
                      <a:r>
                        <a:rPr kumimoji="1" lang="en-US" altLang="ko-KR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endParaRPr kumimoji="1" lang="ko-KR" altLang="ko-KR" sz="1100" b="1" i="0" u="none" strike="noStrike" cap="none" normalizeH="0" baseline="0" dirty="0">
                        <a:ln>
                          <a:noFill/>
                        </a:ln>
                        <a:solidFill>
                          <a:srgbClr val="FFFF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4" name="Group 100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3997853"/>
              </p:ext>
            </p:extLst>
          </p:nvPr>
        </p:nvGraphicFramePr>
        <p:xfrm>
          <a:off x="393700" y="2564904"/>
          <a:ext cx="1911350" cy="469900"/>
        </p:xfrm>
        <a:graphic>
          <a:graphicData uri="http://schemas.openxmlformats.org/drawingml/2006/table">
            <a:tbl>
              <a:tblPr/>
              <a:tblGrid>
                <a:gridCol w="1911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1460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명성아트빌</a:t>
                      </a:r>
                      <a:r>
                        <a:rPr kumimoji="1" lang="en-US" altLang="ko-KR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kumimoji="1" lang="ko-KR" alt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연립</a:t>
                      </a:r>
                      <a:r>
                        <a:rPr kumimoji="1" lang="en-US" altLang="ko-KR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endParaRPr kumimoji="1" lang="ko-KR" alt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52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kumimoji="1" lang="ko-KR" alt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전용 </a:t>
                      </a:r>
                      <a:r>
                        <a:rPr kumimoji="1" lang="en-US" altLang="ko-KR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16.47</a:t>
                      </a:r>
                      <a:r>
                        <a:rPr kumimoji="1" lang="ko-KR" alt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평 </a:t>
                      </a:r>
                      <a:r>
                        <a:rPr kumimoji="1" lang="en-US" altLang="ko-KR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212,000</a:t>
                      </a:r>
                      <a:r>
                        <a:rPr kumimoji="1" lang="ko-KR" alt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천원</a:t>
                      </a:r>
                      <a:r>
                        <a:rPr kumimoji="1" lang="en-US" altLang="ko-KR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endParaRPr kumimoji="1" lang="ko-KR" altLang="ko-KR" sz="1100" b="1" i="0" u="none" strike="noStrike" cap="none" normalizeH="0" baseline="0" dirty="0">
                        <a:ln>
                          <a:noFill/>
                        </a:ln>
                        <a:solidFill>
                          <a:srgbClr val="FFFF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5" name="Group 100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4598687"/>
              </p:ext>
            </p:extLst>
          </p:nvPr>
        </p:nvGraphicFramePr>
        <p:xfrm>
          <a:off x="393700" y="3789040"/>
          <a:ext cx="1919288" cy="469900"/>
        </p:xfrm>
        <a:graphic>
          <a:graphicData uri="http://schemas.openxmlformats.org/drawingml/2006/table">
            <a:tbl>
              <a:tblPr/>
              <a:tblGrid>
                <a:gridCol w="19192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1460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대명빌라</a:t>
                      </a:r>
                      <a:r>
                        <a:rPr kumimoji="1" lang="en-US" altLang="ko-KR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kumimoji="1" lang="ko-KR" alt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연립</a:t>
                      </a:r>
                      <a:r>
                        <a:rPr kumimoji="1" lang="en-US" altLang="ko-KR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endParaRPr kumimoji="1" lang="ko-KR" alt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52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kumimoji="1" lang="ko-KR" alt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전용 </a:t>
                      </a:r>
                      <a:r>
                        <a:rPr kumimoji="1" lang="en-US" altLang="ko-KR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10.41</a:t>
                      </a:r>
                      <a:r>
                        <a:rPr kumimoji="1" lang="ko-KR" alt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평 </a:t>
                      </a:r>
                      <a:r>
                        <a:rPr kumimoji="1" lang="en-US" altLang="ko-KR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200,000</a:t>
                      </a:r>
                      <a:r>
                        <a:rPr kumimoji="1" lang="ko-KR" alt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천원</a:t>
                      </a:r>
                      <a:r>
                        <a:rPr kumimoji="1" lang="en-US" altLang="ko-KR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endParaRPr kumimoji="1" lang="ko-KR" altLang="ko-KR" sz="1100" b="1" i="0" u="none" strike="noStrike" cap="none" normalizeH="0" baseline="0" dirty="0">
                        <a:ln>
                          <a:noFill/>
                        </a:ln>
                        <a:solidFill>
                          <a:srgbClr val="FFFF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5422" name="Text Box 8"/>
          <p:cNvSpPr txBox="1">
            <a:spLocks noChangeArrowheads="1"/>
          </p:cNvSpPr>
          <p:nvPr/>
        </p:nvSpPr>
        <p:spPr bwMode="auto">
          <a:xfrm>
            <a:off x="565150" y="1527175"/>
            <a:ext cx="141446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2"/>
                </a:solidFill>
                <a:latin typeface="HY헤드라인M" pitchFamily="18" charset="-127"/>
                <a:ea typeface="HY헤드라인M" pitchFamily="18" charset="-127"/>
              </a:defRPr>
            </a:lvl1pPr>
            <a:lvl2pPr marL="742950" indent="-285750" eaLnBrk="0" hangingPunct="0">
              <a:defRPr kumimoji="1" sz="2400">
                <a:solidFill>
                  <a:schemeClr val="tx2"/>
                </a:solidFill>
                <a:latin typeface="HY헤드라인M" pitchFamily="18" charset="-127"/>
                <a:ea typeface="HY헤드라인M" pitchFamily="18" charset="-127"/>
              </a:defRPr>
            </a:lvl2pPr>
            <a:lvl3pPr marL="1143000" indent="-228600" eaLnBrk="0" hangingPunct="0">
              <a:defRPr kumimoji="1" sz="2400">
                <a:solidFill>
                  <a:schemeClr val="tx2"/>
                </a:solidFill>
                <a:latin typeface="HY헤드라인M" pitchFamily="18" charset="-127"/>
                <a:ea typeface="HY헤드라인M" pitchFamily="18" charset="-127"/>
              </a:defRPr>
            </a:lvl3pPr>
            <a:lvl4pPr marL="1600200" indent="-228600" eaLnBrk="0" hangingPunct="0">
              <a:defRPr kumimoji="1" sz="2400">
                <a:solidFill>
                  <a:schemeClr val="tx2"/>
                </a:solidFill>
                <a:latin typeface="HY헤드라인M" pitchFamily="18" charset="-127"/>
                <a:ea typeface="HY헤드라인M" pitchFamily="18" charset="-127"/>
              </a:defRPr>
            </a:lvl4pPr>
            <a:lvl5pPr marL="2057400" indent="-228600" eaLnBrk="0" hangingPunct="0">
              <a:defRPr kumimoji="1" sz="2400">
                <a:solidFill>
                  <a:schemeClr val="tx2"/>
                </a:solidFill>
                <a:latin typeface="HY헤드라인M" pitchFamily="18" charset="-127"/>
                <a:ea typeface="HY헤드라인M" pitchFamily="18" charset="-127"/>
              </a:defRPr>
            </a:lvl5pPr>
            <a:lvl6pPr marL="2514600" indent="-228600" algn="ctr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HY헤드라인M" pitchFamily="18" charset="-127"/>
                <a:ea typeface="HY헤드라인M" pitchFamily="18" charset="-127"/>
              </a:defRPr>
            </a:lvl6pPr>
            <a:lvl7pPr marL="2971800" indent="-228600" algn="ctr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HY헤드라인M" pitchFamily="18" charset="-127"/>
                <a:ea typeface="HY헤드라인M" pitchFamily="18" charset="-127"/>
              </a:defRPr>
            </a:lvl7pPr>
            <a:lvl8pPr marL="3429000" indent="-228600" algn="ctr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HY헤드라인M" pitchFamily="18" charset="-127"/>
                <a:ea typeface="HY헤드라인M" pitchFamily="18" charset="-127"/>
              </a:defRPr>
            </a:lvl8pPr>
            <a:lvl9pPr marL="3886200" indent="-228600" algn="ctr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HY헤드라인M" pitchFamily="18" charset="-127"/>
                <a:ea typeface="HY헤드라인M" pitchFamily="18" charset="-127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lang="ko-KR" altLang="en-US" b="1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매매가격</a:t>
            </a:r>
          </a:p>
        </p:txBody>
      </p:sp>
      <p:sp>
        <p:nvSpPr>
          <p:cNvPr id="46" name="타원 45"/>
          <p:cNvSpPr/>
          <p:nvPr/>
        </p:nvSpPr>
        <p:spPr bwMode="auto">
          <a:xfrm>
            <a:off x="3025775" y="4073525"/>
            <a:ext cx="168275" cy="166688"/>
          </a:xfrm>
          <a:prstGeom prst="ellipse">
            <a:avLst/>
          </a:prstGeom>
          <a:solidFill>
            <a:srgbClr val="7030A0"/>
          </a:solidFill>
          <a:ln w="28575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200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47" name="타원 46"/>
          <p:cNvSpPr/>
          <p:nvPr/>
        </p:nvSpPr>
        <p:spPr bwMode="auto">
          <a:xfrm>
            <a:off x="5292725" y="5589588"/>
            <a:ext cx="168275" cy="168275"/>
          </a:xfrm>
          <a:prstGeom prst="ellipse">
            <a:avLst/>
          </a:prstGeom>
          <a:solidFill>
            <a:srgbClr val="7030A0"/>
          </a:solidFill>
          <a:ln w="28575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200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5425" name="직사각형 53"/>
          <p:cNvSpPr>
            <a:spLocks noChangeArrowheads="1"/>
          </p:cNvSpPr>
          <p:nvPr/>
        </p:nvSpPr>
        <p:spPr bwMode="auto">
          <a:xfrm>
            <a:off x="7668344" y="1196975"/>
            <a:ext cx="1476375" cy="31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r"/>
            <a:r>
              <a:rPr kumimoji="0" lang="en-US" altLang="ko-KR" sz="1200" b="1">
                <a:solidFill>
                  <a:srgbClr val="FFFF00"/>
                </a:solidFill>
                <a:latin typeface="맑은 고딕" pitchFamily="50" charset="-127"/>
                <a:ea typeface="맑은 고딕" pitchFamily="50" charset="-127"/>
              </a:rPr>
              <a:t>(2013</a:t>
            </a:r>
            <a:r>
              <a:rPr kumimoji="0" lang="ko-KR" altLang="en-US" sz="1200" b="1">
                <a:solidFill>
                  <a:srgbClr val="FFFF00"/>
                </a:solidFill>
                <a:latin typeface="맑은 고딕" pitchFamily="50" charset="-127"/>
                <a:ea typeface="맑은 고딕" pitchFamily="50" charset="-127"/>
              </a:rPr>
              <a:t>년</a:t>
            </a:r>
            <a:r>
              <a:rPr kumimoji="0" lang="en-US" altLang="ko-KR" sz="1200" b="1">
                <a:solidFill>
                  <a:srgbClr val="FFFF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1200" b="1">
                <a:solidFill>
                  <a:srgbClr val="FFFF00"/>
                </a:solidFill>
                <a:latin typeface="맑은 고딕" pitchFamily="50" charset="-127"/>
                <a:ea typeface="맑은 고딕" pitchFamily="50" charset="-127"/>
              </a:rPr>
              <a:t>실거래가</a:t>
            </a:r>
            <a:r>
              <a:rPr kumimoji="0" lang="en-US" altLang="ko-KR" sz="1200" b="1">
                <a:solidFill>
                  <a:srgbClr val="FFFF00"/>
                </a:solidFill>
                <a:latin typeface="맑은 고딕" pitchFamily="50" charset="-127"/>
                <a:ea typeface="맑은 고딕" pitchFamily="50" charset="-127"/>
              </a:rPr>
              <a:t>)</a:t>
            </a:r>
            <a:endParaRPr kumimoji="0" lang="ko-KR" altLang="en-US" sz="1200" b="1">
              <a:solidFill>
                <a:srgbClr val="FFFF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427" name="Text Box 8"/>
          <p:cNvSpPr txBox="1">
            <a:spLocks noChangeArrowheads="1"/>
          </p:cNvSpPr>
          <p:nvPr/>
        </p:nvSpPr>
        <p:spPr bwMode="auto">
          <a:xfrm>
            <a:off x="755650" y="908050"/>
            <a:ext cx="7192963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2"/>
                </a:solidFill>
                <a:latin typeface="HY헤드라인M" pitchFamily="18" charset="-127"/>
                <a:ea typeface="HY헤드라인M" pitchFamily="18" charset="-127"/>
              </a:defRPr>
            </a:lvl1pPr>
            <a:lvl2pPr marL="742950" indent="-285750" eaLnBrk="0" hangingPunct="0">
              <a:defRPr kumimoji="1" sz="2400">
                <a:solidFill>
                  <a:schemeClr val="tx2"/>
                </a:solidFill>
                <a:latin typeface="HY헤드라인M" pitchFamily="18" charset="-127"/>
                <a:ea typeface="HY헤드라인M" pitchFamily="18" charset="-127"/>
              </a:defRPr>
            </a:lvl2pPr>
            <a:lvl3pPr marL="1143000" indent="-228600" eaLnBrk="0" hangingPunct="0">
              <a:defRPr kumimoji="1" sz="2400">
                <a:solidFill>
                  <a:schemeClr val="tx2"/>
                </a:solidFill>
                <a:latin typeface="HY헤드라인M" pitchFamily="18" charset="-127"/>
                <a:ea typeface="HY헤드라인M" pitchFamily="18" charset="-127"/>
              </a:defRPr>
            </a:lvl3pPr>
            <a:lvl4pPr marL="1600200" indent="-228600" eaLnBrk="0" hangingPunct="0">
              <a:defRPr kumimoji="1" sz="2400">
                <a:solidFill>
                  <a:schemeClr val="tx2"/>
                </a:solidFill>
                <a:latin typeface="HY헤드라인M" pitchFamily="18" charset="-127"/>
                <a:ea typeface="HY헤드라인M" pitchFamily="18" charset="-127"/>
              </a:defRPr>
            </a:lvl4pPr>
            <a:lvl5pPr marL="2057400" indent="-228600" eaLnBrk="0" hangingPunct="0">
              <a:defRPr kumimoji="1" sz="2400">
                <a:solidFill>
                  <a:schemeClr val="tx2"/>
                </a:solidFill>
                <a:latin typeface="HY헤드라인M" pitchFamily="18" charset="-127"/>
                <a:ea typeface="HY헤드라인M" pitchFamily="18" charset="-127"/>
              </a:defRPr>
            </a:lvl5pPr>
            <a:lvl6pPr marL="2514600" indent="-228600" algn="ctr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HY헤드라인M" pitchFamily="18" charset="-127"/>
                <a:ea typeface="HY헤드라인M" pitchFamily="18" charset="-127"/>
              </a:defRPr>
            </a:lvl6pPr>
            <a:lvl7pPr marL="2971800" indent="-228600" algn="ctr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HY헤드라인M" pitchFamily="18" charset="-127"/>
                <a:ea typeface="HY헤드라인M" pitchFamily="18" charset="-127"/>
              </a:defRPr>
            </a:lvl7pPr>
            <a:lvl8pPr marL="3429000" indent="-228600" algn="ctr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HY헤드라인M" pitchFamily="18" charset="-127"/>
                <a:ea typeface="HY헤드라인M" pitchFamily="18" charset="-127"/>
              </a:defRPr>
            </a:lvl8pPr>
            <a:lvl9pPr marL="3886200" indent="-228600" algn="ctr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HY헤드라인M" pitchFamily="18" charset="-127"/>
                <a:ea typeface="HY헤드라인M" pitchFamily="18" charset="-127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lang="ko-KR" altLang="en-US" sz="2600" b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본 </a:t>
            </a:r>
            <a:r>
              <a:rPr lang="en-US" altLang="ko-KR" sz="2600" b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PJ 14.34</a:t>
            </a:r>
            <a:r>
              <a:rPr lang="ko-KR" altLang="en-US" sz="2600" b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평 실수요층 공략을</a:t>
            </a:r>
            <a:r>
              <a:rPr lang="en-US" altLang="ko-KR" sz="2600" b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2600" b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위한 경쟁 상품</a:t>
            </a:r>
          </a:p>
        </p:txBody>
      </p:sp>
      <p:graphicFrame>
        <p:nvGraphicFramePr>
          <p:cNvPr id="56" name="Group 100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5712468"/>
              </p:ext>
            </p:extLst>
          </p:nvPr>
        </p:nvGraphicFramePr>
        <p:xfrm>
          <a:off x="6772275" y="3717032"/>
          <a:ext cx="1939925" cy="471488"/>
        </p:xfrm>
        <a:graphic>
          <a:graphicData uri="http://schemas.openxmlformats.org/drawingml/2006/table">
            <a:tbl>
              <a:tblPr/>
              <a:tblGrid>
                <a:gridCol w="1939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1533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레미안</a:t>
                      </a:r>
                      <a:endParaRPr kumimoji="1" lang="ko-KR" alt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61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kumimoji="1" lang="ko-KR" alt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전용 </a:t>
                      </a:r>
                      <a:r>
                        <a:rPr kumimoji="1" lang="en-US" altLang="ko-KR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18.14</a:t>
                      </a:r>
                      <a:r>
                        <a:rPr kumimoji="1" lang="ko-KR" alt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평 </a:t>
                      </a:r>
                      <a:r>
                        <a:rPr kumimoji="1" lang="en-US" altLang="ko-KR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310,000</a:t>
                      </a:r>
                      <a:r>
                        <a:rPr kumimoji="1" lang="ko-KR" alt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천원</a:t>
                      </a:r>
                      <a:r>
                        <a:rPr kumimoji="1" lang="en-US" altLang="ko-KR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endParaRPr kumimoji="1" lang="ko-KR" altLang="ko-KR" sz="1100" b="1" i="0" u="none" strike="noStrike" cap="none" normalizeH="0" baseline="0" dirty="0">
                        <a:ln>
                          <a:noFill/>
                        </a:ln>
                        <a:solidFill>
                          <a:srgbClr val="FFFF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57" name="Group 100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4337075"/>
              </p:ext>
            </p:extLst>
          </p:nvPr>
        </p:nvGraphicFramePr>
        <p:xfrm>
          <a:off x="6808788" y="2051050"/>
          <a:ext cx="1908175" cy="471488"/>
        </p:xfrm>
        <a:graphic>
          <a:graphicData uri="http://schemas.openxmlformats.org/drawingml/2006/table">
            <a:tbl>
              <a:tblPr/>
              <a:tblGrid>
                <a:gridCol w="1908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1533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대우아이빌</a:t>
                      </a:r>
                      <a:endParaRPr kumimoji="1" lang="ko-KR" alt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61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kumimoji="1" lang="ko-KR" alt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전용 </a:t>
                      </a:r>
                      <a:r>
                        <a:rPr kumimoji="1" lang="en-US" altLang="ko-KR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14.51</a:t>
                      </a:r>
                      <a:r>
                        <a:rPr kumimoji="1" lang="ko-KR" alt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평 </a:t>
                      </a:r>
                      <a:r>
                        <a:rPr kumimoji="1" lang="en-US" altLang="ko-KR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170,000</a:t>
                      </a:r>
                      <a:r>
                        <a:rPr kumimoji="1" lang="ko-KR" alt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천원</a:t>
                      </a:r>
                      <a:r>
                        <a:rPr kumimoji="1" lang="en-US" altLang="ko-KR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endParaRPr kumimoji="1" lang="ko-KR" altLang="ko-KR" sz="1100" b="1" i="0" u="none" strike="noStrike" cap="none" normalizeH="0" baseline="0" dirty="0">
                        <a:ln>
                          <a:noFill/>
                        </a:ln>
                        <a:solidFill>
                          <a:srgbClr val="FFFF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58" name="Group 100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3351210"/>
              </p:ext>
            </p:extLst>
          </p:nvPr>
        </p:nvGraphicFramePr>
        <p:xfrm>
          <a:off x="6772275" y="2687638"/>
          <a:ext cx="1939925" cy="471487"/>
        </p:xfrm>
        <a:graphic>
          <a:graphicData uri="http://schemas.openxmlformats.org/drawingml/2006/table">
            <a:tbl>
              <a:tblPr/>
              <a:tblGrid>
                <a:gridCol w="1939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1533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롯데캐슬피랜체</a:t>
                      </a:r>
                      <a:endParaRPr kumimoji="1" lang="ko-KR" alt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61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kumimoji="1" lang="ko-KR" alt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전용 </a:t>
                      </a:r>
                      <a:r>
                        <a:rPr kumimoji="1" lang="en-US" altLang="ko-KR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11.42</a:t>
                      </a:r>
                      <a:r>
                        <a:rPr kumimoji="1" lang="ko-KR" alt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평 </a:t>
                      </a:r>
                      <a:r>
                        <a:rPr kumimoji="1" lang="en-US" altLang="ko-KR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200,000</a:t>
                      </a:r>
                      <a:r>
                        <a:rPr kumimoji="1" lang="ko-KR" alt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천원</a:t>
                      </a:r>
                      <a:r>
                        <a:rPr kumimoji="1" lang="en-US" altLang="ko-KR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endParaRPr kumimoji="1" lang="ko-KR" altLang="ko-KR" sz="1100" b="1" i="0" u="none" strike="noStrike" cap="none" normalizeH="0" baseline="0" dirty="0">
                        <a:ln>
                          <a:noFill/>
                        </a:ln>
                        <a:solidFill>
                          <a:srgbClr val="FFFF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59" name="Group 100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9478873"/>
              </p:ext>
            </p:extLst>
          </p:nvPr>
        </p:nvGraphicFramePr>
        <p:xfrm>
          <a:off x="6781800" y="4509195"/>
          <a:ext cx="1939925" cy="471487"/>
        </p:xfrm>
        <a:graphic>
          <a:graphicData uri="http://schemas.openxmlformats.org/drawingml/2006/table">
            <a:tbl>
              <a:tblPr/>
              <a:tblGrid>
                <a:gridCol w="1939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1533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두산위브</a:t>
                      </a:r>
                      <a:endParaRPr kumimoji="1" lang="ko-KR" alt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61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kumimoji="1" lang="ko-KR" alt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전용 </a:t>
                      </a:r>
                      <a:r>
                        <a:rPr kumimoji="1" lang="en-US" altLang="ko-KR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18.15</a:t>
                      </a:r>
                      <a:r>
                        <a:rPr kumimoji="1" lang="ko-KR" alt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평 </a:t>
                      </a:r>
                      <a:r>
                        <a:rPr kumimoji="1" lang="en-US" altLang="ko-KR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300,000</a:t>
                      </a:r>
                      <a:r>
                        <a:rPr kumimoji="1" lang="ko-KR" alt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천원</a:t>
                      </a:r>
                      <a:r>
                        <a:rPr kumimoji="1" lang="en-US" altLang="ko-KR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endParaRPr kumimoji="1" lang="ko-KR" altLang="ko-KR" sz="1100" b="1" i="0" u="none" strike="noStrike" cap="none" normalizeH="0" baseline="0" dirty="0">
                        <a:ln>
                          <a:noFill/>
                        </a:ln>
                        <a:solidFill>
                          <a:srgbClr val="FFFF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5460" name="Text Box 8"/>
          <p:cNvSpPr txBox="1">
            <a:spLocks noChangeArrowheads="1"/>
          </p:cNvSpPr>
          <p:nvPr/>
        </p:nvSpPr>
        <p:spPr bwMode="auto">
          <a:xfrm>
            <a:off x="7043738" y="1543050"/>
            <a:ext cx="14160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2"/>
                </a:solidFill>
                <a:latin typeface="HY헤드라인M" pitchFamily="18" charset="-127"/>
                <a:ea typeface="HY헤드라인M" pitchFamily="18" charset="-127"/>
              </a:defRPr>
            </a:lvl1pPr>
            <a:lvl2pPr marL="742950" indent="-285750" eaLnBrk="0" hangingPunct="0">
              <a:defRPr kumimoji="1" sz="2400">
                <a:solidFill>
                  <a:schemeClr val="tx2"/>
                </a:solidFill>
                <a:latin typeface="HY헤드라인M" pitchFamily="18" charset="-127"/>
                <a:ea typeface="HY헤드라인M" pitchFamily="18" charset="-127"/>
              </a:defRPr>
            </a:lvl2pPr>
            <a:lvl3pPr marL="1143000" indent="-228600" eaLnBrk="0" hangingPunct="0">
              <a:defRPr kumimoji="1" sz="2400">
                <a:solidFill>
                  <a:schemeClr val="tx2"/>
                </a:solidFill>
                <a:latin typeface="HY헤드라인M" pitchFamily="18" charset="-127"/>
                <a:ea typeface="HY헤드라인M" pitchFamily="18" charset="-127"/>
              </a:defRPr>
            </a:lvl3pPr>
            <a:lvl4pPr marL="1600200" indent="-228600" eaLnBrk="0" hangingPunct="0">
              <a:defRPr kumimoji="1" sz="2400">
                <a:solidFill>
                  <a:schemeClr val="tx2"/>
                </a:solidFill>
                <a:latin typeface="HY헤드라인M" pitchFamily="18" charset="-127"/>
                <a:ea typeface="HY헤드라인M" pitchFamily="18" charset="-127"/>
              </a:defRPr>
            </a:lvl4pPr>
            <a:lvl5pPr marL="2057400" indent="-228600" eaLnBrk="0" hangingPunct="0">
              <a:defRPr kumimoji="1" sz="2400">
                <a:solidFill>
                  <a:schemeClr val="tx2"/>
                </a:solidFill>
                <a:latin typeface="HY헤드라인M" pitchFamily="18" charset="-127"/>
                <a:ea typeface="HY헤드라인M" pitchFamily="18" charset="-127"/>
              </a:defRPr>
            </a:lvl5pPr>
            <a:lvl6pPr marL="2514600" indent="-228600" algn="ctr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HY헤드라인M" pitchFamily="18" charset="-127"/>
                <a:ea typeface="HY헤드라인M" pitchFamily="18" charset="-127"/>
              </a:defRPr>
            </a:lvl6pPr>
            <a:lvl7pPr marL="2971800" indent="-228600" algn="ctr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HY헤드라인M" pitchFamily="18" charset="-127"/>
                <a:ea typeface="HY헤드라인M" pitchFamily="18" charset="-127"/>
              </a:defRPr>
            </a:lvl7pPr>
            <a:lvl8pPr marL="3429000" indent="-228600" algn="ctr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HY헤드라인M" pitchFamily="18" charset="-127"/>
                <a:ea typeface="HY헤드라인M" pitchFamily="18" charset="-127"/>
              </a:defRPr>
            </a:lvl8pPr>
            <a:lvl9pPr marL="3886200" indent="-228600" algn="ctr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HY헤드라인M" pitchFamily="18" charset="-127"/>
                <a:ea typeface="HY헤드라인M" pitchFamily="18" charset="-127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lang="ko-KR" altLang="en-US" b="1">
                <a:solidFill>
                  <a:srgbClr val="FFFF00"/>
                </a:solidFill>
                <a:latin typeface="맑은 고딕" pitchFamily="50" charset="-127"/>
                <a:ea typeface="맑은 고딕" pitchFamily="50" charset="-127"/>
              </a:rPr>
              <a:t>전세가격</a:t>
            </a:r>
          </a:p>
        </p:txBody>
      </p:sp>
      <p:cxnSp>
        <p:nvCxnSpPr>
          <p:cNvPr id="61" name="Shape 36"/>
          <p:cNvCxnSpPr>
            <a:stCxn id="46" idx="0"/>
            <a:endCxn id="57" idx="1"/>
          </p:cNvCxnSpPr>
          <p:nvPr/>
        </p:nvCxnSpPr>
        <p:spPr>
          <a:xfrm rot="5400000" flipH="1" flipV="1">
            <a:off x="4066382" y="1331119"/>
            <a:ext cx="1785937" cy="3698875"/>
          </a:xfrm>
          <a:prstGeom prst="bentConnector2">
            <a:avLst/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hape 36"/>
          <p:cNvCxnSpPr>
            <a:endCxn id="58" idx="1"/>
          </p:cNvCxnSpPr>
          <p:nvPr/>
        </p:nvCxnSpPr>
        <p:spPr>
          <a:xfrm flipV="1">
            <a:off x="5340350" y="2922588"/>
            <a:ext cx="1431925" cy="1198562"/>
          </a:xfrm>
          <a:prstGeom prst="bentConnector3">
            <a:avLst>
              <a:gd name="adj1" fmla="val 776"/>
            </a:avLst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hape 36"/>
          <p:cNvCxnSpPr>
            <a:stCxn id="44" idx="6"/>
            <a:endCxn id="56" idx="1"/>
          </p:cNvCxnSpPr>
          <p:nvPr/>
        </p:nvCxnSpPr>
        <p:spPr>
          <a:xfrm flipV="1">
            <a:off x="5418138" y="3952776"/>
            <a:ext cx="1354137" cy="863700"/>
          </a:xfrm>
          <a:prstGeom prst="bentConnector3">
            <a:avLst>
              <a:gd name="adj1" fmla="val 50000"/>
            </a:avLst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hape 36"/>
          <p:cNvCxnSpPr/>
          <p:nvPr/>
        </p:nvCxnSpPr>
        <p:spPr>
          <a:xfrm flipV="1">
            <a:off x="5449888" y="4525963"/>
            <a:ext cx="1357312" cy="1117600"/>
          </a:xfrm>
          <a:prstGeom prst="bentConnector3">
            <a:avLst>
              <a:gd name="adj1" fmla="val 75269"/>
            </a:avLst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타원 2"/>
          <p:cNvSpPr/>
          <p:nvPr/>
        </p:nvSpPr>
        <p:spPr bwMode="auto">
          <a:xfrm>
            <a:off x="3838575" y="4357688"/>
            <a:ext cx="169863" cy="168275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200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5" name="타원 14"/>
          <p:cNvSpPr/>
          <p:nvPr/>
        </p:nvSpPr>
        <p:spPr bwMode="auto">
          <a:xfrm>
            <a:off x="4559300" y="5173663"/>
            <a:ext cx="169863" cy="168275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200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6" name="타원 15"/>
          <p:cNvSpPr/>
          <p:nvPr/>
        </p:nvSpPr>
        <p:spPr bwMode="auto">
          <a:xfrm>
            <a:off x="4621213" y="4071938"/>
            <a:ext cx="168275" cy="168275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200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8" name="타원 27"/>
          <p:cNvSpPr/>
          <p:nvPr/>
        </p:nvSpPr>
        <p:spPr bwMode="auto">
          <a:xfrm>
            <a:off x="2432050" y="2398713"/>
            <a:ext cx="214313" cy="212725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200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44" name="타원 43"/>
          <p:cNvSpPr/>
          <p:nvPr/>
        </p:nvSpPr>
        <p:spPr bwMode="auto">
          <a:xfrm>
            <a:off x="5249863" y="4732338"/>
            <a:ext cx="168275" cy="168275"/>
          </a:xfrm>
          <a:prstGeom prst="ellipse">
            <a:avLst/>
          </a:prstGeom>
          <a:solidFill>
            <a:srgbClr val="7030A0"/>
          </a:solidFill>
          <a:ln w="28575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200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45" name="타원 44"/>
          <p:cNvSpPr/>
          <p:nvPr/>
        </p:nvSpPr>
        <p:spPr bwMode="auto">
          <a:xfrm>
            <a:off x="5249863" y="4127500"/>
            <a:ext cx="168275" cy="168275"/>
          </a:xfrm>
          <a:prstGeom prst="ellipse">
            <a:avLst/>
          </a:prstGeom>
          <a:solidFill>
            <a:srgbClr val="7030A0"/>
          </a:solidFill>
          <a:ln w="28575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200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  <p:graphicFrame>
        <p:nvGraphicFramePr>
          <p:cNvPr id="43" name="Group 100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4206486"/>
              </p:ext>
            </p:extLst>
          </p:nvPr>
        </p:nvGraphicFramePr>
        <p:xfrm>
          <a:off x="6772275" y="3140968"/>
          <a:ext cx="1939925" cy="256154"/>
        </p:xfrm>
        <a:graphic>
          <a:graphicData uri="http://schemas.openxmlformats.org/drawingml/2006/table">
            <a:tbl>
              <a:tblPr/>
              <a:tblGrid>
                <a:gridCol w="1939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61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kumimoji="1" lang="ko-KR" alt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전용 </a:t>
                      </a:r>
                      <a:r>
                        <a:rPr kumimoji="1" lang="en-US" altLang="ko-KR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17.97</a:t>
                      </a:r>
                      <a:r>
                        <a:rPr kumimoji="1" lang="ko-KR" alt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평 </a:t>
                      </a:r>
                      <a:r>
                        <a:rPr kumimoji="1" lang="en-US" altLang="ko-KR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285,000</a:t>
                      </a:r>
                      <a:r>
                        <a:rPr kumimoji="1" lang="ko-KR" alt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천원</a:t>
                      </a:r>
                      <a:r>
                        <a:rPr kumimoji="1" lang="en-US" altLang="ko-KR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endParaRPr kumimoji="1" lang="ko-KR" altLang="ko-KR" sz="1100" b="1" i="0" u="none" strike="noStrike" cap="none" normalizeH="0" baseline="0" dirty="0">
                        <a:ln>
                          <a:noFill/>
                        </a:ln>
                        <a:solidFill>
                          <a:srgbClr val="FFFF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8" name="모서리가 둥근 직사각형 47"/>
          <p:cNvSpPr/>
          <p:nvPr/>
        </p:nvSpPr>
        <p:spPr bwMode="auto">
          <a:xfrm>
            <a:off x="827584" y="5877272"/>
            <a:ext cx="7488238" cy="864096"/>
          </a:xfrm>
          <a:prstGeom prst="roundRect">
            <a:avLst/>
          </a:prstGeom>
          <a:solidFill>
            <a:schemeClr val="tx1">
              <a:lumMod val="95000"/>
              <a:lumOff val="5000"/>
            </a:schemeClr>
          </a:solidFill>
          <a:ln w="3175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000" b="1" dirty="0" err="1">
                <a:solidFill>
                  <a:srgbClr val="FFFF00"/>
                </a:solidFill>
                <a:latin typeface="맑은 고딕" pitchFamily="50" charset="-127"/>
                <a:ea typeface="맑은 고딕" pitchFamily="50" charset="-127"/>
              </a:rPr>
              <a:t>지역내</a:t>
            </a:r>
            <a:r>
              <a:rPr kumimoji="0" lang="ko-KR" altLang="en-US" sz="2000" b="1" dirty="0">
                <a:solidFill>
                  <a:srgbClr val="FFFF00"/>
                </a:solidFill>
                <a:latin typeface="맑은 고딕" pitchFamily="50" charset="-127"/>
                <a:ea typeface="맑은 고딕" pitchFamily="50" charset="-127"/>
              </a:rPr>
              <a:t> 소형 연립 평균 매매가격 </a:t>
            </a:r>
            <a:r>
              <a:rPr kumimoji="0" lang="en-US" altLang="ko-KR" sz="2000" b="1" dirty="0">
                <a:solidFill>
                  <a:srgbClr val="FFFF00"/>
                </a:solidFill>
                <a:latin typeface="맑은 고딕" pitchFamily="50" charset="-127"/>
                <a:ea typeface="맑은 고딕" pitchFamily="50" charset="-127"/>
              </a:rPr>
              <a:t>:</a:t>
            </a:r>
            <a:r>
              <a:rPr kumimoji="0" lang="ko-KR" altLang="en-US" sz="2000" b="1" dirty="0">
                <a:solidFill>
                  <a:srgbClr val="FFFF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sz="2000" b="1" dirty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200,000~250,000</a:t>
            </a:r>
            <a:r>
              <a:rPr kumimoji="0" lang="ko-KR" altLang="en-US" sz="2000" b="1" dirty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천원</a:t>
            </a:r>
            <a:endParaRPr kumimoji="0" lang="en-US" altLang="ko-KR" sz="2000" b="1" dirty="0">
              <a:solidFill>
                <a:srgbClr val="C00000"/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000" b="1" dirty="0" err="1">
                <a:solidFill>
                  <a:srgbClr val="FFFF00"/>
                </a:solidFill>
                <a:latin typeface="맑은 고딕" pitchFamily="50" charset="-127"/>
                <a:ea typeface="맑은 고딕" pitchFamily="50" charset="-127"/>
              </a:rPr>
              <a:t>지역내</a:t>
            </a:r>
            <a:r>
              <a:rPr kumimoji="0" lang="ko-KR" altLang="en-US" sz="2000" b="1" dirty="0">
                <a:solidFill>
                  <a:srgbClr val="FFFF00"/>
                </a:solidFill>
                <a:latin typeface="맑은 고딕" pitchFamily="50" charset="-127"/>
                <a:ea typeface="맑은 고딕" pitchFamily="50" charset="-127"/>
              </a:rPr>
              <a:t> 소형 아파트 평균 전세가격 </a:t>
            </a:r>
            <a:r>
              <a:rPr kumimoji="0" lang="en-US" altLang="ko-KR" sz="2000" b="1" dirty="0">
                <a:solidFill>
                  <a:srgbClr val="FFFF00"/>
                </a:solidFill>
                <a:latin typeface="맑은 고딕" pitchFamily="50" charset="-127"/>
                <a:ea typeface="맑은 고딕" pitchFamily="50" charset="-127"/>
              </a:rPr>
              <a:t>: </a:t>
            </a:r>
            <a:r>
              <a:rPr kumimoji="0" lang="en-US" altLang="ko-KR" sz="2000" b="1" dirty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200,000~300,000</a:t>
            </a:r>
            <a:r>
              <a:rPr kumimoji="0" lang="ko-KR" altLang="en-US" sz="2000" b="1" dirty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천원</a:t>
            </a:r>
            <a:endParaRPr kumimoji="0" lang="en-US" altLang="ko-KR" sz="2000" b="1" dirty="0">
              <a:solidFill>
                <a:srgbClr val="C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3" name="Group 100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9286942"/>
              </p:ext>
            </p:extLst>
          </p:nvPr>
        </p:nvGraphicFramePr>
        <p:xfrm>
          <a:off x="399827" y="5013176"/>
          <a:ext cx="1939925" cy="471487"/>
        </p:xfrm>
        <a:graphic>
          <a:graphicData uri="http://schemas.openxmlformats.org/drawingml/2006/table">
            <a:tbl>
              <a:tblPr/>
              <a:tblGrid>
                <a:gridCol w="1939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1533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대우아이빌</a:t>
                      </a:r>
                      <a:r>
                        <a:rPr kumimoji="1" lang="en-US" altLang="ko-KR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kumimoji="1" lang="ko-KR" alt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오</a:t>
                      </a:r>
                      <a:r>
                        <a:rPr kumimoji="1" lang="en-US" altLang="ko-KR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 </a:t>
                      </a:r>
                      <a:r>
                        <a:rPr kumimoji="1" lang="ko-KR" alt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매매가</a:t>
                      </a: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61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kumimoji="1" lang="ko-KR" alt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전용 </a:t>
                      </a:r>
                      <a:r>
                        <a:rPr kumimoji="1" lang="en-US" altLang="ko-KR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14.51</a:t>
                      </a:r>
                      <a:r>
                        <a:rPr kumimoji="1" lang="ko-KR" alt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평 </a:t>
                      </a:r>
                      <a:r>
                        <a:rPr kumimoji="1" lang="en-US" altLang="ko-KR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223,000</a:t>
                      </a:r>
                      <a:r>
                        <a:rPr kumimoji="1" lang="ko-KR" alt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천원</a:t>
                      </a:r>
                      <a:r>
                        <a:rPr kumimoji="1" lang="en-US" altLang="ko-KR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endParaRPr kumimoji="1" lang="ko-KR" altLang="ko-KR" sz="1100" b="1" i="0" u="none" strike="noStrike" cap="none" normalizeH="0" baseline="0" dirty="0">
                        <a:ln>
                          <a:noFill/>
                        </a:ln>
                        <a:solidFill>
                          <a:srgbClr val="FFFF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2" name="TextBox 7"/>
          <p:cNvSpPr txBox="1"/>
          <p:nvPr/>
        </p:nvSpPr>
        <p:spPr>
          <a:xfrm>
            <a:off x="142875" y="16377"/>
            <a:ext cx="6994525" cy="781752"/>
          </a:xfrm>
          <a:prstGeom prst="rect">
            <a:avLst/>
          </a:prstGeom>
          <a:noFill/>
          <a:effectLst>
            <a:outerShdw dist="825500" sx="38000" sy="38000" algn="tl" rotWithShape="0">
              <a:schemeClr val="tx2">
                <a:lumMod val="40000"/>
                <a:lumOff val="60000"/>
                <a:alpha val="0"/>
              </a:schemeClr>
            </a:outerShdw>
          </a:effectLst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3200" dirty="0">
                <a:gradFill flip="none" rotWithShape="1">
                  <a:gsLst>
                    <a:gs pos="23000">
                      <a:schemeClr val="tx1">
                        <a:lumMod val="75000"/>
                        <a:lumOff val="25000"/>
                      </a:schemeClr>
                    </a:gs>
                    <a:gs pos="51000">
                      <a:schemeClr val="tx1">
                        <a:lumMod val="50000"/>
                        <a:lumOff val="50000"/>
                        <a:alpha val="67000"/>
                      </a:schemeClr>
                    </a:gs>
                    <a:gs pos="83000">
                      <a:schemeClr val="tx1"/>
                    </a:gs>
                  </a:gsLst>
                  <a:lin ang="5100000" scaled="0"/>
                  <a:tileRect/>
                </a:gradFill>
                <a:latin typeface="나눔고딕" pitchFamily="50" charset="-127"/>
                <a:ea typeface="나눔고딕" pitchFamily="50" charset="-127"/>
              </a:rPr>
              <a:t>3. </a:t>
            </a:r>
            <a:r>
              <a:rPr kumimoji="0" lang="ko-KR" altLang="en-US" sz="3200" dirty="0">
                <a:gradFill flip="none" rotWithShape="1">
                  <a:gsLst>
                    <a:gs pos="23000">
                      <a:schemeClr val="tx1">
                        <a:lumMod val="75000"/>
                        <a:lumOff val="25000"/>
                      </a:schemeClr>
                    </a:gs>
                    <a:gs pos="51000">
                      <a:schemeClr val="tx1">
                        <a:lumMod val="50000"/>
                        <a:lumOff val="50000"/>
                        <a:alpha val="67000"/>
                      </a:schemeClr>
                    </a:gs>
                    <a:gs pos="83000">
                      <a:schemeClr val="tx1"/>
                    </a:gs>
                  </a:gsLst>
                  <a:lin ang="5100000" scaled="0"/>
                  <a:tileRect/>
                </a:gradFill>
                <a:latin typeface="나눔고딕" pitchFamily="50" charset="-127"/>
                <a:ea typeface="나눔고딕" pitchFamily="50" charset="-127"/>
              </a:rPr>
              <a:t>실수요 흡수를 위한 가격 </a:t>
            </a:r>
            <a:r>
              <a:rPr kumimoji="0" lang="ko-KR" altLang="en-US" sz="3200" dirty="0" err="1">
                <a:gradFill flip="none" rotWithShape="1">
                  <a:gsLst>
                    <a:gs pos="23000">
                      <a:schemeClr val="tx1">
                        <a:lumMod val="75000"/>
                        <a:lumOff val="25000"/>
                      </a:schemeClr>
                    </a:gs>
                    <a:gs pos="51000">
                      <a:schemeClr val="tx1">
                        <a:lumMod val="50000"/>
                        <a:lumOff val="50000"/>
                        <a:alpha val="67000"/>
                      </a:schemeClr>
                    </a:gs>
                    <a:gs pos="83000">
                      <a:schemeClr val="tx1"/>
                    </a:gs>
                  </a:gsLst>
                  <a:lin ang="5100000" scaled="0"/>
                  <a:tileRect/>
                </a:gradFill>
                <a:latin typeface="나눔고딕" pitchFamily="50" charset="-127"/>
                <a:ea typeface="나눔고딕" pitchFamily="50" charset="-127"/>
              </a:rPr>
              <a:t>포지셔닝</a:t>
            </a:r>
            <a:endParaRPr kumimoji="0" lang="ko-KR" altLang="en-US" sz="3200" dirty="0">
              <a:gradFill flip="none" rotWithShape="1">
                <a:gsLst>
                  <a:gs pos="23000">
                    <a:schemeClr val="tx1">
                      <a:lumMod val="75000"/>
                      <a:lumOff val="25000"/>
                    </a:schemeClr>
                  </a:gs>
                  <a:gs pos="51000">
                    <a:schemeClr val="tx1">
                      <a:lumMod val="50000"/>
                      <a:lumOff val="50000"/>
                      <a:alpha val="67000"/>
                    </a:schemeClr>
                  </a:gs>
                  <a:gs pos="83000">
                    <a:schemeClr val="tx1"/>
                  </a:gs>
                </a:gsLst>
                <a:lin ang="5100000" scaled="0"/>
                <a:tileRect/>
              </a:gra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5466" name="모서리가 둥근 직사각형 52"/>
          <p:cNvSpPr>
            <a:spLocks noChangeArrowheads="1"/>
          </p:cNvSpPr>
          <p:nvPr/>
        </p:nvSpPr>
        <p:spPr bwMode="auto">
          <a:xfrm>
            <a:off x="6727825" y="1485900"/>
            <a:ext cx="2105025" cy="3654425"/>
          </a:xfrm>
          <a:prstGeom prst="roundRect">
            <a:avLst>
              <a:gd name="adj" fmla="val 16667"/>
            </a:avLst>
          </a:prstGeom>
          <a:solidFill>
            <a:srgbClr val="C00000">
              <a:alpha val="30980"/>
            </a:srgbClr>
          </a:solidFill>
          <a:ln w="38100" algn="ctr">
            <a:solidFill>
              <a:srgbClr val="C00000"/>
            </a:solidFill>
            <a:prstDash val="sysDash"/>
            <a:round/>
            <a:headEnd/>
            <a:tailEnd/>
          </a:ln>
        </p:spPr>
        <p:txBody>
          <a:bodyPr wrap="none" anchor="ctr"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455762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AutoShape 10"/>
          <p:cNvSpPr>
            <a:spLocks noChangeArrowheads="1"/>
          </p:cNvSpPr>
          <p:nvPr/>
        </p:nvSpPr>
        <p:spPr bwMode="auto">
          <a:xfrm rot="5400000">
            <a:off x="2443163" y="1643559"/>
            <a:ext cx="671512" cy="417512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>
              <a:lnSpc>
                <a:spcPct val="100000"/>
              </a:lnSpc>
            </a:pPr>
            <a:endParaRPr lang="ko-KR" altLang="ko-KR" sz="1800">
              <a:solidFill>
                <a:schemeClr val="tx1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8435" name="AutoShape 10"/>
          <p:cNvSpPr>
            <a:spLocks noChangeArrowheads="1"/>
          </p:cNvSpPr>
          <p:nvPr/>
        </p:nvSpPr>
        <p:spPr bwMode="auto">
          <a:xfrm rot="5400000">
            <a:off x="2416176" y="3273921"/>
            <a:ext cx="671512" cy="471487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>
              <a:lnSpc>
                <a:spcPct val="100000"/>
              </a:lnSpc>
            </a:pPr>
            <a:endParaRPr lang="ko-KR" altLang="ko-KR" sz="1800">
              <a:solidFill>
                <a:schemeClr val="tx1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8436" name="AutoShape 8"/>
          <p:cNvSpPr>
            <a:spLocks noChangeArrowheads="1"/>
          </p:cNvSpPr>
          <p:nvPr/>
        </p:nvSpPr>
        <p:spPr bwMode="auto">
          <a:xfrm>
            <a:off x="3059113" y="1183184"/>
            <a:ext cx="2108200" cy="436562"/>
          </a:xfrm>
          <a:prstGeom prst="roundRect">
            <a:avLst>
              <a:gd name="adj" fmla="val 16667"/>
            </a:avLst>
          </a:prstGeom>
          <a:solidFill>
            <a:srgbClr val="6EA27F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r>
              <a:rPr lang="ko-KR" altLang="en-US" sz="1200">
                <a:solidFill>
                  <a:schemeClr val="bg1"/>
                </a:solidFill>
                <a:latin typeface="HY울릉도M" pitchFamily="18" charset="-127"/>
                <a:ea typeface="HY울릉도M" pitchFamily="18" charset="-127"/>
              </a:rPr>
              <a:t>분양가 수용</a:t>
            </a:r>
            <a:r>
              <a:rPr lang="en-US" altLang="ko-KR" sz="1200">
                <a:solidFill>
                  <a:schemeClr val="bg1"/>
                </a:solidFill>
                <a:latin typeface="HY울릉도M" pitchFamily="18" charset="-127"/>
                <a:ea typeface="HY울릉도M" pitchFamily="18" charset="-127"/>
              </a:rPr>
              <a:t> </a:t>
            </a:r>
            <a:r>
              <a:rPr lang="ko-KR" altLang="en-US" sz="1200">
                <a:solidFill>
                  <a:schemeClr val="bg1"/>
                </a:solidFill>
                <a:latin typeface="HY울릉도M" pitchFamily="18" charset="-127"/>
                <a:ea typeface="HY울릉도M" pitchFamily="18" charset="-127"/>
              </a:rPr>
              <a:t>범위 </a:t>
            </a:r>
            <a:endParaRPr lang="en-US" altLang="ko-KR" sz="1200">
              <a:solidFill>
                <a:schemeClr val="bg1"/>
              </a:solidFill>
              <a:latin typeface="HY울릉도M" pitchFamily="18" charset="-127"/>
              <a:ea typeface="HY울릉도M" pitchFamily="18" charset="-127"/>
            </a:endParaRPr>
          </a:p>
        </p:txBody>
      </p:sp>
      <p:sp>
        <p:nvSpPr>
          <p:cNvPr id="18437" name="AutoShape 4"/>
          <p:cNvSpPr>
            <a:spLocks noChangeArrowheads="1"/>
          </p:cNvSpPr>
          <p:nvPr/>
        </p:nvSpPr>
        <p:spPr bwMode="auto">
          <a:xfrm>
            <a:off x="5213350" y="1180009"/>
            <a:ext cx="3543300" cy="438150"/>
          </a:xfrm>
          <a:prstGeom prst="roundRect">
            <a:avLst>
              <a:gd name="adj" fmla="val 10093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>
              <a:lnSpc>
                <a:spcPct val="100000"/>
              </a:lnSpc>
            </a:pPr>
            <a:r>
              <a:rPr lang="en-US" altLang="ko-KR" sz="1200" b="1" dirty="0">
                <a:solidFill>
                  <a:schemeClr val="bg1"/>
                </a:solidFill>
                <a:latin typeface="HY울릉도M" pitchFamily="18" charset="-127"/>
                <a:ea typeface="HY울릉도M" pitchFamily="18" charset="-127"/>
              </a:rPr>
              <a:t>139,000~146,000 </a:t>
            </a:r>
            <a:r>
              <a:rPr lang="ko-KR" altLang="en-US" sz="1200" b="1" dirty="0">
                <a:solidFill>
                  <a:schemeClr val="bg1"/>
                </a:solidFill>
                <a:latin typeface="HY울릉도M" pitchFamily="18" charset="-127"/>
                <a:ea typeface="HY울릉도M" pitchFamily="18" charset="-127"/>
              </a:rPr>
              <a:t>천원</a:t>
            </a:r>
            <a:endParaRPr lang="en-US" altLang="ko-KR" sz="1200" b="1" dirty="0">
              <a:solidFill>
                <a:schemeClr val="bg1"/>
              </a:solidFill>
              <a:latin typeface="HY울릉도M" pitchFamily="18" charset="-127"/>
              <a:ea typeface="HY울릉도M" pitchFamily="18" charset="-127"/>
            </a:endParaRPr>
          </a:p>
          <a:p>
            <a:pPr>
              <a:lnSpc>
                <a:spcPct val="100000"/>
              </a:lnSpc>
            </a:pPr>
            <a:r>
              <a:rPr lang="en-US" altLang="ko-KR" sz="1200" b="1" dirty="0">
                <a:solidFill>
                  <a:schemeClr val="bg1"/>
                </a:solidFill>
                <a:latin typeface="HY울릉도M" pitchFamily="18" charset="-127"/>
                <a:ea typeface="HY울릉도M" pitchFamily="18" charset="-127"/>
              </a:rPr>
              <a:t>(</a:t>
            </a:r>
            <a:r>
              <a:rPr lang="ko-KR" altLang="en-US" sz="1200" b="1" dirty="0">
                <a:solidFill>
                  <a:schemeClr val="bg1"/>
                </a:solidFill>
                <a:latin typeface="HY울릉도M" pitchFamily="18" charset="-127"/>
                <a:ea typeface="HY울릉도M" pitchFamily="18" charset="-127"/>
              </a:rPr>
              <a:t>평균 </a:t>
            </a:r>
            <a:r>
              <a:rPr lang="en-US" altLang="ko-KR" sz="1200" b="1" dirty="0">
                <a:solidFill>
                  <a:schemeClr val="bg1"/>
                </a:solidFill>
                <a:latin typeface="HY울릉도M" pitchFamily="18" charset="-127"/>
                <a:ea typeface="HY울릉도M" pitchFamily="18" charset="-127"/>
              </a:rPr>
              <a:t>142,500</a:t>
            </a:r>
            <a:r>
              <a:rPr lang="ko-KR" altLang="en-US" sz="1200" b="1" dirty="0">
                <a:solidFill>
                  <a:schemeClr val="bg1"/>
                </a:solidFill>
                <a:latin typeface="HY울릉도M" pitchFamily="18" charset="-127"/>
                <a:ea typeface="HY울릉도M" pitchFamily="18" charset="-127"/>
              </a:rPr>
              <a:t>천원</a:t>
            </a:r>
            <a:r>
              <a:rPr lang="en-US" altLang="ko-KR" sz="1200" b="1" dirty="0">
                <a:solidFill>
                  <a:schemeClr val="bg1"/>
                </a:solidFill>
                <a:latin typeface="HY울릉도M" pitchFamily="18" charset="-127"/>
                <a:ea typeface="HY울릉도M" pitchFamily="18" charset="-127"/>
              </a:rPr>
              <a:t>)</a:t>
            </a:r>
            <a:endParaRPr lang="ko-KR" altLang="en-US" sz="1200" b="1" dirty="0">
              <a:solidFill>
                <a:schemeClr val="bg1"/>
              </a:solidFill>
              <a:latin typeface="HY울릉도M" pitchFamily="18" charset="-127"/>
              <a:ea typeface="HY울릉도M" pitchFamily="18" charset="-127"/>
            </a:endParaRPr>
          </a:p>
        </p:txBody>
      </p:sp>
      <p:sp>
        <p:nvSpPr>
          <p:cNvPr id="18438" name="AutoShape 8"/>
          <p:cNvSpPr>
            <a:spLocks noChangeArrowheads="1"/>
          </p:cNvSpPr>
          <p:nvPr/>
        </p:nvSpPr>
        <p:spPr bwMode="auto">
          <a:xfrm>
            <a:off x="3068638" y="2172196"/>
            <a:ext cx="2108200" cy="436563"/>
          </a:xfrm>
          <a:prstGeom prst="roundRect">
            <a:avLst>
              <a:gd name="adj" fmla="val 16667"/>
            </a:avLst>
          </a:prstGeom>
          <a:solidFill>
            <a:srgbClr val="6EA27F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>
              <a:lnSpc>
                <a:spcPct val="100000"/>
              </a:lnSpc>
            </a:pPr>
            <a:r>
              <a:rPr lang="ko-KR" altLang="en-US" sz="1200" dirty="0" err="1">
                <a:solidFill>
                  <a:schemeClr val="bg1"/>
                </a:solidFill>
                <a:latin typeface="HY울릉도M" pitchFamily="18" charset="-127"/>
                <a:ea typeface="HY울릉도M" pitchFamily="18" charset="-127"/>
              </a:rPr>
              <a:t>수익율</a:t>
            </a:r>
            <a:r>
              <a:rPr lang="ko-KR" altLang="en-US" sz="1200" dirty="0">
                <a:solidFill>
                  <a:schemeClr val="bg1"/>
                </a:solidFill>
                <a:latin typeface="HY울릉도M" pitchFamily="18" charset="-127"/>
                <a:ea typeface="HY울릉도M" pitchFamily="18" charset="-127"/>
              </a:rPr>
              <a:t> 범위</a:t>
            </a:r>
            <a:endParaRPr lang="en-US" altLang="ko-KR" sz="1200" dirty="0">
              <a:solidFill>
                <a:schemeClr val="bg1"/>
              </a:solidFill>
              <a:latin typeface="HY울릉도M" pitchFamily="18" charset="-127"/>
              <a:ea typeface="HY울릉도M" pitchFamily="18" charset="-127"/>
            </a:endParaRPr>
          </a:p>
        </p:txBody>
      </p:sp>
      <p:sp>
        <p:nvSpPr>
          <p:cNvPr id="18439" name="AutoShape 4"/>
          <p:cNvSpPr>
            <a:spLocks noChangeArrowheads="1"/>
          </p:cNvSpPr>
          <p:nvPr/>
        </p:nvSpPr>
        <p:spPr bwMode="auto">
          <a:xfrm>
            <a:off x="5205413" y="1678484"/>
            <a:ext cx="3543300" cy="439737"/>
          </a:xfrm>
          <a:prstGeom prst="roundRect">
            <a:avLst>
              <a:gd name="adj" fmla="val 10093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>
              <a:lnSpc>
                <a:spcPct val="100000"/>
              </a:lnSpc>
            </a:pPr>
            <a:r>
              <a:rPr lang="en-US" altLang="ko-KR" sz="1200" b="1" dirty="0">
                <a:solidFill>
                  <a:schemeClr val="bg1"/>
                </a:solidFill>
                <a:latin typeface="HY울릉도M" pitchFamily="18" charset="-127"/>
                <a:ea typeface="HY울릉도M" pitchFamily="18" charset="-127"/>
              </a:rPr>
              <a:t>120,000~146,000 </a:t>
            </a:r>
            <a:r>
              <a:rPr lang="ko-KR" altLang="en-US" sz="1200" b="1" dirty="0">
                <a:solidFill>
                  <a:schemeClr val="bg1"/>
                </a:solidFill>
                <a:latin typeface="HY울릉도M" pitchFamily="18" charset="-127"/>
                <a:ea typeface="HY울릉도M" pitchFamily="18" charset="-127"/>
              </a:rPr>
              <a:t>천원</a:t>
            </a:r>
            <a:endParaRPr lang="en-US" altLang="ko-KR" sz="1200" b="1" dirty="0">
              <a:solidFill>
                <a:schemeClr val="bg1"/>
              </a:solidFill>
              <a:latin typeface="HY울릉도M" pitchFamily="18" charset="-127"/>
              <a:ea typeface="HY울릉도M" pitchFamily="18" charset="-127"/>
            </a:endParaRPr>
          </a:p>
          <a:p>
            <a:pPr>
              <a:lnSpc>
                <a:spcPct val="100000"/>
              </a:lnSpc>
            </a:pPr>
            <a:r>
              <a:rPr lang="en-US" altLang="ko-KR" sz="1200" b="1" dirty="0">
                <a:solidFill>
                  <a:schemeClr val="bg1"/>
                </a:solidFill>
                <a:latin typeface="HY울릉도M" pitchFamily="18" charset="-127"/>
                <a:ea typeface="HY울릉도M" pitchFamily="18" charset="-127"/>
              </a:rPr>
              <a:t>(</a:t>
            </a:r>
            <a:r>
              <a:rPr lang="ko-KR" altLang="en-US" sz="1200" b="1" dirty="0">
                <a:solidFill>
                  <a:schemeClr val="bg1"/>
                </a:solidFill>
                <a:latin typeface="HY울릉도M" pitchFamily="18" charset="-127"/>
                <a:ea typeface="HY울릉도M" pitchFamily="18" charset="-127"/>
              </a:rPr>
              <a:t>평균 </a:t>
            </a:r>
            <a:r>
              <a:rPr lang="en-US" altLang="ko-KR" sz="1200" b="1" dirty="0">
                <a:solidFill>
                  <a:schemeClr val="bg1"/>
                </a:solidFill>
                <a:latin typeface="HY울릉도M" pitchFamily="18" charset="-127"/>
                <a:ea typeface="HY울릉도M" pitchFamily="18" charset="-127"/>
              </a:rPr>
              <a:t>133,000</a:t>
            </a:r>
            <a:r>
              <a:rPr lang="ko-KR" altLang="en-US" sz="1200" b="1" dirty="0">
                <a:solidFill>
                  <a:schemeClr val="bg1"/>
                </a:solidFill>
                <a:latin typeface="HY울릉도M" pitchFamily="18" charset="-127"/>
                <a:ea typeface="HY울릉도M" pitchFamily="18" charset="-127"/>
              </a:rPr>
              <a:t>천원</a:t>
            </a:r>
            <a:r>
              <a:rPr lang="en-US" altLang="ko-KR" sz="1200" b="1" dirty="0">
                <a:solidFill>
                  <a:schemeClr val="bg1"/>
                </a:solidFill>
                <a:latin typeface="HY울릉도M" pitchFamily="18" charset="-127"/>
                <a:ea typeface="HY울릉도M" pitchFamily="18" charset="-127"/>
              </a:rPr>
              <a:t>)</a:t>
            </a:r>
            <a:endParaRPr lang="ko-KR" altLang="en-US" sz="1200" b="1" dirty="0">
              <a:solidFill>
                <a:schemeClr val="bg1"/>
              </a:solidFill>
              <a:latin typeface="HY울릉도M" pitchFamily="18" charset="-127"/>
              <a:ea typeface="HY울릉도M" pitchFamily="18" charset="-127"/>
            </a:endParaRPr>
          </a:p>
        </p:txBody>
      </p:sp>
      <p:sp>
        <p:nvSpPr>
          <p:cNvPr id="18440" name="AutoShape 8"/>
          <p:cNvSpPr>
            <a:spLocks noChangeArrowheads="1"/>
          </p:cNvSpPr>
          <p:nvPr/>
        </p:nvSpPr>
        <p:spPr bwMode="auto">
          <a:xfrm>
            <a:off x="3059113" y="1675309"/>
            <a:ext cx="2108200" cy="436562"/>
          </a:xfrm>
          <a:prstGeom prst="roundRect">
            <a:avLst>
              <a:gd name="adj" fmla="val 16667"/>
            </a:avLst>
          </a:prstGeom>
          <a:solidFill>
            <a:srgbClr val="6EA27F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>
              <a:lnSpc>
                <a:spcPct val="100000"/>
              </a:lnSpc>
            </a:pPr>
            <a:r>
              <a:rPr lang="ko-KR" altLang="en-US" sz="1200" dirty="0">
                <a:solidFill>
                  <a:schemeClr val="bg1"/>
                </a:solidFill>
                <a:latin typeface="HY울릉도M" pitchFamily="18" charset="-127"/>
                <a:ea typeface="HY울릉도M" pitchFamily="18" charset="-127"/>
              </a:rPr>
              <a:t>지역 수요층 범위</a:t>
            </a:r>
            <a:endParaRPr lang="en-US" altLang="ko-KR" sz="1200" dirty="0">
              <a:solidFill>
                <a:schemeClr val="bg1"/>
              </a:solidFill>
              <a:latin typeface="HY울릉도M" pitchFamily="18" charset="-127"/>
              <a:ea typeface="HY울릉도M" pitchFamily="18" charset="-127"/>
            </a:endParaRPr>
          </a:p>
        </p:txBody>
      </p:sp>
      <p:sp>
        <p:nvSpPr>
          <p:cNvPr id="18441" name="AutoShape 4"/>
          <p:cNvSpPr>
            <a:spLocks noChangeArrowheads="1"/>
          </p:cNvSpPr>
          <p:nvPr/>
        </p:nvSpPr>
        <p:spPr bwMode="auto">
          <a:xfrm>
            <a:off x="5213350" y="2161084"/>
            <a:ext cx="3543300" cy="438150"/>
          </a:xfrm>
          <a:prstGeom prst="roundRect">
            <a:avLst>
              <a:gd name="adj" fmla="val 10093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>
              <a:lnSpc>
                <a:spcPct val="100000"/>
              </a:lnSpc>
            </a:pPr>
            <a:r>
              <a:rPr lang="en-US" altLang="ko-KR" sz="1200" b="1" dirty="0">
                <a:solidFill>
                  <a:schemeClr val="bg1"/>
                </a:solidFill>
                <a:latin typeface="HY울릉도M" pitchFamily="18" charset="-127"/>
                <a:ea typeface="HY울릉도M" pitchFamily="18" charset="-127"/>
              </a:rPr>
              <a:t>134,000~138,000 </a:t>
            </a:r>
            <a:r>
              <a:rPr lang="ko-KR" altLang="en-US" sz="1200" b="1" dirty="0">
                <a:solidFill>
                  <a:schemeClr val="bg1"/>
                </a:solidFill>
                <a:latin typeface="HY울릉도M" pitchFamily="18" charset="-127"/>
                <a:ea typeface="HY울릉도M" pitchFamily="18" charset="-127"/>
              </a:rPr>
              <a:t>천원</a:t>
            </a:r>
            <a:endParaRPr lang="en-US" altLang="ko-KR" sz="1200" b="1" dirty="0">
              <a:solidFill>
                <a:schemeClr val="bg1"/>
              </a:solidFill>
              <a:latin typeface="HY울릉도M" pitchFamily="18" charset="-127"/>
              <a:ea typeface="HY울릉도M" pitchFamily="18" charset="-127"/>
            </a:endParaRPr>
          </a:p>
          <a:p>
            <a:pPr>
              <a:lnSpc>
                <a:spcPct val="100000"/>
              </a:lnSpc>
            </a:pPr>
            <a:r>
              <a:rPr lang="en-US" altLang="ko-KR" sz="1200" b="1" dirty="0">
                <a:solidFill>
                  <a:schemeClr val="bg1"/>
                </a:solidFill>
                <a:latin typeface="HY울릉도M" pitchFamily="18" charset="-127"/>
                <a:ea typeface="HY울릉도M" pitchFamily="18" charset="-127"/>
              </a:rPr>
              <a:t>(</a:t>
            </a:r>
            <a:r>
              <a:rPr lang="ko-KR" altLang="en-US" sz="1200" b="1" dirty="0">
                <a:solidFill>
                  <a:schemeClr val="bg1"/>
                </a:solidFill>
                <a:latin typeface="HY울릉도M" pitchFamily="18" charset="-127"/>
                <a:ea typeface="HY울릉도M" pitchFamily="18" charset="-127"/>
              </a:rPr>
              <a:t>평균 </a:t>
            </a:r>
            <a:r>
              <a:rPr lang="en-US" altLang="ko-KR" sz="1200" b="1" dirty="0">
                <a:solidFill>
                  <a:schemeClr val="bg1"/>
                </a:solidFill>
                <a:latin typeface="HY울릉도M" pitchFamily="18" charset="-127"/>
                <a:ea typeface="HY울릉도M" pitchFamily="18" charset="-127"/>
              </a:rPr>
              <a:t>137,000</a:t>
            </a:r>
            <a:r>
              <a:rPr lang="ko-KR" altLang="en-US" sz="1200" b="1" dirty="0">
                <a:solidFill>
                  <a:schemeClr val="bg1"/>
                </a:solidFill>
                <a:latin typeface="HY울릉도M" pitchFamily="18" charset="-127"/>
                <a:ea typeface="HY울릉도M" pitchFamily="18" charset="-127"/>
              </a:rPr>
              <a:t>천원</a:t>
            </a:r>
            <a:r>
              <a:rPr lang="en-US" altLang="ko-KR" sz="1200" b="1" dirty="0">
                <a:solidFill>
                  <a:schemeClr val="bg1"/>
                </a:solidFill>
                <a:latin typeface="HY울릉도M" pitchFamily="18" charset="-127"/>
                <a:ea typeface="HY울릉도M" pitchFamily="18" charset="-127"/>
              </a:rPr>
              <a:t>)</a:t>
            </a:r>
            <a:endParaRPr lang="ko-KR" altLang="en-US" sz="1200" b="1" dirty="0">
              <a:solidFill>
                <a:schemeClr val="bg1"/>
              </a:solidFill>
              <a:latin typeface="HY울릉도M" pitchFamily="18" charset="-127"/>
              <a:ea typeface="HY울릉도M" pitchFamily="18" charset="-127"/>
            </a:endParaRPr>
          </a:p>
        </p:txBody>
      </p:sp>
      <p:sp>
        <p:nvSpPr>
          <p:cNvPr id="18442" name="AutoShape 4"/>
          <p:cNvSpPr>
            <a:spLocks noChangeArrowheads="1"/>
          </p:cNvSpPr>
          <p:nvPr/>
        </p:nvSpPr>
        <p:spPr bwMode="auto">
          <a:xfrm>
            <a:off x="5205413" y="2883396"/>
            <a:ext cx="3551237" cy="420688"/>
          </a:xfrm>
          <a:prstGeom prst="roundRect">
            <a:avLst>
              <a:gd name="adj" fmla="val 10093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>
              <a:lnSpc>
                <a:spcPct val="100000"/>
              </a:lnSpc>
            </a:pPr>
            <a:r>
              <a:rPr lang="en-US" altLang="ko-KR" sz="1200" b="1" dirty="0">
                <a:solidFill>
                  <a:schemeClr val="bg1"/>
                </a:solidFill>
                <a:latin typeface="HY울릉도M" pitchFamily="18" charset="-127"/>
                <a:ea typeface="HY울릉도M" pitchFamily="18" charset="-127"/>
              </a:rPr>
              <a:t>220,000~250,000</a:t>
            </a:r>
            <a:r>
              <a:rPr lang="ko-KR" altLang="en-US" sz="1200" b="1" dirty="0">
                <a:solidFill>
                  <a:schemeClr val="bg1"/>
                </a:solidFill>
                <a:latin typeface="HY울릉도M" pitchFamily="18" charset="-127"/>
                <a:ea typeface="HY울릉도M" pitchFamily="18" charset="-127"/>
              </a:rPr>
              <a:t>천원</a:t>
            </a:r>
            <a:endParaRPr lang="en-US" altLang="ko-KR" sz="1200" b="1" dirty="0">
              <a:solidFill>
                <a:schemeClr val="bg1"/>
              </a:solidFill>
              <a:latin typeface="HY울릉도M" pitchFamily="18" charset="-127"/>
              <a:ea typeface="HY울릉도M" pitchFamily="18" charset="-127"/>
            </a:endParaRPr>
          </a:p>
          <a:p>
            <a:pPr>
              <a:lnSpc>
                <a:spcPct val="100000"/>
              </a:lnSpc>
            </a:pPr>
            <a:r>
              <a:rPr lang="en-US" altLang="ko-KR" sz="1200" b="1" dirty="0">
                <a:solidFill>
                  <a:schemeClr val="bg1"/>
                </a:solidFill>
                <a:latin typeface="HY울릉도M" pitchFamily="18" charset="-127"/>
                <a:ea typeface="HY울릉도M" pitchFamily="18" charset="-127"/>
              </a:rPr>
              <a:t>(</a:t>
            </a:r>
            <a:r>
              <a:rPr lang="ko-KR" altLang="en-US" sz="1200" b="1" dirty="0">
                <a:solidFill>
                  <a:schemeClr val="bg1"/>
                </a:solidFill>
                <a:latin typeface="HY울릉도M" pitchFamily="18" charset="-127"/>
                <a:ea typeface="HY울릉도M" pitchFamily="18" charset="-127"/>
              </a:rPr>
              <a:t>평균 </a:t>
            </a:r>
            <a:r>
              <a:rPr lang="en-US" altLang="ko-KR" sz="1200" b="1" dirty="0">
                <a:solidFill>
                  <a:schemeClr val="bg1"/>
                </a:solidFill>
                <a:latin typeface="HY울릉도M" pitchFamily="18" charset="-127"/>
                <a:ea typeface="HY울릉도M" pitchFamily="18" charset="-127"/>
              </a:rPr>
              <a:t>235,000</a:t>
            </a:r>
            <a:r>
              <a:rPr lang="ko-KR" altLang="en-US" sz="1200" b="1" dirty="0">
                <a:solidFill>
                  <a:schemeClr val="bg1"/>
                </a:solidFill>
                <a:latin typeface="HY울릉도M" pitchFamily="18" charset="-127"/>
                <a:ea typeface="HY울릉도M" pitchFamily="18" charset="-127"/>
              </a:rPr>
              <a:t>천원</a:t>
            </a:r>
            <a:r>
              <a:rPr lang="en-US" altLang="ko-KR" sz="1200" b="1" dirty="0">
                <a:solidFill>
                  <a:schemeClr val="bg1"/>
                </a:solidFill>
                <a:latin typeface="HY울릉도M" pitchFamily="18" charset="-127"/>
                <a:ea typeface="HY울릉도M" pitchFamily="18" charset="-127"/>
              </a:rPr>
              <a:t>)</a:t>
            </a:r>
          </a:p>
        </p:txBody>
      </p:sp>
      <p:sp>
        <p:nvSpPr>
          <p:cNvPr id="18443" name="AutoShape 4"/>
          <p:cNvSpPr>
            <a:spLocks noChangeArrowheads="1"/>
          </p:cNvSpPr>
          <p:nvPr/>
        </p:nvSpPr>
        <p:spPr bwMode="auto">
          <a:xfrm>
            <a:off x="5213350" y="3359646"/>
            <a:ext cx="3543300" cy="436563"/>
          </a:xfrm>
          <a:prstGeom prst="roundRect">
            <a:avLst>
              <a:gd name="adj" fmla="val 10093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>
              <a:lnSpc>
                <a:spcPct val="100000"/>
              </a:lnSpc>
            </a:pPr>
            <a:r>
              <a:rPr lang="en-US" altLang="ko-KR" sz="1200" b="1" dirty="0">
                <a:solidFill>
                  <a:schemeClr val="bg1"/>
                </a:solidFill>
                <a:latin typeface="HY울릉도M" pitchFamily="18" charset="-127"/>
                <a:ea typeface="HY울릉도M" pitchFamily="18" charset="-127"/>
              </a:rPr>
              <a:t>200,000~250,000</a:t>
            </a:r>
            <a:r>
              <a:rPr lang="ko-KR" altLang="en-US" sz="1200" b="1" dirty="0">
                <a:solidFill>
                  <a:schemeClr val="bg1"/>
                </a:solidFill>
                <a:latin typeface="HY울릉도M" pitchFamily="18" charset="-127"/>
                <a:ea typeface="HY울릉도M" pitchFamily="18" charset="-127"/>
              </a:rPr>
              <a:t>천원</a:t>
            </a:r>
            <a:endParaRPr lang="en-US" altLang="ko-KR" sz="1200" b="1" dirty="0">
              <a:solidFill>
                <a:schemeClr val="bg1"/>
              </a:solidFill>
              <a:latin typeface="HY울릉도M" pitchFamily="18" charset="-127"/>
              <a:ea typeface="HY울릉도M" pitchFamily="18" charset="-127"/>
            </a:endParaRPr>
          </a:p>
          <a:p>
            <a:pPr>
              <a:lnSpc>
                <a:spcPct val="100000"/>
              </a:lnSpc>
            </a:pPr>
            <a:r>
              <a:rPr lang="en-US" altLang="ko-KR" sz="1200" b="1" dirty="0">
                <a:solidFill>
                  <a:schemeClr val="bg1"/>
                </a:solidFill>
                <a:latin typeface="HY울릉도M" pitchFamily="18" charset="-127"/>
                <a:ea typeface="HY울릉도M" pitchFamily="18" charset="-127"/>
              </a:rPr>
              <a:t>(</a:t>
            </a:r>
            <a:r>
              <a:rPr lang="ko-KR" altLang="en-US" sz="1200" b="1" dirty="0">
                <a:solidFill>
                  <a:schemeClr val="bg1"/>
                </a:solidFill>
                <a:latin typeface="HY울릉도M" pitchFamily="18" charset="-127"/>
                <a:ea typeface="HY울릉도M" pitchFamily="18" charset="-127"/>
              </a:rPr>
              <a:t>평균 </a:t>
            </a:r>
            <a:r>
              <a:rPr lang="en-US" altLang="ko-KR" sz="1200" b="1" dirty="0">
                <a:solidFill>
                  <a:schemeClr val="bg1"/>
                </a:solidFill>
                <a:latin typeface="HY울릉도M" pitchFamily="18" charset="-127"/>
                <a:ea typeface="HY울릉도M" pitchFamily="18" charset="-127"/>
              </a:rPr>
              <a:t>225,000</a:t>
            </a:r>
            <a:r>
              <a:rPr lang="ko-KR" altLang="en-US" sz="1200" b="1" dirty="0">
                <a:solidFill>
                  <a:schemeClr val="bg1"/>
                </a:solidFill>
                <a:latin typeface="HY울릉도M" pitchFamily="18" charset="-127"/>
                <a:ea typeface="HY울릉도M" pitchFamily="18" charset="-127"/>
              </a:rPr>
              <a:t>천원</a:t>
            </a:r>
            <a:r>
              <a:rPr lang="en-US" altLang="ko-KR" sz="1200" b="1" dirty="0">
                <a:solidFill>
                  <a:schemeClr val="bg1"/>
                </a:solidFill>
                <a:latin typeface="HY울릉도M" pitchFamily="18" charset="-127"/>
                <a:ea typeface="HY울릉도M" pitchFamily="18" charset="-127"/>
              </a:rPr>
              <a:t>)</a:t>
            </a:r>
            <a:endParaRPr lang="ko-KR" altLang="en-US" sz="1200" b="1" dirty="0">
              <a:solidFill>
                <a:schemeClr val="bg1"/>
              </a:solidFill>
              <a:latin typeface="HY울릉도M" pitchFamily="18" charset="-127"/>
              <a:ea typeface="HY울릉도M" pitchFamily="18" charset="-127"/>
            </a:endParaRPr>
          </a:p>
        </p:txBody>
      </p:sp>
      <p:sp>
        <p:nvSpPr>
          <p:cNvPr id="18444" name="AutoShape 4"/>
          <p:cNvSpPr>
            <a:spLocks noChangeArrowheads="1"/>
          </p:cNvSpPr>
          <p:nvPr/>
        </p:nvSpPr>
        <p:spPr bwMode="auto">
          <a:xfrm>
            <a:off x="5213350" y="3861048"/>
            <a:ext cx="3535363" cy="436562"/>
          </a:xfrm>
          <a:prstGeom prst="roundRect">
            <a:avLst>
              <a:gd name="adj" fmla="val 10093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>
              <a:lnSpc>
                <a:spcPct val="100000"/>
              </a:lnSpc>
            </a:pPr>
            <a:r>
              <a:rPr lang="en-US" altLang="ko-KR" sz="1200" b="1" dirty="0">
                <a:solidFill>
                  <a:schemeClr val="bg1"/>
                </a:solidFill>
                <a:latin typeface="HY울릉도M" pitchFamily="18" charset="-127"/>
                <a:ea typeface="HY울릉도M" pitchFamily="18" charset="-127"/>
              </a:rPr>
              <a:t>233,000~238,000</a:t>
            </a:r>
            <a:r>
              <a:rPr lang="ko-KR" altLang="en-US" sz="1200" b="1" dirty="0">
                <a:solidFill>
                  <a:schemeClr val="bg1"/>
                </a:solidFill>
                <a:latin typeface="HY울릉도M" pitchFamily="18" charset="-127"/>
                <a:ea typeface="HY울릉도M" pitchFamily="18" charset="-127"/>
              </a:rPr>
              <a:t>천원</a:t>
            </a:r>
            <a:endParaRPr lang="en-US" altLang="ko-KR" sz="1200" b="1" dirty="0">
              <a:solidFill>
                <a:schemeClr val="bg1"/>
              </a:solidFill>
              <a:latin typeface="HY울릉도M" pitchFamily="18" charset="-127"/>
              <a:ea typeface="HY울릉도M" pitchFamily="18" charset="-127"/>
            </a:endParaRPr>
          </a:p>
          <a:p>
            <a:pPr>
              <a:lnSpc>
                <a:spcPct val="100000"/>
              </a:lnSpc>
            </a:pPr>
            <a:r>
              <a:rPr lang="en-US" altLang="ko-KR" sz="1200" b="1" dirty="0">
                <a:solidFill>
                  <a:schemeClr val="bg1"/>
                </a:solidFill>
                <a:latin typeface="HY울릉도M" pitchFamily="18" charset="-127"/>
                <a:ea typeface="HY울릉도M" pitchFamily="18" charset="-127"/>
              </a:rPr>
              <a:t>(</a:t>
            </a:r>
            <a:r>
              <a:rPr lang="ko-KR" altLang="en-US" sz="1200" b="1" dirty="0">
                <a:solidFill>
                  <a:schemeClr val="bg1"/>
                </a:solidFill>
                <a:latin typeface="HY울릉도M" pitchFamily="18" charset="-127"/>
                <a:ea typeface="HY울릉도M" pitchFamily="18" charset="-127"/>
              </a:rPr>
              <a:t>평균 </a:t>
            </a:r>
            <a:r>
              <a:rPr lang="en-US" altLang="ko-KR" sz="1200" b="1" dirty="0">
                <a:solidFill>
                  <a:schemeClr val="bg1"/>
                </a:solidFill>
                <a:latin typeface="HY울릉도M" pitchFamily="18" charset="-127"/>
                <a:ea typeface="HY울릉도M" pitchFamily="18" charset="-127"/>
              </a:rPr>
              <a:t>235,00</a:t>
            </a:r>
            <a:r>
              <a:rPr lang="ko-KR" altLang="en-US" sz="1200" b="1" dirty="0">
                <a:solidFill>
                  <a:schemeClr val="bg1"/>
                </a:solidFill>
                <a:latin typeface="HY울릉도M" pitchFamily="18" charset="-127"/>
                <a:ea typeface="HY울릉도M" pitchFamily="18" charset="-127"/>
              </a:rPr>
              <a:t>천원</a:t>
            </a:r>
            <a:r>
              <a:rPr lang="en-US" altLang="ko-KR" sz="1200" b="1" dirty="0">
                <a:solidFill>
                  <a:schemeClr val="bg1"/>
                </a:solidFill>
                <a:latin typeface="HY울릉도M" pitchFamily="18" charset="-127"/>
                <a:ea typeface="HY울릉도M" pitchFamily="18" charset="-127"/>
              </a:rPr>
              <a:t>)</a:t>
            </a:r>
            <a:endParaRPr lang="ko-KR" altLang="en-US" sz="1200" b="1" dirty="0">
              <a:solidFill>
                <a:schemeClr val="bg1"/>
              </a:solidFill>
              <a:latin typeface="HY울릉도M" pitchFamily="18" charset="-127"/>
              <a:ea typeface="HY울릉도M" pitchFamily="18" charset="-127"/>
            </a:endParaRPr>
          </a:p>
        </p:txBody>
      </p:sp>
      <p:sp>
        <p:nvSpPr>
          <p:cNvPr id="18445" name="AutoShape 8"/>
          <p:cNvSpPr>
            <a:spLocks noChangeArrowheads="1"/>
          </p:cNvSpPr>
          <p:nvPr/>
        </p:nvSpPr>
        <p:spPr bwMode="auto">
          <a:xfrm>
            <a:off x="3059113" y="2867521"/>
            <a:ext cx="2117725" cy="436563"/>
          </a:xfrm>
          <a:prstGeom prst="roundRect">
            <a:avLst>
              <a:gd name="adj" fmla="val 16667"/>
            </a:avLst>
          </a:prstGeom>
          <a:solidFill>
            <a:srgbClr val="6EA27F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r>
              <a:rPr lang="ko-KR" altLang="en-US" sz="1200" b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분양가 수용</a:t>
            </a:r>
            <a:r>
              <a:rPr lang="en-US" altLang="ko-KR" sz="1200" b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200" b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범위 </a:t>
            </a:r>
            <a:endParaRPr lang="en-US" altLang="ko-KR" sz="1200" b="1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446" name="AutoShape 8"/>
          <p:cNvSpPr>
            <a:spLocks noChangeArrowheads="1"/>
          </p:cNvSpPr>
          <p:nvPr/>
        </p:nvSpPr>
        <p:spPr bwMode="auto">
          <a:xfrm>
            <a:off x="3068638" y="3861048"/>
            <a:ext cx="2098675" cy="436562"/>
          </a:xfrm>
          <a:prstGeom prst="roundRect">
            <a:avLst>
              <a:gd name="adj" fmla="val 16667"/>
            </a:avLst>
          </a:prstGeom>
          <a:solidFill>
            <a:srgbClr val="6EA27F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>
              <a:lnSpc>
                <a:spcPct val="100000"/>
              </a:lnSpc>
            </a:pPr>
            <a:r>
              <a:rPr lang="ko-KR" altLang="en-US" sz="1200" b="1" dirty="0" err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수익율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범위</a:t>
            </a:r>
            <a:endParaRPr lang="en-US" altLang="ko-KR" sz="12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447" name="AutoShape 8"/>
          <p:cNvSpPr>
            <a:spLocks noChangeArrowheads="1"/>
          </p:cNvSpPr>
          <p:nvPr/>
        </p:nvSpPr>
        <p:spPr bwMode="auto">
          <a:xfrm>
            <a:off x="3068638" y="3359646"/>
            <a:ext cx="2098675" cy="436563"/>
          </a:xfrm>
          <a:prstGeom prst="roundRect">
            <a:avLst>
              <a:gd name="adj" fmla="val 16667"/>
            </a:avLst>
          </a:prstGeom>
          <a:solidFill>
            <a:srgbClr val="6EA27F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>
              <a:lnSpc>
                <a:spcPct val="100000"/>
              </a:lnSpc>
            </a:pP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지역 수요층 범위</a:t>
            </a:r>
            <a:endParaRPr lang="en-US" altLang="ko-KR" sz="12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448" name="Freeform 23"/>
          <p:cNvSpPr>
            <a:spLocks/>
          </p:cNvSpPr>
          <p:nvPr/>
        </p:nvSpPr>
        <p:spPr bwMode="auto">
          <a:xfrm flipH="1" flipV="1">
            <a:off x="1709738" y="4163146"/>
            <a:ext cx="5613400" cy="563562"/>
          </a:xfrm>
          <a:custGeom>
            <a:avLst/>
            <a:gdLst>
              <a:gd name="T0" fmla="*/ 2147483647 w 3141"/>
              <a:gd name="T1" fmla="*/ 0 h 898"/>
              <a:gd name="T2" fmla="*/ 0 w 3141"/>
              <a:gd name="T3" fmla="*/ 2147483647 h 898"/>
              <a:gd name="T4" fmla="*/ 2147483647 w 3141"/>
              <a:gd name="T5" fmla="*/ 2147483647 h 898"/>
              <a:gd name="T6" fmla="*/ 2147483647 w 3141"/>
              <a:gd name="T7" fmla="*/ 2147483647 h 898"/>
              <a:gd name="T8" fmla="*/ 2147483647 w 3141"/>
              <a:gd name="T9" fmla="*/ 2147483647 h 898"/>
              <a:gd name="T10" fmla="*/ 2147483647 w 3141"/>
              <a:gd name="T11" fmla="*/ 2147483647 h 898"/>
              <a:gd name="T12" fmla="*/ 2147483647 w 3141"/>
              <a:gd name="T13" fmla="*/ 2147483647 h 898"/>
              <a:gd name="T14" fmla="*/ 2147483647 w 3141"/>
              <a:gd name="T15" fmla="*/ 0 h 898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3141"/>
              <a:gd name="T25" fmla="*/ 0 h 898"/>
              <a:gd name="T26" fmla="*/ 3141 w 3141"/>
              <a:gd name="T27" fmla="*/ 898 h 898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3141" h="898">
                <a:moveTo>
                  <a:pt x="1594" y="0"/>
                </a:moveTo>
                <a:lnTo>
                  <a:pt x="0" y="335"/>
                </a:lnTo>
                <a:lnTo>
                  <a:pt x="676" y="288"/>
                </a:lnTo>
                <a:lnTo>
                  <a:pt x="120" y="898"/>
                </a:lnTo>
                <a:lnTo>
                  <a:pt x="3027" y="898"/>
                </a:lnTo>
                <a:lnTo>
                  <a:pt x="2525" y="288"/>
                </a:lnTo>
                <a:lnTo>
                  <a:pt x="3141" y="328"/>
                </a:lnTo>
                <a:lnTo>
                  <a:pt x="1594" y="0"/>
                </a:lnTo>
                <a:close/>
              </a:path>
            </a:pathLst>
          </a:custGeom>
          <a:gradFill rotWithShape="1">
            <a:gsLst>
              <a:gs pos="0">
                <a:srgbClr val="9999FF">
                  <a:alpha val="7500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10800000" wrap="none" anchor="ctr"/>
          <a:lstStyle/>
          <a:p>
            <a:endParaRPr lang="ko-KR" altLang="en-US"/>
          </a:p>
        </p:txBody>
      </p:sp>
      <p:sp>
        <p:nvSpPr>
          <p:cNvPr id="18449" name="Rectangle 13"/>
          <p:cNvSpPr>
            <a:spLocks noChangeArrowheads="1"/>
          </p:cNvSpPr>
          <p:nvPr/>
        </p:nvSpPr>
        <p:spPr bwMode="auto">
          <a:xfrm>
            <a:off x="3495675" y="4163146"/>
            <a:ext cx="1827213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kumimoji="0" lang="ko-KR" altLang="en-US">
                <a:solidFill>
                  <a:schemeClr val="bg1"/>
                </a:solidFill>
                <a:latin typeface="HY울릉도M" pitchFamily="18" charset="-127"/>
                <a:ea typeface="HY울릉도M" pitchFamily="18" charset="-127"/>
              </a:rPr>
              <a:t>적정 분양가</a:t>
            </a:r>
          </a:p>
        </p:txBody>
      </p:sp>
      <p:graphicFrame>
        <p:nvGraphicFramePr>
          <p:cNvPr id="51" name="표 5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9856866"/>
              </p:ext>
            </p:extLst>
          </p:nvPr>
        </p:nvGraphicFramePr>
        <p:xfrm>
          <a:off x="611188" y="4834658"/>
          <a:ext cx="8145461" cy="1690686"/>
        </p:xfrm>
        <a:graphic>
          <a:graphicData uri="http://schemas.openxmlformats.org/drawingml/2006/table">
            <a:tbl>
              <a:tblPr/>
              <a:tblGrid>
                <a:gridCol w="14390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412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4127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412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4127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4127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52505">
                <a:tc rowSpan="2" grid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300" b="0" i="0" u="none" strike="noStrike" dirty="0">
                          <a:solidFill>
                            <a:srgbClr val="FFFFFF"/>
                          </a:solidFill>
                          <a:latin typeface="HY울릉도M" pitchFamily="18" charset="-127"/>
                          <a:ea typeface="HY울릉도M" pitchFamily="18" charset="-127"/>
                        </a:rPr>
                        <a:t>구분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EA27F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sz="1300" b="0" i="0" u="none" strike="noStrike" dirty="0">
                          <a:solidFill>
                            <a:srgbClr val="FFFFFF"/>
                          </a:solidFill>
                          <a:latin typeface="HY울릉도M" pitchFamily="18" charset="-127"/>
                          <a:ea typeface="HY울릉도M" pitchFamily="18" charset="-127"/>
                        </a:rPr>
                        <a:t>Type</a:t>
                      </a:r>
                    </a:p>
                    <a:p>
                      <a:pPr algn="ctr" rtl="0" fontAlgn="ctr"/>
                      <a:r>
                        <a:rPr lang="en-US" altLang="ko-KR" sz="1300" b="0" i="0" u="none" strike="noStrike" dirty="0">
                          <a:solidFill>
                            <a:srgbClr val="FFFFFF"/>
                          </a:solidFill>
                          <a:latin typeface="HY울릉도M" pitchFamily="18" charset="-127"/>
                          <a:ea typeface="HY울릉도M" pitchFamily="18" charset="-127"/>
                        </a:rPr>
                        <a:t>(</a:t>
                      </a:r>
                      <a:r>
                        <a:rPr lang="ko-KR" altLang="en-US" sz="1300" b="0" i="0" u="none" strike="noStrike" dirty="0">
                          <a:solidFill>
                            <a:srgbClr val="FFFFFF"/>
                          </a:solidFill>
                          <a:latin typeface="HY울릉도M" pitchFamily="18" charset="-127"/>
                          <a:ea typeface="HY울릉도M" pitchFamily="18" charset="-127"/>
                        </a:rPr>
                        <a:t>실 전용면적</a:t>
                      </a:r>
                      <a:r>
                        <a:rPr lang="en-US" altLang="ko-KR" sz="1300" b="0" i="0" u="none" strike="noStrike" dirty="0">
                          <a:solidFill>
                            <a:srgbClr val="FFFFFF"/>
                          </a:solidFill>
                          <a:latin typeface="HY울릉도M" pitchFamily="18" charset="-127"/>
                          <a:ea typeface="HY울릉도M" pitchFamily="18" charset="-127"/>
                        </a:rPr>
                        <a:t>)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EA27F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300" b="0" i="0" u="none" strike="noStrike" dirty="0">
                          <a:solidFill>
                            <a:srgbClr val="FFFFFF"/>
                          </a:solidFill>
                          <a:latin typeface="HY울릉도M" pitchFamily="18" charset="-127"/>
                          <a:ea typeface="HY울릉도M" pitchFamily="18" charset="-127"/>
                        </a:rPr>
                        <a:t>분양가격 제안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EA27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2505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en-US" altLang="ko-KR" sz="1100" b="1" i="0" u="none" strike="noStrike" dirty="0">
                        <a:solidFill>
                          <a:srgbClr val="FFFFFF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EA27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300" b="0" i="0" u="none" strike="noStrike" dirty="0">
                          <a:solidFill>
                            <a:srgbClr val="FFFF00"/>
                          </a:solidFill>
                          <a:latin typeface="HY울릉도M" pitchFamily="18" charset="-127"/>
                          <a:ea typeface="HY울릉도M" pitchFamily="18" charset="-127"/>
                        </a:rPr>
                        <a:t>가격경쟁력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EA27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300" b="0" i="0" u="none" strike="noStrike" dirty="0">
                          <a:solidFill>
                            <a:srgbClr val="FFFF00"/>
                          </a:solidFill>
                          <a:latin typeface="HY울릉도M" pitchFamily="18" charset="-127"/>
                          <a:ea typeface="HY울릉도M" pitchFamily="18" charset="-127"/>
                        </a:rPr>
                        <a:t>기준가격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EA27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300" b="0" i="0" u="none" strike="noStrike" dirty="0">
                          <a:solidFill>
                            <a:srgbClr val="FFFF00"/>
                          </a:solidFill>
                          <a:latin typeface="HY울릉도M" pitchFamily="18" charset="-127"/>
                          <a:ea typeface="HY울릉도M" pitchFamily="18" charset="-127"/>
                        </a:rPr>
                        <a:t>공격적 가격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EA2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2505"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300" b="1" i="0" u="none" strike="noStrike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분양가격 제안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300" b="1" i="0" u="none" strike="noStrike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오피스텔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300" b="0" i="0" u="none" strike="noStrike" dirty="0">
                          <a:solidFill>
                            <a:schemeClr val="tx1"/>
                          </a:solidFill>
                          <a:latin typeface="HY울릉도M" pitchFamily="18" charset="-127"/>
                          <a:ea typeface="HY울릉도M" pitchFamily="18" charset="-127"/>
                        </a:rPr>
                        <a:t>7.10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300" b="0" i="0" u="none" strike="noStrike" dirty="0">
                          <a:solidFill>
                            <a:schemeClr val="bg1"/>
                          </a:solidFill>
                          <a:latin typeface="HY울릉도M" pitchFamily="18" charset="-127"/>
                          <a:ea typeface="HY울릉도M" pitchFamily="18" charset="-127"/>
                        </a:rPr>
                        <a:t>135,000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300" b="0" i="0" u="none" strike="noStrike" dirty="0">
                          <a:solidFill>
                            <a:schemeClr val="bg1"/>
                          </a:solidFill>
                          <a:latin typeface="HY울릉도M" pitchFamily="18" charset="-127"/>
                          <a:ea typeface="HY울릉도M" pitchFamily="18" charset="-127"/>
                        </a:rPr>
                        <a:t>137,000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300" b="0" i="0" u="none" strike="noStrike" dirty="0">
                          <a:solidFill>
                            <a:schemeClr val="bg1"/>
                          </a:solidFill>
                          <a:latin typeface="HY울릉도M" pitchFamily="18" charset="-127"/>
                          <a:ea typeface="HY울릉도M" pitchFamily="18" charset="-127"/>
                        </a:rPr>
                        <a:t>139,000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0333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300" b="1" i="0" u="none" strike="noStrike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도시형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300" b="0" i="0" u="none" strike="noStrike" dirty="0">
                          <a:solidFill>
                            <a:schemeClr val="tx1"/>
                          </a:solidFill>
                          <a:latin typeface="HY울릉도M" pitchFamily="18" charset="-127"/>
                          <a:ea typeface="HY울릉도M" pitchFamily="18" charset="-127"/>
                        </a:rPr>
                        <a:t>7.49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300" b="0" i="0" u="none" strike="noStrike" dirty="0">
                          <a:solidFill>
                            <a:schemeClr val="bg1"/>
                          </a:solidFill>
                          <a:latin typeface="HY울릉도M" pitchFamily="18" charset="-127"/>
                          <a:ea typeface="HY울릉도M" pitchFamily="18" charset="-127"/>
                        </a:rPr>
                        <a:t>135,000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300" b="0" i="0" u="none" strike="noStrike" dirty="0">
                          <a:solidFill>
                            <a:schemeClr val="bg1"/>
                          </a:solidFill>
                          <a:latin typeface="HY울릉도M" pitchFamily="18" charset="-127"/>
                          <a:ea typeface="HY울릉도M" pitchFamily="18" charset="-127"/>
                        </a:rPr>
                        <a:t>137,000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300" b="0" i="0" u="none" strike="noStrike" dirty="0">
                          <a:solidFill>
                            <a:schemeClr val="bg1"/>
                          </a:solidFill>
                          <a:latin typeface="HY울릉도M" pitchFamily="18" charset="-127"/>
                          <a:ea typeface="HY울릉도M" pitchFamily="18" charset="-127"/>
                        </a:rPr>
                        <a:t>139,000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0333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300" b="0" i="0" u="none" strike="noStrike" dirty="0">
                          <a:solidFill>
                            <a:schemeClr val="tx1"/>
                          </a:solidFill>
                          <a:latin typeface="HY울릉도M" pitchFamily="18" charset="-127"/>
                          <a:ea typeface="HY울릉도M" pitchFamily="18" charset="-127"/>
                        </a:rPr>
                        <a:t>14.34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300" b="0" i="0" u="none" strike="noStrike" dirty="0">
                          <a:solidFill>
                            <a:schemeClr val="bg1"/>
                          </a:solidFill>
                          <a:latin typeface="HY울릉도M" pitchFamily="18" charset="-127"/>
                          <a:ea typeface="HY울릉도M" pitchFamily="18" charset="-127"/>
                        </a:rPr>
                        <a:t>230,000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300" b="0" i="0" u="none" strike="noStrike" dirty="0">
                          <a:solidFill>
                            <a:schemeClr val="bg1"/>
                          </a:solidFill>
                          <a:latin typeface="HY울릉도M" pitchFamily="18" charset="-127"/>
                          <a:ea typeface="HY울릉도M" pitchFamily="18" charset="-127"/>
                        </a:rPr>
                        <a:t>232,000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300" b="0" i="0" u="none" strike="noStrike" dirty="0">
                          <a:solidFill>
                            <a:schemeClr val="bg1"/>
                          </a:solidFill>
                          <a:latin typeface="HY울릉도M" pitchFamily="18" charset="-127"/>
                          <a:ea typeface="HY울릉도M" pitchFamily="18" charset="-127"/>
                        </a:rPr>
                        <a:t>234,000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2505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300" b="0" i="0" u="none" strike="noStrike" dirty="0">
                          <a:solidFill>
                            <a:schemeClr val="tx1"/>
                          </a:solidFill>
                          <a:latin typeface="HY울릉도M" pitchFamily="18" charset="-127"/>
                          <a:ea typeface="HY울릉도M" pitchFamily="18" charset="-127"/>
                        </a:rPr>
                        <a:t>14.49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300" b="0" i="0" u="none" strike="noStrike" dirty="0">
                          <a:solidFill>
                            <a:schemeClr val="bg1"/>
                          </a:solidFill>
                          <a:latin typeface="HY울릉도M" pitchFamily="18" charset="-127"/>
                          <a:ea typeface="HY울릉도M" pitchFamily="18" charset="-127"/>
                        </a:rPr>
                        <a:t>230,000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300" b="0" i="0" u="none" strike="noStrike" dirty="0">
                          <a:solidFill>
                            <a:schemeClr val="bg1"/>
                          </a:solidFill>
                          <a:latin typeface="HY울릉도M" pitchFamily="18" charset="-127"/>
                          <a:ea typeface="HY울릉도M" pitchFamily="18" charset="-127"/>
                        </a:rPr>
                        <a:t>232,000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300" b="0" i="0" u="none" strike="noStrike" dirty="0">
                          <a:solidFill>
                            <a:schemeClr val="bg1"/>
                          </a:solidFill>
                          <a:latin typeface="HY울릉도M" pitchFamily="18" charset="-127"/>
                          <a:ea typeface="HY울릉도M" pitchFamily="18" charset="-127"/>
                        </a:rPr>
                        <a:t>234,000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8491" name="AutoShape 8"/>
          <p:cNvSpPr>
            <a:spLocks noChangeArrowheads="1"/>
          </p:cNvSpPr>
          <p:nvPr/>
        </p:nvSpPr>
        <p:spPr bwMode="auto">
          <a:xfrm>
            <a:off x="611188" y="1157784"/>
            <a:ext cx="1812925" cy="1441450"/>
          </a:xfrm>
          <a:prstGeom prst="roundRect">
            <a:avLst>
              <a:gd name="adj" fmla="val 16667"/>
            </a:avLst>
          </a:prstGeom>
          <a:solidFill>
            <a:srgbClr val="6EA27F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r>
              <a:rPr lang="en-US" altLang="ko-KR" sz="2000">
                <a:solidFill>
                  <a:schemeClr val="bg1"/>
                </a:solidFill>
                <a:latin typeface="HY울릉도M" pitchFamily="18" charset="-127"/>
                <a:ea typeface="HY울릉도M" pitchFamily="18" charset="-127"/>
              </a:rPr>
              <a:t>1 Room</a:t>
            </a:r>
          </a:p>
        </p:txBody>
      </p:sp>
      <p:sp>
        <p:nvSpPr>
          <p:cNvPr id="18492" name="AutoShape 8"/>
          <p:cNvSpPr>
            <a:spLocks noChangeArrowheads="1"/>
          </p:cNvSpPr>
          <p:nvPr/>
        </p:nvSpPr>
        <p:spPr bwMode="auto">
          <a:xfrm>
            <a:off x="611188" y="2818309"/>
            <a:ext cx="1812925" cy="1441450"/>
          </a:xfrm>
          <a:prstGeom prst="roundRect">
            <a:avLst>
              <a:gd name="adj" fmla="val 16667"/>
            </a:avLst>
          </a:prstGeom>
          <a:solidFill>
            <a:srgbClr val="6EA27F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r>
              <a:rPr lang="en-US" altLang="ko-KR" sz="2000">
                <a:solidFill>
                  <a:schemeClr val="bg1"/>
                </a:solidFill>
                <a:latin typeface="HY울릉도M" pitchFamily="18" charset="-127"/>
                <a:ea typeface="HY울릉도M" pitchFamily="18" charset="-127"/>
              </a:rPr>
              <a:t>2 Room</a:t>
            </a:r>
          </a:p>
        </p:txBody>
      </p:sp>
      <p:sp>
        <p:nvSpPr>
          <p:cNvPr id="22" name="TextBox 7"/>
          <p:cNvSpPr txBox="1"/>
          <p:nvPr/>
        </p:nvSpPr>
        <p:spPr>
          <a:xfrm>
            <a:off x="142875" y="16377"/>
            <a:ext cx="6661373" cy="707886"/>
          </a:xfrm>
          <a:prstGeom prst="rect">
            <a:avLst/>
          </a:prstGeom>
          <a:noFill/>
          <a:effectLst>
            <a:outerShdw dist="825500" sx="38000" sy="38000" algn="tl" rotWithShape="0">
              <a:schemeClr val="tx2">
                <a:lumMod val="40000"/>
                <a:lumOff val="60000"/>
                <a:alpha val="0"/>
              </a:schemeClr>
            </a:outerShdw>
          </a:effectLst>
        </p:spPr>
        <p:txBody>
          <a:bodyPr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200" dirty="0">
                <a:gradFill flip="none" rotWithShape="1">
                  <a:gsLst>
                    <a:gs pos="23000">
                      <a:schemeClr val="tx1">
                        <a:lumMod val="75000"/>
                        <a:lumOff val="25000"/>
                      </a:schemeClr>
                    </a:gs>
                    <a:gs pos="51000">
                      <a:schemeClr val="tx1">
                        <a:lumMod val="50000"/>
                        <a:lumOff val="50000"/>
                        <a:alpha val="67000"/>
                      </a:schemeClr>
                    </a:gs>
                    <a:gs pos="83000">
                      <a:schemeClr val="tx1"/>
                    </a:gs>
                  </a:gsLst>
                  <a:lin ang="5100000" scaled="0"/>
                  <a:tileRect/>
                </a:gradFill>
                <a:latin typeface="나눔고딕" pitchFamily="50" charset="-127"/>
                <a:ea typeface="나눔고딕" pitchFamily="50" charset="-127"/>
              </a:rPr>
              <a:t>분양가격 제안</a:t>
            </a:r>
          </a:p>
        </p:txBody>
      </p:sp>
      <p:sp>
        <p:nvSpPr>
          <p:cNvPr id="23" name="TextBox 33"/>
          <p:cNvSpPr txBox="1">
            <a:spLocks noChangeArrowheads="1"/>
          </p:cNvSpPr>
          <p:nvPr/>
        </p:nvSpPr>
        <p:spPr bwMode="auto">
          <a:xfrm>
            <a:off x="7347865" y="4634214"/>
            <a:ext cx="1512888" cy="265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2"/>
                </a:solidFill>
                <a:latin typeface="HY헤드라인M" pitchFamily="18" charset="-127"/>
                <a:ea typeface="HY헤드라인M" pitchFamily="18" charset="-127"/>
              </a:defRPr>
            </a:lvl1pPr>
            <a:lvl2pPr marL="742950" indent="-285750" eaLnBrk="0" hangingPunct="0">
              <a:defRPr kumimoji="1" sz="2400">
                <a:solidFill>
                  <a:schemeClr val="tx2"/>
                </a:solidFill>
                <a:latin typeface="HY헤드라인M" pitchFamily="18" charset="-127"/>
                <a:ea typeface="HY헤드라인M" pitchFamily="18" charset="-127"/>
              </a:defRPr>
            </a:lvl2pPr>
            <a:lvl3pPr marL="1143000" indent="-228600" eaLnBrk="0" hangingPunct="0">
              <a:defRPr kumimoji="1" sz="2400">
                <a:solidFill>
                  <a:schemeClr val="tx2"/>
                </a:solidFill>
                <a:latin typeface="HY헤드라인M" pitchFamily="18" charset="-127"/>
                <a:ea typeface="HY헤드라인M" pitchFamily="18" charset="-127"/>
              </a:defRPr>
            </a:lvl3pPr>
            <a:lvl4pPr marL="1600200" indent="-228600" eaLnBrk="0" hangingPunct="0">
              <a:defRPr kumimoji="1" sz="2400">
                <a:solidFill>
                  <a:schemeClr val="tx2"/>
                </a:solidFill>
                <a:latin typeface="HY헤드라인M" pitchFamily="18" charset="-127"/>
                <a:ea typeface="HY헤드라인M" pitchFamily="18" charset="-127"/>
              </a:defRPr>
            </a:lvl4pPr>
            <a:lvl5pPr marL="2057400" indent="-228600" eaLnBrk="0" hangingPunct="0">
              <a:defRPr kumimoji="1" sz="2400">
                <a:solidFill>
                  <a:schemeClr val="tx2"/>
                </a:solidFill>
                <a:latin typeface="HY헤드라인M" pitchFamily="18" charset="-127"/>
                <a:ea typeface="HY헤드라인M" pitchFamily="18" charset="-127"/>
              </a:defRPr>
            </a:lvl5pPr>
            <a:lvl6pPr marL="2514600" indent="-228600" algn="ctr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HY헤드라인M" pitchFamily="18" charset="-127"/>
                <a:ea typeface="HY헤드라인M" pitchFamily="18" charset="-127"/>
              </a:defRPr>
            </a:lvl6pPr>
            <a:lvl7pPr marL="2971800" indent="-228600" algn="ctr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HY헤드라인M" pitchFamily="18" charset="-127"/>
                <a:ea typeface="HY헤드라인M" pitchFamily="18" charset="-127"/>
              </a:defRPr>
            </a:lvl7pPr>
            <a:lvl8pPr marL="3429000" indent="-228600" algn="ctr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HY헤드라인M" pitchFamily="18" charset="-127"/>
                <a:ea typeface="HY헤드라인M" pitchFamily="18" charset="-127"/>
              </a:defRPr>
            </a:lvl8pPr>
            <a:lvl9pPr marL="3886200" indent="-228600" algn="ctr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HY헤드라인M" pitchFamily="18" charset="-127"/>
                <a:ea typeface="HY헤드라인M" pitchFamily="18" charset="-127"/>
              </a:defRPr>
            </a:lvl9pPr>
          </a:lstStyle>
          <a:p>
            <a:pPr algn="r" eaLnBrk="1" hangingPunct="1"/>
            <a:r>
              <a:rPr lang="ko-KR" altLang="en-US" sz="8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단위</a:t>
            </a:r>
            <a:r>
              <a:rPr lang="en-US" altLang="ko-KR" sz="8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8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평</a:t>
            </a:r>
            <a:r>
              <a:rPr lang="en-US" altLang="ko-KR" sz="8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8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천원</a:t>
            </a:r>
          </a:p>
        </p:txBody>
      </p:sp>
    </p:spTree>
    <p:extLst>
      <p:ext uri="{BB962C8B-B14F-4D97-AF65-F5344CB8AC3E}">
        <p14:creationId xmlns:p14="http://schemas.microsoft.com/office/powerpoint/2010/main" val="85197765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 descr="디엠01.jpg"/>
          <p:cNvPicPr>
            <a:picLocks noChangeAspect="1"/>
          </p:cNvPicPr>
          <p:nvPr/>
        </p:nvPicPr>
        <p:blipFill>
          <a:blip r:embed="rId2" cstate="print"/>
          <a:srcRect l="30346" t="38658" r="50087" b="34884"/>
          <a:stretch>
            <a:fillRect/>
          </a:stretch>
        </p:blipFill>
        <p:spPr>
          <a:xfrm>
            <a:off x="-174690" y="2224071"/>
            <a:ext cx="8215425" cy="1574546"/>
          </a:xfrm>
          <a:prstGeom prst="roundRect">
            <a:avLst>
              <a:gd name="adj" fmla="val 3755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06499" name="직사각형 16"/>
          <p:cNvSpPr>
            <a:spLocks noChangeArrowheads="1"/>
          </p:cNvSpPr>
          <p:nvPr/>
        </p:nvSpPr>
        <p:spPr bwMode="auto">
          <a:xfrm>
            <a:off x="307975" y="2535238"/>
            <a:ext cx="4089581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kumimoji="0" lang="ko-KR" altLang="en-US" sz="5400" b="0" dirty="0"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분양참여제안</a:t>
            </a:r>
          </a:p>
        </p:txBody>
      </p:sp>
    </p:spTree>
  </p:cSld>
  <p:clrMapOvr>
    <a:masterClrMapping/>
  </p:clrMapOvr>
  <p:transition>
    <p:wipe dir="r"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ChangeArrowheads="1"/>
          </p:cNvSpPr>
          <p:nvPr/>
        </p:nvSpPr>
        <p:spPr bwMode="auto">
          <a:xfrm>
            <a:off x="1623058" y="2913403"/>
            <a:ext cx="5865708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  <a:spcBef>
                <a:spcPct val="50000"/>
              </a:spcBef>
            </a:pPr>
            <a:r>
              <a:rPr lang="en-US" altLang="ko-KR" sz="60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1. </a:t>
            </a:r>
            <a:r>
              <a:rPr lang="ko-KR" altLang="en-US" sz="60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영업 조직 구성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TextBox 19"/>
          <p:cNvSpPr txBox="1">
            <a:spLocks noChangeArrowheads="1"/>
          </p:cNvSpPr>
          <p:nvPr/>
        </p:nvSpPr>
        <p:spPr bwMode="auto">
          <a:xfrm>
            <a:off x="104775" y="981075"/>
            <a:ext cx="5903913" cy="542596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txBody>
          <a:bodyPr wrap="square" lIns="80147" tIns="40074" rIns="80147" bIns="40074">
            <a:spAutoFit/>
          </a:bodyPr>
          <a:lstStyle>
            <a:lvl1pPr eaLnBrk="0" hangingPunct="0">
              <a:defRPr kumimoji="1" sz="2400">
                <a:solidFill>
                  <a:schemeClr val="tx2"/>
                </a:solidFill>
                <a:latin typeface="HY헤드라인M" pitchFamily="18" charset="-127"/>
                <a:ea typeface="HY헤드라인M" pitchFamily="18" charset="-127"/>
              </a:defRPr>
            </a:lvl1pPr>
            <a:lvl2pPr marL="742950" indent="-285750" eaLnBrk="0" hangingPunct="0">
              <a:defRPr kumimoji="1" sz="2400">
                <a:solidFill>
                  <a:schemeClr val="tx2"/>
                </a:solidFill>
                <a:latin typeface="HY헤드라인M" pitchFamily="18" charset="-127"/>
                <a:ea typeface="HY헤드라인M" pitchFamily="18" charset="-127"/>
              </a:defRPr>
            </a:lvl2pPr>
            <a:lvl3pPr marL="1143000" indent="-228600" eaLnBrk="0" hangingPunct="0">
              <a:defRPr kumimoji="1" sz="2400">
                <a:solidFill>
                  <a:schemeClr val="tx2"/>
                </a:solidFill>
                <a:latin typeface="HY헤드라인M" pitchFamily="18" charset="-127"/>
                <a:ea typeface="HY헤드라인M" pitchFamily="18" charset="-127"/>
              </a:defRPr>
            </a:lvl3pPr>
            <a:lvl4pPr marL="1600200" indent="-228600" eaLnBrk="0" hangingPunct="0">
              <a:defRPr kumimoji="1" sz="2400">
                <a:solidFill>
                  <a:schemeClr val="tx2"/>
                </a:solidFill>
                <a:latin typeface="HY헤드라인M" pitchFamily="18" charset="-127"/>
                <a:ea typeface="HY헤드라인M" pitchFamily="18" charset="-127"/>
              </a:defRPr>
            </a:lvl4pPr>
            <a:lvl5pPr marL="2057400" indent="-228600" eaLnBrk="0" hangingPunct="0">
              <a:defRPr kumimoji="1" sz="2400">
                <a:solidFill>
                  <a:schemeClr val="tx2"/>
                </a:solidFill>
                <a:latin typeface="HY헤드라인M" pitchFamily="18" charset="-127"/>
                <a:ea typeface="HY헤드라인M" pitchFamily="18" charset="-127"/>
              </a:defRPr>
            </a:lvl5pPr>
            <a:lvl6pPr marL="2514600" indent="-228600" algn="ctr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HY헤드라인M" pitchFamily="18" charset="-127"/>
                <a:ea typeface="HY헤드라인M" pitchFamily="18" charset="-127"/>
              </a:defRPr>
            </a:lvl6pPr>
            <a:lvl7pPr marL="2971800" indent="-228600" algn="ctr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HY헤드라인M" pitchFamily="18" charset="-127"/>
                <a:ea typeface="HY헤드라인M" pitchFamily="18" charset="-127"/>
              </a:defRPr>
            </a:lvl7pPr>
            <a:lvl8pPr marL="3429000" indent="-228600" algn="ctr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HY헤드라인M" pitchFamily="18" charset="-127"/>
                <a:ea typeface="HY헤드라인M" pitchFamily="18" charset="-127"/>
              </a:defRPr>
            </a:lvl8pPr>
            <a:lvl9pPr marL="3886200" indent="-228600" algn="ctr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HY헤드라인M" pitchFamily="18" charset="-127"/>
                <a:ea typeface="HY헤드라인M" pitchFamily="18" charset="-127"/>
              </a:defRPr>
            </a:lvl9pPr>
          </a:lstStyle>
          <a:p>
            <a:pPr algn="l" eaLnBrk="1" hangingPunct="1">
              <a:lnSpc>
                <a:spcPct val="150000"/>
              </a:lnSpc>
            </a:pPr>
            <a:r>
              <a:rPr lang="en-US" altLang="ko-KR" sz="2000" b="1" dirty="0">
                <a:solidFill>
                  <a:schemeClr val="bg1"/>
                </a:solidFill>
                <a:latin typeface="HY울릉도B" pitchFamily="18" charset="-127"/>
                <a:ea typeface="HY울릉도B" pitchFamily="18" charset="-127"/>
              </a:rPr>
              <a:t>1. </a:t>
            </a:r>
            <a:r>
              <a:rPr lang="ko-KR" altLang="en-US" sz="2000" b="1" dirty="0">
                <a:solidFill>
                  <a:schemeClr val="bg1"/>
                </a:solidFill>
                <a:latin typeface="HY울릉도B" pitchFamily="18" charset="-127"/>
                <a:ea typeface="HY울릉도B" pitchFamily="18" charset="-127"/>
              </a:rPr>
              <a:t> 영업 </a:t>
            </a:r>
            <a:r>
              <a:rPr lang="en-US" altLang="ko-KR" sz="2000" b="1" dirty="0">
                <a:solidFill>
                  <a:schemeClr val="bg1"/>
                </a:solidFill>
                <a:latin typeface="HY울릉도B" pitchFamily="18" charset="-127"/>
                <a:ea typeface="HY울릉도B" pitchFamily="18" charset="-127"/>
              </a:rPr>
              <a:t>1</a:t>
            </a:r>
            <a:r>
              <a:rPr lang="ko-KR" altLang="en-US" sz="2000" b="1" dirty="0">
                <a:solidFill>
                  <a:schemeClr val="bg1"/>
                </a:solidFill>
                <a:latin typeface="HY울릉도B" pitchFamily="18" charset="-127"/>
                <a:ea typeface="HY울릉도B" pitchFamily="18" charset="-127"/>
              </a:rPr>
              <a:t>단계 </a:t>
            </a:r>
            <a:r>
              <a:rPr lang="en-US" altLang="ko-KR" sz="2000" b="1" dirty="0">
                <a:solidFill>
                  <a:schemeClr val="bg1"/>
                </a:solidFill>
                <a:latin typeface="HY울릉도B" pitchFamily="18" charset="-127"/>
                <a:ea typeface="HY울릉도B" pitchFamily="18" charset="-127"/>
              </a:rPr>
              <a:t>(</a:t>
            </a:r>
            <a:r>
              <a:rPr lang="ko-KR" altLang="en-US" sz="2000" b="1" dirty="0">
                <a:solidFill>
                  <a:schemeClr val="bg1"/>
                </a:solidFill>
                <a:latin typeface="HY울릉도B" pitchFamily="18" charset="-127"/>
                <a:ea typeface="HY울릉도B" pitchFamily="18" charset="-127"/>
              </a:rPr>
              <a:t>기간 </a:t>
            </a:r>
            <a:r>
              <a:rPr lang="en-US" altLang="ko-KR" sz="2000" b="1" dirty="0">
                <a:solidFill>
                  <a:schemeClr val="bg1"/>
                </a:solidFill>
                <a:latin typeface="HY울릉도B" pitchFamily="18" charset="-127"/>
                <a:ea typeface="HY울릉도B" pitchFamily="18" charset="-127"/>
              </a:rPr>
              <a:t>: 2014</a:t>
            </a:r>
            <a:r>
              <a:rPr lang="ko-KR" altLang="en-US" sz="2000" b="1" dirty="0">
                <a:solidFill>
                  <a:schemeClr val="bg1"/>
                </a:solidFill>
                <a:latin typeface="HY울릉도B" pitchFamily="18" charset="-127"/>
                <a:ea typeface="HY울릉도B" pitchFamily="18" charset="-127"/>
              </a:rPr>
              <a:t>년 </a:t>
            </a:r>
            <a:r>
              <a:rPr lang="en-US" altLang="ko-KR" sz="2000" b="1" dirty="0">
                <a:solidFill>
                  <a:schemeClr val="bg1"/>
                </a:solidFill>
                <a:latin typeface="HY울릉도B" pitchFamily="18" charset="-127"/>
                <a:ea typeface="HY울릉도B" pitchFamily="18" charset="-127"/>
              </a:rPr>
              <a:t>2</a:t>
            </a:r>
            <a:r>
              <a:rPr lang="ko-KR" altLang="en-US" sz="2000" b="1" dirty="0">
                <a:solidFill>
                  <a:schemeClr val="bg1"/>
                </a:solidFill>
                <a:latin typeface="HY울릉도B" pitchFamily="18" charset="-127"/>
                <a:ea typeface="HY울릉도B" pitchFamily="18" charset="-127"/>
              </a:rPr>
              <a:t>월말</a:t>
            </a:r>
            <a:r>
              <a:rPr lang="en-US" altLang="ko-KR" sz="2000" b="1" dirty="0">
                <a:solidFill>
                  <a:schemeClr val="bg1"/>
                </a:solidFill>
                <a:latin typeface="HY울릉도B" pitchFamily="18" charset="-127"/>
                <a:ea typeface="HY울릉도B" pitchFamily="18" charset="-127"/>
              </a:rPr>
              <a:t>~  </a:t>
            </a:r>
            <a:r>
              <a:rPr lang="ko-KR" altLang="en-US" sz="2000" b="1" dirty="0" err="1">
                <a:solidFill>
                  <a:schemeClr val="bg1"/>
                </a:solidFill>
                <a:latin typeface="HY울릉도B" pitchFamily="18" charset="-127"/>
                <a:ea typeface="HY울릉도B" pitchFamily="18" charset="-127"/>
              </a:rPr>
              <a:t>정계약</a:t>
            </a:r>
            <a:r>
              <a:rPr lang="en-US" altLang="ko-KR" sz="2000" b="1" dirty="0">
                <a:solidFill>
                  <a:schemeClr val="bg1"/>
                </a:solidFill>
                <a:latin typeface="HY울릉도B" pitchFamily="18" charset="-127"/>
                <a:ea typeface="HY울릉도B" pitchFamily="18" charset="-127"/>
              </a:rPr>
              <a:t> )</a:t>
            </a:r>
            <a:endParaRPr lang="ko-KR" altLang="en-US" sz="2000" b="1" dirty="0">
              <a:solidFill>
                <a:schemeClr val="bg1"/>
              </a:solidFill>
              <a:latin typeface="HY울릉도B" pitchFamily="18" charset="-127"/>
              <a:ea typeface="HY울릉도B" pitchFamily="18" charset="-127"/>
            </a:endParaRPr>
          </a:p>
        </p:txBody>
      </p:sp>
      <p:cxnSp>
        <p:nvCxnSpPr>
          <p:cNvPr id="51203" name="직선 연결선 108"/>
          <p:cNvCxnSpPr>
            <a:cxnSpLocks noChangeShapeType="1"/>
            <a:stCxn id="51204" idx="0"/>
          </p:cNvCxnSpPr>
          <p:nvPr/>
        </p:nvCxnSpPr>
        <p:spPr bwMode="auto">
          <a:xfrm flipV="1">
            <a:off x="1570038" y="3952875"/>
            <a:ext cx="6962775" cy="1588"/>
          </a:xfrm>
          <a:prstGeom prst="line">
            <a:avLst/>
          </a:prstGeom>
          <a:noFill/>
          <a:ln w="19050" algn="ctr">
            <a:solidFill>
              <a:srgbClr val="FFF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1204" name="Line 4"/>
          <p:cNvSpPr>
            <a:spLocks noChangeShapeType="1"/>
          </p:cNvSpPr>
          <p:nvPr/>
        </p:nvSpPr>
        <p:spPr bwMode="auto">
          <a:xfrm flipH="1">
            <a:off x="1163638" y="3954463"/>
            <a:ext cx="406400" cy="479425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73599" tIns="36800" rIns="73599" bIns="36800" anchor="ctr"/>
          <a:lstStyle/>
          <a:p>
            <a:endParaRPr lang="ko-KR" altLang="en-US"/>
          </a:p>
        </p:txBody>
      </p:sp>
      <p:sp>
        <p:nvSpPr>
          <p:cNvPr id="51205" name="Line 8"/>
          <p:cNvSpPr>
            <a:spLocks noChangeShapeType="1"/>
          </p:cNvSpPr>
          <p:nvPr/>
        </p:nvSpPr>
        <p:spPr bwMode="auto">
          <a:xfrm flipH="1">
            <a:off x="3867150" y="2241550"/>
            <a:ext cx="1566863" cy="1717675"/>
          </a:xfrm>
          <a:prstGeom prst="line">
            <a:avLst/>
          </a:prstGeom>
          <a:noFill/>
          <a:ln w="19050">
            <a:solidFill>
              <a:srgbClr val="FFFF00">
                <a:alpha val="50195"/>
              </a:srgb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73599" tIns="36800" rIns="73599" bIns="36800" anchor="ctr"/>
          <a:lstStyle/>
          <a:p>
            <a:endParaRPr lang="ko-KR" altLang="en-US"/>
          </a:p>
        </p:txBody>
      </p:sp>
      <p:sp>
        <p:nvSpPr>
          <p:cNvPr id="51206" name="Line 10"/>
          <p:cNvSpPr>
            <a:spLocks noChangeShapeType="1"/>
          </p:cNvSpPr>
          <p:nvPr/>
        </p:nvSpPr>
        <p:spPr bwMode="auto">
          <a:xfrm flipH="1" flipV="1">
            <a:off x="3922713" y="2241550"/>
            <a:ext cx="1511300" cy="3175"/>
          </a:xfrm>
          <a:prstGeom prst="line">
            <a:avLst/>
          </a:prstGeom>
          <a:noFill/>
          <a:ln w="19050">
            <a:solidFill>
              <a:srgbClr val="FFFF00">
                <a:alpha val="50195"/>
              </a:srgb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73599" tIns="36800" rIns="73599" bIns="36800" anchor="ctr"/>
          <a:lstStyle/>
          <a:p>
            <a:endParaRPr lang="ko-KR" altLang="en-US"/>
          </a:p>
        </p:txBody>
      </p:sp>
      <p:sp>
        <p:nvSpPr>
          <p:cNvPr id="114" name="AutoShape 3"/>
          <p:cNvSpPr>
            <a:spLocks noChangeArrowheads="1"/>
          </p:cNvSpPr>
          <p:nvPr/>
        </p:nvSpPr>
        <p:spPr bwMode="auto">
          <a:xfrm>
            <a:off x="3149600" y="2035175"/>
            <a:ext cx="1481138" cy="420688"/>
          </a:xfrm>
          <a:prstGeom prst="roundRect">
            <a:avLst>
              <a:gd name="adj" fmla="val 50000"/>
            </a:avLst>
          </a:prstGeom>
          <a:solidFill>
            <a:srgbClr val="800000"/>
          </a:solidFill>
          <a:ln w="3175" algn="ctr">
            <a:solidFill>
              <a:srgbClr val="993300"/>
            </a:solidFill>
            <a:round/>
            <a:headEnd/>
            <a:tailEnd/>
          </a:ln>
          <a:effectLst>
            <a:outerShdw dist="40161" dir="4293903" algn="ctr" rotWithShape="0">
              <a:schemeClr val="bg2">
                <a:alpha val="50000"/>
              </a:schemeClr>
            </a:outerShdw>
          </a:effectLst>
        </p:spPr>
        <p:txBody>
          <a:bodyPr wrap="none" lIns="73599" tIns="36800" rIns="73599" bIns="36800" anchor="ctr"/>
          <a:lstStyle/>
          <a:p>
            <a:pPr>
              <a:defRPr/>
            </a:pPr>
            <a:r>
              <a:rPr lang="ko-KR" altLang="en-US" sz="1900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Y울릉도B" pitchFamily="18" charset="-127"/>
                <a:ea typeface="HY울릉도B" pitchFamily="18" charset="-127"/>
              </a:rPr>
              <a:t>㈜대우건설</a:t>
            </a:r>
          </a:p>
        </p:txBody>
      </p:sp>
      <p:sp>
        <p:nvSpPr>
          <p:cNvPr id="51208" name="Line 9"/>
          <p:cNvSpPr>
            <a:spLocks noChangeShapeType="1"/>
          </p:cNvSpPr>
          <p:nvPr/>
        </p:nvSpPr>
        <p:spPr bwMode="auto">
          <a:xfrm flipH="1">
            <a:off x="3218384" y="3949700"/>
            <a:ext cx="417512" cy="484188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73599" tIns="36800" rIns="73599" bIns="36800" anchor="ctr"/>
          <a:lstStyle/>
          <a:p>
            <a:endParaRPr lang="ko-KR" altLang="en-US"/>
          </a:p>
        </p:txBody>
      </p:sp>
      <p:sp>
        <p:nvSpPr>
          <p:cNvPr id="122" name="AutoShape 19"/>
          <p:cNvSpPr>
            <a:spLocks noChangeArrowheads="1"/>
          </p:cNvSpPr>
          <p:nvPr/>
        </p:nvSpPr>
        <p:spPr bwMode="auto">
          <a:xfrm>
            <a:off x="3203575" y="3357563"/>
            <a:ext cx="1824038" cy="469900"/>
          </a:xfrm>
          <a:prstGeom prst="roundRect">
            <a:avLst>
              <a:gd name="adj" fmla="val 10093"/>
            </a:avLst>
          </a:prstGeom>
          <a:solidFill>
            <a:schemeClr val="bg2">
              <a:lumMod val="20000"/>
              <a:lumOff val="80000"/>
            </a:schemeClr>
          </a:solidFill>
          <a:ln w="3175">
            <a:solidFill>
              <a:srgbClr val="BBE0E3"/>
            </a:solidFill>
            <a:round/>
            <a:headEnd/>
            <a:tailEnd/>
          </a:ln>
        </p:spPr>
        <p:txBody>
          <a:bodyPr wrap="none" lIns="73599" tIns="36800" rIns="73599" bIns="36800" anchor="ctr"/>
          <a:lstStyle/>
          <a:p>
            <a:pPr>
              <a:defRPr/>
            </a:pPr>
            <a:r>
              <a:rPr lang="ko-KR" altLang="en-US" sz="1200" i="1" dirty="0">
                <a:latin typeface="HY울릉도B" pitchFamily="18" charset="-127"/>
                <a:ea typeface="HY울릉도B" pitchFamily="18" charset="-127"/>
              </a:rPr>
              <a:t>영업 본부장</a:t>
            </a:r>
          </a:p>
        </p:txBody>
      </p:sp>
      <p:sp>
        <p:nvSpPr>
          <p:cNvPr id="51214" name="Line 9"/>
          <p:cNvSpPr>
            <a:spLocks noChangeShapeType="1"/>
          </p:cNvSpPr>
          <p:nvPr/>
        </p:nvSpPr>
        <p:spPr bwMode="auto">
          <a:xfrm flipH="1">
            <a:off x="8110538" y="3949700"/>
            <a:ext cx="417512" cy="523875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73599" tIns="36800" rIns="73599" bIns="36800" anchor="ctr"/>
          <a:lstStyle/>
          <a:p>
            <a:endParaRPr lang="ko-KR" altLang="en-US"/>
          </a:p>
        </p:txBody>
      </p:sp>
      <p:sp>
        <p:nvSpPr>
          <p:cNvPr id="51215" name="Line 9"/>
          <p:cNvSpPr>
            <a:spLocks noChangeShapeType="1"/>
          </p:cNvSpPr>
          <p:nvPr/>
        </p:nvSpPr>
        <p:spPr bwMode="auto">
          <a:xfrm flipH="1">
            <a:off x="5616575" y="2932113"/>
            <a:ext cx="565150" cy="3175"/>
          </a:xfrm>
          <a:prstGeom prst="line">
            <a:avLst/>
          </a:prstGeom>
          <a:noFill/>
          <a:ln w="19050">
            <a:solidFill>
              <a:srgbClr val="FFFF00">
                <a:alpha val="50195"/>
              </a:srgb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73599" tIns="36800" rIns="73599" bIns="36800" anchor="ctr"/>
          <a:lstStyle/>
          <a:p>
            <a:endParaRPr lang="ko-KR" altLang="en-US"/>
          </a:p>
        </p:txBody>
      </p:sp>
      <p:sp>
        <p:nvSpPr>
          <p:cNvPr id="51216" name="AutoShape 15"/>
          <p:cNvSpPr>
            <a:spLocks noChangeArrowheads="1"/>
          </p:cNvSpPr>
          <p:nvPr/>
        </p:nvSpPr>
        <p:spPr bwMode="auto">
          <a:xfrm>
            <a:off x="6127750" y="2733675"/>
            <a:ext cx="1414463" cy="433388"/>
          </a:xfrm>
          <a:prstGeom prst="roundRect">
            <a:avLst>
              <a:gd name="adj" fmla="val 10093"/>
            </a:avLst>
          </a:prstGeom>
          <a:solidFill>
            <a:srgbClr val="ECF1FA"/>
          </a:solidFill>
          <a:ln w="3175" algn="ctr">
            <a:solidFill>
              <a:srgbClr val="5F5F5F"/>
            </a:solidFill>
            <a:round/>
            <a:headEnd/>
            <a:tailEnd/>
          </a:ln>
        </p:spPr>
        <p:txBody>
          <a:bodyPr wrap="none" lIns="73599" tIns="36800" rIns="73599" bIns="36800" anchor="ctr"/>
          <a:lstStyle/>
          <a:p>
            <a:r>
              <a:rPr lang="ko-KR" altLang="en-US" sz="1100" i="1" dirty="0">
                <a:latin typeface="HY울릉도B" pitchFamily="18" charset="-127"/>
                <a:ea typeface="HY울릉도B" pitchFamily="18" charset="-127"/>
              </a:rPr>
              <a:t>영업기획 </a:t>
            </a:r>
          </a:p>
        </p:txBody>
      </p:sp>
      <p:sp>
        <p:nvSpPr>
          <p:cNvPr id="128" name="AutoShape 16"/>
          <p:cNvSpPr>
            <a:spLocks noChangeArrowheads="1"/>
          </p:cNvSpPr>
          <p:nvPr/>
        </p:nvSpPr>
        <p:spPr bwMode="auto">
          <a:xfrm>
            <a:off x="4568825" y="2720975"/>
            <a:ext cx="1265238" cy="466725"/>
          </a:xfrm>
          <a:prstGeom prst="roundRect">
            <a:avLst>
              <a:gd name="adj" fmla="val 10093"/>
            </a:avLst>
          </a:prstGeom>
          <a:solidFill>
            <a:schemeClr val="accent6">
              <a:lumMod val="60000"/>
              <a:lumOff val="40000"/>
            </a:schemeClr>
          </a:solidFill>
          <a:ln w="3175">
            <a:solidFill>
              <a:srgbClr val="BBE0E3"/>
            </a:solidFill>
            <a:round/>
            <a:headEnd/>
            <a:tailEnd/>
          </a:ln>
        </p:spPr>
        <p:txBody>
          <a:bodyPr wrap="none" lIns="73599" tIns="36800" rIns="73599" bIns="36800" anchor="ctr"/>
          <a:lstStyle/>
          <a:p>
            <a:pPr>
              <a:defRPr/>
            </a:pPr>
            <a:r>
              <a:rPr lang="ko-KR" altLang="en-US" sz="1400" i="1">
                <a:solidFill>
                  <a:schemeClr val="bg1"/>
                </a:solidFill>
                <a:latin typeface="HY울릉도B" pitchFamily="18" charset="-127"/>
                <a:ea typeface="HY울릉도B" pitchFamily="18" charset="-127"/>
              </a:rPr>
              <a:t>㈜연합플래닝</a:t>
            </a:r>
          </a:p>
        </p:txBody>
      </p:sp>
      <p:sp>
        <p:nvSpPr>
          <p:cNvPr id="51220" name="Line 9"/>
          <p:cNvSpPr>
            <a:spLocks noChangeShapeType="1"/>
          </p:cNvSpPr>
          <p:nvPr/>
        </p:nvSpPr>
        <p:spPr bwMode="auto">
          <a:xfrm flipH="1">
            <a:off x="6008688" y="3959225"/>
            <a:ext cx="455612" cy="484188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73599" tIns="36800" rIns="73599" bIns="36800" anchor="ctr"/>
          <a:lstStyle/>
          <a:p>
            <a:endParaRPr lang="ko-KR" altLang="en-US"/>
          </a:p>
        </p:txBody>
      </p:sp>
      <p:sp>
        <p:nvSpPr>
          <p:cNvPr id="51223" name="Text Box 143"/>
          <p:cNvSpPr txBox="1">
            <a:spLocks noChangeArrowheads="1"/>
          </p:cNvSpPr>
          <p:nvPr/>
        </p:nvSpPr>
        <p:spPr bwMode="auto">
          <a:xfrm>
            <a:off x="471488" y="4664075"/>
            <a:ext cx="1567954" cy="1441450"/>
          </a:xfrm>
          <a:prstGeom prst="rect">
            <a:avLst/>
          </a:prstGeom>
          <a:noFill/>
          <a:ln w="28575" algn="ctr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36000" tIns="0" rIns="0" bIns="0" anchor="ctr"/>
          <a:lstStyle>
            <a:lvl1pPr eaLnBrk="0" hangingPunct="0">
              <a:defRPr kumimoji="1" sz="2400">
                <a:solidFill>
                  <a:schemeClr val="tx2"/>
                </a:solidFill>
                <a:latin typeface="HY헤드라인M" pitchFamily="18" charset="-127"/>
                <a:ea typeface="HY헤드라인M" pitchFamily="18" charset="-127"/>
              </a:defRPr>
            </a:lvl1pPr>
            <a:lvl2pPr marL="742950" indent="-285750" eaLnBrk="0" hangingPunct="0">
              <a:defRPr kumimoji="1" sz="2400">
                <a:solidFill>
                  <a:schemeClr val="tx2"/>
                </a:solidFill>
                <a:latin typeface="HY헤드라인M" pitchFamily="18" charset="-127"/>
                <a:ea typeface="HY헤드라인M" pitchFamily="18" charset="-127"/>
              </a:defRPr>
            </a:lvl2pPr>
            <a:lvl3pPr marL="1143000" indent="-228600" eaLnBrk="0" hangingPunct="0">
              <a:defRPr kumimoji="1" sz="2400">
                <a:solidFill>
                  <a:schemeClr val="tx2"/>
                </a:solidFill>
                <a:latin typeface="HY헤드라인M" pitchFamily="18" charset="-127"/>
                <a:ea typeface="HY헤드라인M" pitchFamily="18" charset="-127"/>
              </a:defRPr>
            </a:lvl3pPr>
            <a:lvl4pPr marL="1600200" indent="-228600" eaLnBrk="0" hangingPunct="0">
              <a:defRPr kumimoji="1" sz="2400">
                <a:solidFill>
                  <a:schemeClr val="tx2"/>
                </a:solidFill>
                <a:latin typeface="HY헤드라인M" pitchFamily="18" charset="-127"/>
                <a:ea typeface="HY헤드라인M" pitchFamily="18" charset="-127"/>
              </a:defRPr>
            </a:lvl4pPr>
            <a:lvl5pPr marL="2057400" indent="-228600" eaLnBrk="0" hangingPunct="0">
              <a:defRPr kumimoji="1" sz="2400">
                <a:solidFill>
                  <a:schemeClr val="tx2"/>
                </a:solidFill>
                <a:latin typeface="HY헤드라인M" pitchFamily="18" charset="-127"/>
                <a:ea typeface="HY헤드라인M" pitchFamily="18" charset="-127"/>
              </a:defRPr>
            </a:lvl5pPr>
            <a:lvl6pPr marL="2514600" indent="-228600" algn="ctr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HY헤드라인M" pitchFamily="18" charset="-127"/>
                <a:ea typeface="HY헤드라인M" pitchFamily="18" charset="-127"/>
              </a:defRPr>
            </a:lvl6pPr>
            <a:lvl7pPr marL="2971800" indent="-228600" algn="ctr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HY헤드라인M" pitchFamily="18" charset="-127"/>
                <a:ea typeface="HY헤드라인M" pitchFamily="18" charset="-127"/>
              </a:defRPr>
            </a:lvl7pPr>
            <a:lvl8pPr marL="3429000" indent="-228600" algn="ctr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HY헤드라인M" pitchFamily="18" charset="-127"/>
                <a:ea typeface="HY헤드라인M" pitchFamily="18" charset="-127"/>
              </a:defRPr>
            </a:lvl8pPr>
            <a:lvl9pPr marL="3886200" indent="-228600" algn="ctr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HY헤드라인M" pitchFamily="18" charset="-127"/>
                <a:ea typeface="HY헤드라인M" pitchFamily="18" charset="-127"/>
              </a:defRPr>
            </a:lvl9pPr>
          </a:lstStyle>
          <a:p>
            <a:pPr eaLnBrk="1" hangingPunct="1">
              <a:lnSpc>
                <a:spcPct val="130000"/>
              </a:lnSpc>
            </a:pPr>
            <a:endParaRPr lang="en-US" altLang="ko-KR" sz="120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  <a:p>
            <a:pPr eaLnBrk="1" hangingPunct="1">
              <a:lnSpc>
                <a:spcPct val="130000"/>
              </a:lnSpc>
            </a:pPr>
            <a:r>
              <a:rPr lang="ko-KR" altLang="en-US" sz="12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팀장 </a:t>
            </a:r>
            <a:r>
              <a:rPr lang="en-US" altLang="ko-KR" sz="12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1</a:t>
            </a:r>
            <a:r>
              <a:rPr lang="ko-KR" altLang="en-US" sz="12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名</a:t>
            </a:r>
            <a:endParaRPr lang="en-US" altLang="ko-KR" sz="120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  <a:p>
            <a:pPr eaLnBrk="1" hangingPunct="1">
              <a:lnSpc>
                <a:spcPct val="130000"/>
              </a:lnSpc>
            </a:pPr>
            <a:r>
              <a:rPr lang="ko-KR" altLang="en-US" sz="12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팀원 </a:t>
            </a:r>
            <a:r>
              <a:rPr lang="en-US" altLang="ko-KR" sz="12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8</a:t>
            </a:r>
            <a:r>
              <a:rPr lang="ko-KR" altLang="en-US" sz="12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名</a:t>
            </a:r>
            <a:endParaRPr lang="en-US" altLang="ko-KR" sz="120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  <a:p>
            <a:pPr eaLnBrk="1" hangingPunct="1">
              <a:lnSpc>
                <a:spcPct val="130000"/>
              </a:lnSpc>
            </a:pPr>
            <a:r>
              <a:rPr lang="ko-KR" altLang="en-US" sz="12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영업지원 </a:t>
            </a:r>
            <a:r>
              <a:rPr lang="en-US" altLang="ko-KR" sz="12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3</a:t>
            </a:r>
            <a:r>
              <a:rPr lang="ko-KR" altLang="en-US" sz="12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名</a:t>
            </a:r>
            <a:endParaRPr lang="en-US" altLang="ko-KR" sz="120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  <a:p>
            <a:pPr eaLnBrk="1" hangingPunct="1">
              <a:lnSpc>
                <a:spcPct val="130000"/>
              </a:lnSpc>
            </a:pPr>
            <a:endParaRPr lang="en-US" altLang="ko-KR" sz="120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  <a:p>
            <a:pPr eaLnBrk="1" hangingPunct="1">
              <a:lnSpc>
                <a:spcPct val="130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총 </a:t>
            </a:r>
            <a:r>
              <a:rPr lang="en-US" altLang="ko-KR" sz="16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12</a:t>
            </a:r>
            <a:r>
              <a:rPr lang="ko-KR" altLang="en-US" sz="16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名 구성 </a:t>
            </a:r>
            <a:endParaRPr lang="en-US" altLang="ko-KR" sz="160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  <a:p>
            <a:pPr eaLnBrk="1" hangingPunct="1">
              <a:lnSpc>
                <a:spcPct val="130000"/>
              </a:lnSpc>
              <a:buFontTx/>
              <a:buChar char="•"/>
            </a:pPr>
            <a:endParaRPr lang="ko-KR" altLang="en-US" sz="120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1227" name="Text Box 143"/>
          <p:cNvSpPr txBox="1">
            <a:spLocks noChangeArrowheads="1"/>
          </p:cNvSpPr>
          <p:nvPr/>
        </p:nvSpPr>
        <p:spPr bwMode="auto">
          <a:xfrm>
            <a:off x="7070973" y="4665663"/>
            <a:ext cx="1605483" cy="1441450"/>
          </a:xfrm>
          <a:prstGeom prst="rect">
            <a:avLst/>
          </a:prstGeom>
          <a:noFill/>
          <a:ln w="28575" algn="ctr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36000" tIns="0" rIns="0" bIns="0" anchor="ctr"/>
          <a:lstStyle>
            <a:lvl1pPr eaLnBrk="0" hangingPunct="0">
              <a:defRPr kumimoji="1" sz="2400">
                <a:solidFill>
                  <a:schemeClr val="tx2"/>
                </a:solidFill>
                <a:latin typeface="HY헤드라인M" pitchFamily="18" charset="-127"/>
                <a:ea typeface="HY헤드라인M" pitchFamily="18" charset="-127"/>
              </a:defRPr>
            </a:lvl1pPr>
            <a:lvl2pPr marL="742950" indent="-285750" eaLnBrk="0" hangingPunct="0">
              <a:defRPr kumimoji="1" sz="2400">
                <a:solidFill>
                  <a:schemeClr val="tx2"/>
                </a:solidFill>
                <a:latin typeface="HY헤드라인M" pitchFamily="18" charset="-127"/>
                <a:ea typeface="HY헤드라인M" pitchFamily="18" charset="-127"/>
              </a:defRPr>
            </a:lvl2pPr>
            <a:lvl3pPr marL="1143000" indent="-228600" eaLnBrk="0" hangingPunct="0">
              <a:defRPr kumimoji="1" sz="2400">
                <a:solidFill>
                  <a:schemeClr val="tx2"/>
                </a:solidFill>
                <a:latin typeface="HY헤드라인M" pitchFamily="18" charset="-127"/>
                <a:ea typeface="HY헤드라인M" pitchFamily="18" charset="-127"/>
              </a:defRPr>
            </a:lvl3pPr>
            <a:lvl4pPr marL="1600200" indent="-228600" eaLnBrk="0" hangingPunct="0">
              <a:defRPr kumimoji="1" sz="2400">
                <a:solidFill>
                  <a:schemeClr val="tx2"/>
                </a:solidFill>
                <a:latin typeface="HY헤드라인M" pitchFamily="18" charset="-127"/>
                <a:ea typeface="HY헤드라인M" pitchFamily="18" charset="-127"/>
              </a:defRPr>
            </a:lvl4pPr>
            <a:lvl5pPr marL="2057400" indent="-228600" eaLnBrk="0" hangingPunct="0">
              <a:defRPr kumimoji="1" sz="2400">
                <a:solidFill>
                  <a:schemeClr val="tx2"/>
                </a:solidFill>
                <a:latin typeface="HY헤드라인M" pitchFamily="18" charset="-127"/>
                <a:ea typeface="HY헤드라인M" pitchFamily="18" charset="-127"/>
              </a:defRPr>
            </a:lvl5pPr>
            <a:lvl6pPr marL="2514600" indent="-228600" algn="ctr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HY헤드라인M" pitchFamily="18" charset="-127"/>
                <a:ea typeface="HY헤드라인M" pitchFamily="18" charset="-127"/>
              </a:defRPr>
            </a:lvl6pPr>
            <a:lvl7pPr marL="2971800" indent="-228600" algn="ctr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HY헤드라인M" pitchFamily="18" charset="-127"/>
                <a:ea typeface="HY헤드라인M" pitchFamily="18" charset="-127"/>
              </a:defRPr>
            </a:lvl7pPr>
            <a:lvl8pPr marL="3429000" indent="-228600" algn="ctr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HY헤드라인M" pitchFamily="18" charset="-127"/>
                <a:ea typeface="HY헤드라인M" pitchFamily="18" charset="-127"/>
              </a:defRPr>
            </a:lvl8pPr>
            <a:lvl9pPr marL="3886200" indent="-228600" algn="ctr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HY헤드라인M" pitchFamily="18" charset="-127"/>
                <a:ea typeface="HY헤드라인M" pitchFamily="18" charset="-127"/>
              </a:defRPr>
            </a:lvl9pPr>
          </a:lstStyle>
          <a:p>
            <a:pPr eaLnBrk="1" hangingPunct="1">
              <a:lnSpc>
                <a:spcPct val="130000"/>
              </a:lnSpc>
            </a:pPr>
            <a:endParaRPr lang="en-US" altLang="ko-KR" sz="120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  <a:p>
            <a:pPr eaLnBrk="1" hangingPunct="1">
              <a:lnSpc>
                <a:spcPct val="13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T/M 4</a:t>
            </a:r>
            <a:r>
              <a:rPr lang="ko-KR" altLang="en-US" sz="12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名</a:t>
            </a:r>
            <a:endParaRPr lang="en-US" altLang="ko-KR" sz="120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  <a:p>
            <a:pPr eaLnBrk="1" hangingPunct="1">
              <a:lnSpc>
                <a:spcPct val="130000"/>
              </a:lnSpc>
            </a:pPr>
            <a:r>
              <a:rPr lang="ko-KR" altLang="en-US" sz="12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도우미</a:t>
            </a:r>
            <a:r>
              <a:rPr lang="en-US" altLang="ko-KR" sz="12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 8</a:t>
            </a:r>
            <a:r>
              <a:rPr lang="ko-KR" altLang="en-US" sz="12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名</a:t>
            </a:r>
            <a:endParaRPr lang="en-US" altLang="ko-KR" sz="120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  <a:p>
            <a:pPr eaLnBrk="1" hangingPunct="1">
              <a:lnSpc>
                <a:spcPct val="130000"/>
              </a:lnSpc>
            </a:pPr>
            <a:r>
              <a:rPr lang="ko-KR" altLang="en-US" sz="12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홍보 지원 </a:t>
            </a:r>
            <a:r>
              <a:rPr lang="en-US" altLang="ko-KR" sz="12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4</a:t>
            </a:r>
            <a:r>
              <a:rPr lang="ko-KR" altLang="en-US" sz="12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名 </a:t>
            </a:r>
            <a:endParaRPr lang="en-US" altLang="ko-KR" sz="120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  <a:p>
            <a:pPr eaLnBrk="1" hangingPunct="1">
              <a:lnSpc>
                <a:spcPct val="130000"/>
              </a:lnSpc>
              <a:buFontTx/>
              <a:buChar char="•"/>
            </a:pPr>
            <a:endParaRPr lang="ko-KR" altLang="en-US" sz="120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1209" name="AutoShape 17"/>
          <p:cNvSpPr>
            <a:spLocks noChangeArrowheads="1"/>
          </p:cNvSpPr>
          <p:nvPr/>
        </p:nvSpPr>
        <p:spPr bwMode="auto">
          <a:xfrm>
            <a:off x="452438" y="4241800"/>
            <a:ext cx="1652240" cy="393700"/>
          </a:xfrm>
          <a:prstGeom prst="roundRect">
            <a:avLst>
              <a:gd name="adj" fmla="val 16667"/>
            </a:avLst>
          </a:prstGeom>
          <a:solidFill>
            <a:srgbClr val="FF9900"/>
          </a:solidFill>
          <a:ln w="9525" algn="ctr">
            <a:solidFill>
              <a:srgbClr val="808080"/>
            </a:solidFill>
            <a:round/>
            <a:headEnd/>
            <a:tailEnd/>
          </a:ln>
        </p:spPr>
        <p:txBody>
          <a:bodyPr wrap="none" lIns="73599" tIns="36800" rIns="73599" bIns="36800" anchor="ctr"/>
          <a:lstStyle/>
          <a:p>
            <a:r>
              <a:rPr lang="ko-KR" altLang="en-US" sz="1100">
                <a:latin typeface="HY울릉도B" pitchFamily="18" charset="-127"/>
                <a:ea typeface="HY울릉도B" pitchFamily="18" charset="-127"/>
              </a:rPr>
              <a:t>영업</a:t>
            </a:r>
            <a:r>
              <a:rPr lang="en-US" altLang="ko-KR" sz="1100">
                <a:latin typeface="HY울릉도B" pitchFamily="18" charset="-127"/>
                <a:ea typeface="HY울릉도B" pitchFamily="18" charset="-127"/>
              </a:rPr>
              <a:t>1</a:t>
            </a:r>
            <a:r>
              <a:rPr lang="ko-KR" altLang="en-US" sz="1100">
                <a:latin typeface="HY울릉도B" pitchFamily="18" charset="-127"/>
                <a:ea typeface="HY울릉도B" pitchFamily="18" charset="-127"/>
              </a:rPr>
              <a:t>팀 </a:t>
            </a:r>
            <a:endParaRPr lang="ko-KR" altLang="en-US" sz="1100" i="1">
              <a:latin typeface="HY울릉도B" pitchFamily="18" charset="-127"/>
              <a:ea typeface="HY울릉도B" pitchFamily="18" charset="-127"/>
            </a:endParaRPr>
          </a:p>
        </p:txBody>
      </p:sp>
      <p:sp>
        <p:nvSpPr>
          <p:cNvPr id="51210" name="AutoShape 17"/>
          <p:cNvSpPr>
            <a:spLocks noChangeArrowheads="1"/>
          </p:cNvSpPr>
          <p:nvPr/>
        </p:nvSpPr>
        <p:spPr bwMode="auto">
          <a:xfrm>
            <a:off x="2603476" y="4241800"/>
            <a:ext cx="1652240" cy="393700"/>
          </a:xfrm>
          <a:prstGeom prst="roundRect">
            <a:avLst>
              <a:gd name="adj" fmla="val 16667"/>
            </a:avLst>
          </a:prstGeom>
          <a:solidFill>
            <a:srgbClr val="FF9900"/>
          </a:solidFill>
          <a:ln w="9525" algn="ctr">
            <a:solidFill>
              <a:srgbClr val="808080"/>
            </a:solidFill>
            <a:round/>
            <a:headEnd/>
            <a:tailEnd/>
          </a:ln>
        </p:spPr>
        <p:txBody>
          <a:bodyPr wrap="none" lIns="73599" tIns="36800" rIns="73599" bIns="36800" anchor="ctr"/>
          <a:lstStyle/>
          <a:p>
            <a:r>
              <a:rPr lang="ko-KR" altLang="en-US" sz="1100">
                <a:latin typeface="HY울릉도B" pitchFamily="18" charset="-127"/>
                <a:ea typeface="HY울릉도B" pitchFamily="18" charset="-127"/>
              </a:rPr>
              <a:t>영업</a:t>
            </a:r>
            <a:r>
              <a:rPr lang="en-US" altLang="ko-KR" sz="1100">
                <a:latin typeface="HY울릉도B" pitchFamily="18" charset="-127"/>
                <a:ea typeface="HY울릉도B" pitchFamily="18" charset="-127"/>
              </a:rPr>
              <a:t>2</a:t>
            </a:r>
            <a:r>
              <a:rPr lang="ko-KR" altLang="en-US" sz="1100">
                <a:latin typeface="HY울릉도B" pitchFamily="18" charset="-127"/>
                <a:ea typeface="HY울릉도B" pitchFamily="18" charset="-127"/>
              </a:rPr>
              <a:t>팀 </a:t>
            </a:r>
            <a:endParaRPr lang="ko-KR" altLang="en-US" sz="1100" i="1">
              <a:latin typeface="HY울릉도B" pitchFamily="18" charset="-127"/>
              <a:ea typeface="HY울릉도B" pitchFamily="18" charset="-127"/>
            </a:endParaRPr>
          </a:p>
        </p:txBody>
      </p:sp>
      <p:sp>
        <p:nvSpPr>
          <p:cNvPr id="51213" name="AutoShape 17"/>
          <p:cNvSpPr>
            <a:spLocks noChangeArrowheads="1"/>
          </p:cNvSpPr>
          <p:nvPr/>
        </p:nvSpPr>
        <p:spPr bwMode="auto">
          <a:xfrm>
            <a:off x="4775424" y="4244975"/>
            <a:ext cx="1652240" cy="393700"/>
          </a:xfrm>
          <a:prstGeom prst="roundRect">
            <a:avLst>
              <a:gd name="adj" fmla="val 16667"/>
            </a:avLst>
          </a:prstGeom>
          <a:solidFill>
            <a:srgbClr val="FF9900"/>
          </a:solidFill>
          <a:ln w="9525" algn="ctr">
            <a:solidFill>
              <a:srgbClr val="808080"/>
            </a:solidFill>
            <a:round/>
            <a:headEnd/>
            <a:tailEnd/>
          </a:ln>
        </p:spPr>
        <p:txBody>
          <a:bodyPr wrap="none" lIns="73599" tIns="36800" rIns="73599" bIns="36800" anchor="ctr"/>
          <a:lstStyle/>
          <a:p>
            <a:r>
              <a:rPr lang="ko-KR" altLang="en-US" sz="1100">
                <a:latin typeface="HY울릉도B" pitchFamily="18" charset="-127"/>
                <a:ea typeface="HY울릉도B" pitchFamily="18" charset="-127"/>
              </a:rPr>
              <a:t>영업</a:t>
            </a:r>
            <a:r>
              <a:rPr lang="en-US" altLang="ko-KR" sz="1100">
                <a:latin typeface="HY울릉도B" pitchFamily="18" charset="-127"/>
                <a:ea typeface="HY울릉도B" pitchFamily="18" charset="-127"/>
              </a:rPr>
              <a:t>3</a:t>
            </a:r>
            <a:r>
              <a:rPr lang="ko-KR" altLang="en-US" sz="1100">
                <a:latin typeface="HY울릉도B" pitchFamily="18" charset="-127"/>
                <a:ea typeface="HY울릉도B" pitchFamily="18" charset="-127"/>
              </a:rPr>
              <a:t>팀 </a:t>
            </a:r>
            <a:endParaRPr lang="ko-KR" altLang="en-US" sz="1100" i="1">
              <a:latin typeface="HY울릉도B" pitchFamily="18" charset="-127"/>
              <a:ea typeface="HY울릉도B" pitchFamily="18" charset="-127"/>
            </a:endParaRPr>
          </a:p>
        </p:txBody>
      </p:sp>
      <p:sp>
        <p:nvSpPr>
          <p:cNvPr id="51222" name="AutoShape 17"/>
          <p:cNvSpPr>
            <a:spLocks noChangeArrowheads="1"/>
          </p:cNvSpPr>
          <p:nvPr/>
        </p:nvSpPr>
        <p:spPr bwMode="auto">
          <a:xfrm>
            <a:off x="7098309" y="4221163"/>
            <a:ext cx="1578147" cy="393700"/>
          </a:xfrm>
          <a:prstGeom prst="roundRect">
            <a:avLst>
              <a:gd name="adj" fmla="val 16667"/>
            </a:avLst>
          </a:prstGeom>
          <a:solidFill>
            <a:srgbClr val="FF9900"/>
          </a:solidFill>
          <a:ln w="9525" algn="ctr">
            <a:solidFill>
              <a:srgbClr val="808080"/>
            </a:solidFill>
            <a:round/>
            <a:headEnd/>
            <a:tailEnd/>
          </a:ln>
        </p:spPr>
        <p:txBody>
          <a:bodyPr wrap="none" lIns="73599" tIns="36800" rIns="73599" bIns="36800" anchor="ctr"/>
          <a:lstStyle/>
          <a:p>
            <a:r>
              <a:rPr lang="ko-KR" altLang="en-US" sz="1100" dirty="0">
                <a:latin typeface="HY울릉도B" pitchFamily="18" charset="-127"/>
                <a:ea typeface="HY울릉도B" pitchFamily="18" charset="-127"/>
              </a:rPr>
              <a:t>홍보 및 </a:t>
            </a:r>
            <a:r>
              <a:rPr lang="ko-KR" altLang="en-US" sz="1100" dirty="0" err="1">
                <a:latin typeface="HY울릉도B" pitchFamily="18" charset="-127"/>
                <a:ea typeface="HY울릉도B" pitchFamily="18" charset="-127"/>
              </a:rPr>
              <a:t>영업지원팀</a:t>
            </a:r>
            <a:endParaRPr lang="ko-KR" altLang="en-US" sz="1100" i="1" dirty="0">
              <a:latin typeface="HY울릉도B" pitchFamily="18" charset="-127"/>
              <a:ea typeface="HY울릉도B" pitchFamily="18" charset="-127"/>
            </a:endParaRPr>
          </a:p>
        </p:txBody>
      </p:sp>
      <p:cxnSp>
        <p:nvCxnSpPr>
          <p:cNvPr id="51226" name="직선 화살표 연결선 6"/>
          <p:cNvCxnSpPr>
            <a:cxnSpLocks noChangeShapeType="1"/>
          </p:cNvCxnSpPr>
          <p:nvPr/>
        </p:nvCxnSpPr>
        <p:spPr bwMode="auto">
          <a:xfrm>
            <a:off x="6613773" y="4113213"/>
            <a:ext cx="914400" cy="914400"/>
          </a:xfrm>
          <a:prstGeom prst="straightConnector1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 type="arrow" w="med" len="med"/>
              </a14:hiddenLine>
            </a:ext>
          </a:extLst>
        </p:spPr>
      </p:cxnSp>
      <p:sp>
        <p:nvSpPr>
          <p:cNvPr id="29" name="Text Box 143"/>
          <p:cNvSpPr txBox="1">
            <a:spLocks noChangeArrowheads="1"/>
          </p:cNvSpPr>
          <p:nvPr/>
        </p:nvSpPr>
        <p:spPr bwMode="auto">
          <a:xfrm>
            <a:off x="2632051" y="4694238"/>
            <a:ext cx="1567954" cy="1441450"/>
          </a:xfrm>
          <a:prstGeom prst="rect">
            <a:avLst/>
          </a:prstGeom>
          <a:noFill/>
          <a:ln w="28575" algn="ctr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36000" tIns="0" rIns="0" bIns="0" anchor="ctr"/>
          <a:lstStyle>
            <a:lvl1pPr eaLnBrk="0" hangingPunct="0">
              <a:defRPr kumimoji="1" sz="2400">
                <a:solidFill>
                  <a:schemeClr val="tx2"/>
                </a:solidFill>
                <a:latin typeface="HY헤드라인M" pitchFamily="18" charset="-127"/>
                <a:ea typeface="HY헤드라인M" pitchFamily="18" charset="-127"/>
              </a:defRPr>
            </a:lvl1pPr>
            <a:lvl2pPr marL="742950" indent="-285750" eaLnBrk="0" hangingPunct="0">
              <a:defRPr kumimoji="1" sz="2400">
                <a:solidFill>
                  <a:schemeClr val="tx2"/>
                </a:solidFill>
                <a:latin typeface="HY헤드라인M" pitchFamily="18" charset="-127"/>
                <a:ea typeface="HY헤드라인M" pitchFamily="18" charset="-127"/>
              </a:defRPr>
            </a:lvl2pPr>
            <a:lvl3pPr marL="1143000" indent="-228600" eaLnBrk="0" hangingPunct="0">
              <a:defRPr kumimoji="1" sz="2400">
                <a:solidFill>
                  <a:schemeClr val="tx2"/>
                </a:solidFill>
                <a:latin typeface="HY헤드라인M" pitchFamily="18" charset="-127"/>
                <a:ea typeface="HY헤드라인M" pitchFamily="18" charset="-127"/>
              </a:defRPr>
            </a:lvl3pPr>
            <a:lvl4pPr marL="1600200" indent="-228600" eaLnBrk="0" hangingPunct="0">
              <a:defRPr kumimoji="1" sz="2400">
                <a:solidFill>
                  <a:schemeClr val="tx2"/>
                </a:solidFill>
                <a:latin typeface="HY헤드라인M" pitchFamily="18" charset="-127"/>
                <a:ea typeface="HY헤드라인M" pitchFamily="18" charset="-127"/>
              </a:defRPr>
            </a:lvl4pPr>
            <a:lvl5pPr marL="2057400" indent="-228600" eaLnBrk="0" hangingPunct="0">
              <a:defRPr kumimoji="1" sz="2400">
                <a:solidFill>
                  <a:schemeClr val="tx2"/>
                </a:solidFill>
                <a:latin typeface="HY헤드라인M" pitchFamily="18" charset="-127"/>
                <a:ea typeface="HY헤드라인M" pitchFamily="18" charset="-127"/>
              </a:defRPr>
            </a:lvl5pPr>
            <a:lvl6pPr marL="2514600" indent="-228600" algn="ctr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HY헤드라인M" pitchFamily="18" charset="-127"/>
                <a:ea typeface="HY헤드라인M" pitchFamily="18" charset="-127"/>
              </a:defRPr>
            </a:lvl6pPr>
            <a:lvl7pPr marL="2971800" indent="-228600" algn="ctr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HY헤드라인M" pitchFamily="18" charset="-127"/>
                <a:ea typeface="HY헤드라인M" pitchFamily="18" charset="-127"/>
              </a:defRPr>
            </a:lvl7pPr>
            <a:lvl8pPr marL="3429000" indent="-228600" algn="ctr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HY헤드라인M" pitchFamily="18" charset="-127"/>
                <a:ea typeface="HY헤드라인M" pitchFamily="18" charset="-127"/>
              </a:defRPr>
            </a:lvl8pPr>
            <a:lvl9pPr marL="3886200" indent="-228600" algn="ctr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HY헤드라인M" pitchFamily="18" charset="-127"/>
                <a:ea typeface="HY헤드라인M" pitchFamily="18" charset="-127"/>
              </a:defRPr>
            </a:lvl9pPr>
          </a:lstStyle>
          <a:p>
            <a:pPr eaLnBrk="1" hangingPunct="1">
              <a:lnSpc>
                <a:spcPct val="130000"/>
              </a:lnSpc>
            </a:pPr>
            <a:endParaRPr lang="en-US" altLang="ko-KR" sz="120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  <a:p>
            <a:pPr eaLnBrk="1" hangingPunct="1">
              <a:lnSpc>
                <a:spcPct val="130000"/>
              </a:lnSpc>
            </a:pPr>
            <a:r>
              <a:rPr lang="ko-KR" altLang="en-US" sz="12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팀장 </a:t>
            </a:r>
            <a:r>
              <a:rPr lang="en-US" altLang="ko-KR" sz="12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1</a:t>
            </a:r>
            <a:r>
              <a:rPr lang="ko-KR" altLang="en-US" sz="12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名</a:t>
            </a:r>
            <a:endParaRPr lang="en-US" altLang="ko-KR" sz="120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  <a:p>
            <a:pPr eaLnBrk="1" hangingPunct="1">
              <a:lnSpc>
                <a:spcPct val="130000"/>
              </a:lnSpc>
            </a:pPr>
            <a:r>
              <a:rPr lang="ko-KR" altLang="en-US" sz="12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팀원 </a:t>
            </a:r>
            <a:r>
              <a:rPr lang="en-US" altLang="ko-KR" sz="12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8</a:t>
            </a:r>
            <a:r>
              <a:rPr lang="ko-KR" altLang="en-US" sz="12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名</a:t>
            </a:r>
            <a:endParaRPr lang="en-US" altLang="ko-KR" sz="120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  <a:p>
            <a:pPr eaLnBrk="1" hangingPunct="1">
              <a:lnSpc>
                <a:spcPct val="130000"/>
              </a:lnSpc>
            </a:pPr>
            <a:r>
              <a:rPr lang="ko-KR" altLang="en-US" sz="12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영업지원 </a:t>
            </a:r>
            <a:r>
              <a:rPr lang="en-US" altLang="ko-KR" sz="12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3</a:t>
            </a:r>
            <a:r>
              <a:rPr lang="ko-KR" altLang="en-US" sz="12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名</a:t>
            </a:r>
            <a:endParaRPr lang="en-US" altLang="ko-KR" sz="120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  <a:p>
            <a:pPr eaLnBrk="1" hangingPunct="1">
              <a:lnSpc>
                <a:spcPct val="130000"/>
              </a:lnSpc>
            </a:pPr>
            <a:endParaRPr lang="en-US" altLang="ko-KR" sz="120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  <a:p>
            <a:pPr eaLnBrk="1" hangingPunct="1">
              <a:lnSpc>
                <a:spcPct val="130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총 </a:t>
            </a:r>
            <a:r>
              <a:rPr lang="en-US" altLang="ko-KR" sz="16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12</a:t>
            </a:r>
            <a:r>
              <a:rPr lang="ko-KR" altLang="en-US" sz="16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名 구성 </a:t>
            </a:r>
            <a:endParaRPr lang="en-US" altLang="ko-KR" sz="160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  <a:p>
            <a:pPr eaLnBrk="1" hangingPunct="1">
              <a:lnSpc>
                <a:spcPct val="130000"/>
              </a:lnSpc>
              <a:buFontTx/>
              <a:buChar char="•"/>
            </a:pPr>
            <a:endParaRPr lang="ko-KR" altLang="en-US" sz="120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30" name="Text Box 143"/>
          <p:cNvSpPr txBox="1">
            <a:spLocks noChangeArrowheads="1"/>
          </p:cNvSpPr>
          <p:nvPr/>
        </p:nvSpPr>
        <p:spPr bwMode="auto">
          <a:xfrm>
            <a:off x="4826571" y="4695826"/>
            <a:ext cx="1567954" cy="1441450"/>
          </a:xfrm>
          <a:prstGeom prst="rect">
            <a:avLst/>
          </a:prstGeom>
          <a:noFill/>
          <a:ln w="28575" algn="ctr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36000" tIns="0" rIns="0" bIns="0" anchor="ctr"/>
          <a:lstStyle>
            <a:lvl1pPr eaLnBrk="0" hangingPunct="0">
              <a:defRPr kumimoji="1" sz="2400">
                <a:solidFill>
                  <a:schemeClr val="tx2"/>
                </a:solidFill>
                <a:latin typeface="HY헤드라인M" pitchFamily="18" charset="-127"/>
                <a:ea typeface="HY헤드라인M" pitchFamily="18" charset="-127"/>
              </a:defRPr>
            </a:lvl1pPr>
            <a:lvl2pPr marL="742950" indent="-285750" eaLnBrk="0" hangingPunct="0">
              <a:defRPr kumimoji="1" sz="2400">
                <a:solidFill>
                  <a:schemeClr val="tx2"/>
                </a:solidFill>
                <a:latin typeface="HY헤드라인M" pitchFamily="18" charset="-127"/>
                <a:ea typeface="HY헤드라인M" pitchFamily="18" charset="-127"/>
              </a:defRPr>
            </a:lvl2pPr>
            <a:lvl3pPr marL="1143000" indent="-228600" eaLnBrk="0" hangingPunct="0">
              <a:defRPr kumimoji="1" sz="2400">
                <a:solidFill>
                  <a:schemeClr val="tx2"/>
                </a:solidFill>
                <a:latin typeface="HY헤드라인M" pitchFamily="18" charset="-127"/>
                <a:ea typeface="HY헤드라인M" pitchFamily="18" charset="-127"/>
              </a:defRPr>
            </a:lvl3pPr>
            <a:lvl4pPr marL="1600200" indent="-228600" eaLnBrk="0" hangingPunct="0">
              <a:defRPr kumimoji="1" sz="2400">
                <a:solidFill>
                  <a:schemeClr val="tx2"/>
                </a:solidFill>
                <a:latin typeface="HY헤드라인M" pitchFamily="18" charset="-127"/>
                <a:ea typeface="HY헤드라인M" pitchFamily="18" charset="-127"/>
              </a:defRPr>
            </a:lvl4pPr>
            <a:lvl5pPr marL="2057400" indent="-228600" eaLnBrk="0" hangingPunct="0">
              <a:defRPr kumimoji="1" sz="2400">
                <a:solidFill>
                  <a:schemeClr val="tx2"/>
                </a:solidFill>
                <a:latin typeface="HY헤드라인M" pitchFamily="18" charset="-127"/>
                <a:ea typeface="HY헤드라인M" pitchFamily="18" charset="-127"/>
              </a:defRPr>
            </a:lvl5pPr>
            <a:lvl6pPr marL="2514600" indent="-228600" algn="ctr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HY헤드라인M" pitchFamily="18" charset="-127"/>
                <a:ea typeface="HY헤드라인M" pitchFamily="18" charset="-127"/>
              </a:defRPr>
            </a:lvl6pPr>
            <a:lvl7pPr marL="2971800" indent="-228600" algn="ctr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HY헤드라인M" pitchFamily="18" charset="-127"/>
                <a:ea typeface="HY헤드라인M" pitchFamily="18" charset="-127"/>
              </a:defRPr>
            </a:lvl7pPr>
            <a:lvl8pPr marL="3429000" indent="-228600" algn="ctr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HY헤드라인M" pitchFamily="18" charset="-127"/>
                <a:ea typeface="HY헤드라인M" pitchFamily="18" charset="-127"/>
              </a:defRPr>
            </a:lvl8pPr>
            <a:lvl9pPr marL="3886200" indent="-228600" algn="ctr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HY헤드라인M" pitchFamily="18" charset="-127"/>
                <a:ea typeface="HY헤드라인M" pitchFamily="18" charset="-127"/>
              </a:defRPr>
            </a:lvl9pPr>
          </a:lstStyle>
          <a:p>
            <a:pPr eaLnBrk="1" hangingPunct="1">
              <a:lnSpc>
                <a:spcPct val="130000"/>
              </a:lnSpc>
            </a:pPr>
            <a:endParaRPr lang="en-US" altLang="ko-KR" sz="120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  <a:p>
            <a:pPr eaLnBrk="1" hangingPunct="1">
              <a:lnSpc>
                <a:spcPct val="130000"/>
              </a:lnSpc>
            </a:pPr>
            <a:r>
              <a:rPr lang="ko-KR" altLang="en-US" sz="12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팀장 </a:t>
            </a:r>
            <a:r>
              <a:rPr lang="en-US" altLang="ko-KR" sz="12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1</a:t>
            </a:r>
            <a:r>
              <a:rPr lang="ko-KR" altLang="en-US" sz="12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名</a:t>
            </a:r>
            <a:endParaRPr lang="en-US" altLang="ko-KR" sz="120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  <a:p>
            <a:pPr eaLnBrk="1" hangingPunct="1">
              <a:lnSpc>
                <a:spcPct val="130000"/>
              </a:lnSpc>
            </a:pPr>
            <a:r>
              <a:rPr lang="ko-KR" altLang="en-US" sz="12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팀원 </a:t>
            </a:r>
            <a:r>
              <a:rPr lang="en-US" altLang="ko-KR" sz="12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8</a:t>
            </a:r>
            <a:r>
              <a:rPr lang="ko-KR" altLang="en-US" sz="12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名</a:t>
            </a:r>
            <a:endParaRPr lang="en-US" altLang="ko-KR" sz="120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  <a:p>
            <a:pPr eaLnBrk="1" hangingPunct="1">
              <a:lnSpc>
                <a:spcPct val="130000"/>
              </a:lnSpc>
            </a:pPr>
            <a:r>
              <a:rPr lang="ko-KR" altLang="en-US" sz="12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영업지원 </a:t>
            </a:r>
            <a:r>
              <a:rPr lang="en-US" altLang="ko-KR" sz="12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3</a:t>
            </a:r>
            <a:r>
              <a:rPr lang="ko-KR" altLang="en-US" sz="12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名</a:t>
            </a:r>
            <a:endParaRPr lang="en-US" altLang="ko-KR" sz="120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  <a:p>
            <a:pPr eaLnBrk="1" hangingPunct="1">
              <a:lnSpc>
                <a:spcPct val="130000"/>
              </a:lnSpc>
            </a:pPr>
            <a:endParaRPr lang="en-US" altLang="ko-KR" sz="120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  <a:p>
            <a:pPr eaLnBrk="1" hangingPunct="1">
              <a:lnSpc>
                <a:spcPct val="130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총 </a:t>
            </a:r>
            <a:r>
              <a:rPr lang="en-US" altLang="ko-KR" sz="16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12</a:t>
            </a:r>
            <a:r>
              <a:rPr lang="ko-KR" altLang="en-US" sz="16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名 구성 </a:t>
            </a:r>
            <a:endParaRPr lang="en-US" altLang="ko-KR" sz="160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  <a:p>
            <a:pPr eaLnBrk="1" hangingPunct="1">
              <a:lnSpc>
                <a:spcPct val="130000"/>
              </a:lnSpc>
              <a:buFontTx/>
              <a:buChar char="•"/>
            </a:pPr>
            <a:endParaRPr lang="ko-KR" altLang="en-US" sz="120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5" name="TextBox 7"/>
          <p:cNvSpPr txBox="1"/>
          <p:nvPr/>
        </p:nvSpPr>
        <p:spPr>
          <a:xfrm>
            <a:off x="142875" y="16377"/>
            <a:ext cx="6661373" cy="781752"/>
          </a:xfrm>
          <a:prstGeom prst="rect">
            <a:avLst/>
          </a:prstGeom>
          <a:noFill/>
          <a:effectLst>
            <a:outerShdw dist="825500" sx="38000" sy="38000" algn="tl" rotWithShape="0">
              <a:schemeClr val="tx2">
                <a:lumMod val="40000"/>
                <a:lumOff val="60000"/>
                <a:alpha val="0"/>
              </a:schemeClr>
            </a:outerShdw>
          </a:effectLst>
        </p:spPr>
        <p:txBody>
          <a:bodyPr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200" dirty="0">
                <a:gradFill flip="none" rotWithShape="1">
                  <a:gsLst>
                    <a:gs pos="23000">
                      <a:schemeClr val="tx1">
                        <a:lumMod val="75000"/>
                        <a:lumOff val="25000"/>
                      </a:schemeClr>
                    </a:gs>
                    <a:gs pos="51000">
                      <a:schemeClr val="tx1">
                        <a:lumMod val="50000"/>
                        <a:lumOff val="50000"/>
                        <a:alpha val="67000"/>
                      </a:schemeClr>
                    </a:gs>
                    <a:gs pos="83000">
                      <a:schemeClr val="tx1"/>
                    </a:gs>
                  </a:gsLst>
                  <a:lin ang="5100000" scaled="0"/>
                  <a:tileRect/>
                </a:gradFill>
                <a:latin typeface="나눔고딕" pitchFamily="50" charset="-127"/>
                <a:ea typeface="나눔고딕" pitchFamily="50" charset="-127"/>
              </a:rPr>
              <a:t>영업 조직 구성</a:t>
            </a:r>
          </a:p>
        </p:txBody>
      </p:sp>
      <p:sp>
        <p:nvSpPr>
          <p:cNvPr id="26" name="TextBox 19"/>
          <p:cNvSpPr txBox="1">
            <a:spLocks noChangeArrowheads="1"/>
          </p:cNvSpPr>
          <p:nvPr/>
        </p:nvSpPr>
        <p:spPr bwMode="auto">
          <a:xfrm>
            <a:off x="1014733" y="6237312"/>
            <a:ext cx="7098722" cy="6349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0147" tIns="40074" rIns="80147" bIns="40074">
            <a:spAutoFit/>
          </a:bodyPr>
          <a:lstStyle>
            <a:lvl1pPr eaLnBrk="0" hangingPunct="0">
              <a:defRPr kumimoji="1" sz="2400">
                <a:solidFill>
                  <a:schemeClr val="tx2"/>
                </a:solidFill>
                <a:latin typeface="HY헤드라인M" pitchFamily="18" charset="-127"/>
                <a:ea typeface="HY헤드라인M" pitchFamily="18" charset="-127"/>
              </a:defRPr>
            </a:lvl1pPr>
            <a:lvl2pPr marL="742950" indent="-285750" eaLnBrk="0" hangingPunct="0">
              <a:defRPr kumimoji="1" sz="2400">
                <a:solidFill>
                  <a:schemeClr val="tx2"/>
                </a:solidFill>
                <a:latin typeface="HY헤드라인M" pitchFamily="18" charset="-127"/>
                <a:ea typeface="HY헤드라인M" pitchFamily="18" charset="-127"/>
              </a:defRPr>
            </a:lvl2pPr>
            <a:lvl3pPr marL="1143000" indent="-228600" eaLnBrk="0" hangingPunct="0">
              <a:defRPr kumimoji="1" sz="2400">
                <a:solidFill>
                  <a:schemeClr val="tx2"/>
                </a:solidFill>
                <a:latin typeface="HY헤드라인M" pitchFamily="18" charset="-127"/>
                <a:ea typeface="HY헤드라인M" pitchFamily="18" charset="-127"/>
              </a:defRPr>
            </a:lvl3pPr>
            <a:lvl4pPr marL="1600200" indent="-228600" eaLnBrk="0" hangingPunct="0">
              <a:defRPr kumimoji="1" sz="2400">
                <a:solidFill>
                  <a:schemeClr val="tx2"/>
                </a:solidFill>
                <a:latin typeface="HY헤드라인M" pitchFamily="18" charset="-127"/>
                <a:ea typeface="HY헤드라인M" pitchFamily="18" charset="-127"/>
              </a:defRPr>
            </a:lvl4pPr>
            <a:lvl5pPr marL="2057400" indent="-228600" eaLnBrk="0" hangingPunct="0">
              <a:defRPr kumimoji="1" sz="2400">
                <a:solidFill>
                  <a:schemeClr val="tx2"/>
                </a:solidFill>
                <a:latin typeface="HY헤드라인M" pitchFamily="18" charset="-127"/>
                <a:ea typeface="HY헤드라인M" pitchFamily="18" charset="-127"/>
              </a:defRPr>
            </a:lvl5pPr>
            <a:lvl6pPr marL="2514600" indent="-228600" algn="ctr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HY헤드라인M" pitchFamily="18" charset="-127"/>
                <a:ea typeface="HY헤드라인M" pitchFamily="18" charset="-127"/>
              </a:defRPr>
            </a:lvl6pPr>
            <a:lvl7pPr marL="2971800" indent="-228600" algn="ctr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HY헤드라인M" pitchFamily="18" charset="-127"/>
                <a:ea typeface="HY헤드라인M" pitchFamily="18" charset="-127"/>
              </a:defRPr>
            </a:lvl7pPr>
            <a:lvl8pPr marL="3429000" indent="-228600" algn="ctr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HY헤드라인M" pitchFamily="18" charset="-127"/>
                <a:ea typeface="HY헤드라인M" pitchFamily="18" charset="-127"/>
              </a:defRPr>
            </a:lvl8pPr>
            <a:lvl9pPr marL="3886200" indent="-228600" algn="ctr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HY헤드라인M" pitchFamily="18" charset="-127"/>
                <a:ea typeface="HY헤드라인M" pitchFamily="18" charset="-127"/>
              </a:defRPr>
            </a:lvl9pPr>
          </a:lstStyle>
          <a:p>
            <a:pPr algn="l" eaLnBrk="1" hangingPunct="1">
              <a:lnSpc>
                <a:spcPct val="150000"/>
              </a:lnSpc>
            </a:pPr>
            <a:r>
              <a:rPr lang="en-US" altLang="ko-KR" b="1" dirty="0">
                <a:solidFill>
                  <a:srgbClr val="FFC000"/>
                </a:solidFill>
                <a:latin typeface="HY울릉도B" pitchFamily="18" charset="-127"/>
                <a:ea typeface="HY울릉도B" pitchFamily="18" charset="-127"/>
              </a:rPr>
              <a:t>   </a:t>
            </a:r>
            <a:r>
              <a:rPr lang="ko-KR" altLang="en-US" b="1" dirty="0">
                <a:solidFill>
                  <a:srgbClr val="FFC000"/>
                </a:solidFill>
                <a:latin typeface="HY울릉도B" pitchFamily="18" charset="-127"/>
                <a:ea typeface="HY울릉도B" pitchFamily="18" charset="-127"/>
              </a:rPr>
              <a:t> 핵심 영업인원 포함 </a:t>
            </a:r>
            <a:r>
              <a:rPr lang="en-US" altLang="ko-KR" b="1" dirty="0">
                <a:solidFill>
                  <a:srgbClr val="FFC000"/>
                </a:solidFill>
                <a:latin typeface="HY울릉도B" pitchFamily="18" charset="-127"/>
                <a:ea typeface="HY울릉도B" pitchFamily="18" charset="-127"/>
              </a:rPr>
              <a:t>50</a:t>
            </a:r>
            <a:r>
              <a:rPr lang="ko-KR" altLang="en-US" b="1" dirty="0">
                <a:solidFill>
                  <a:srgbClr val="FFC000"/>
                </a:solidFill>
                <a:latin typeface="HY울릉도B" pitchFamily="18" charset="-127"/>
                <a:ea typeface="HY울릉도B" pitchFamily="18" charset="-127"/>
              </a:rPr>
              <a:t>名 이상으로 구성</a:t>
            </a:r>
          </a:p>
        </p:txBody>
      </p:sp>
    </p:spTree>
    <p:extLst>
      <p:ext uri="{BB962C8B-B14F-4D97-AF65-F5344CB8AC3E}">
        <p14:creationId xmlns:p14="http://schemas.microsoft.com/office/powerpoint/2010/main" val="3038096337"/>
      </p:ext>
    </p:extLst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TextBox 19"/>
          <p:cNvSpPr txBox="1">
            <a:spLocks noChangeArrowheads="1"/>
          </p:cNvSpPr>
          <p:nvPr/>
        </p:nvSpPr>
        <p:spPr bwMode="auto">
          <a:xfrm>
            <a:off x="104775" y="981075"/>
            <a:ext cx="5343525" cy="542596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txBody>
          <a:bodyPr lIns="80147" tIns="40074" rIns="80147" bIns="40074">
            <a:spAutoFit/>
          </a:bodyPr>
          <a:lstStyle>
            <a:lvl1pPr eaLnBrk="0" hangingPunct="0">
              <a:defRPr kumimoji="1" sz="2400">
                <a:solidFill>
                  <a:schemeClr val="tx2"/>
                </a:solidFill>
                <a:latin typeface="HY헤드라인M" pitchFamily="18" charset="-127"/>
                <a:ea typeface="HY헤드라인M" pitchFamily="18" charset="-127"/>
              </a:defRPr>
            </a:lvl1pPr>
            <a:lvl2pPr marL="742950" indent="-285750" eaLnBrk="0" hangingPunct="0">
              <a:defRPr kumimoji="1" sz="2400">
                <a:solidFill>
                  <a:schemeClr val="tx2"/>
                </a:solidFill>
                <a:latin typeface="HY헤드라인M" pitchFamily="18" charset="-127"/>
                <a:ea typeface="HY헤드라인M" pitchFamily="18" charset="-127"/>
              </a:defRPr>
            </a:lvl2pPr>
            <a:lvl3pPr marL="1143000" indent="-228600" eaLnBrk="0" hangingPunct="0">
              <a:defRPr kumimoji="1" sz="2400">
                <a:solidFill>
                  <a:schemeClr val="tx2"/>
                </a:solidFill>
                <a:latin typeface="HY헤드라인M" pitchFamily="18" charset="-127"/>
                <a:ea typeface="HY헤드라인M" pitchFamily="18" charset="-127"/>
              </a:defRPr>
            </a:lvl3pPr>
            <a:lvl4pPr marL="1600200" indent="-228600" eaLnBrk="0" hangingPunct="0">
              <a:defRPr kumimoji="1" sz="2400">
                <a:solidFill>
                  <a:schemeClr val="tx2"/>
                </a:solidFill>
                <a:latin typeface="HY헤드라인M" pitchFamily="18" charset="-127"/>
                <a:ea typeface="HY헤드라인M" pitchFamily="18" charset="-127"/>
              </a:defRPr>
            </a:lvl4pPr>
            <a:lvl5pPr marL="2057400" indent="-228600" eaLnBrk="0" hangingPunct="0">
              <a:defRPr kumimoji="1" sz="2400">
                <a:solidFill>
                  <a:schemeClr val="tx2"/>
                </a:solidFill>
                <a:latin typeface="HY헤드라인M" pitchFamily="18" charset="-127"/>
                <a:ea typeface="HY헤드라인M" pitchFamily="18" charset="-127"/>
              </a:defRPr>
            </a:lvl5pPr>
            <a:lvl6pPr marL="2514600" indent="-228600" algn="ctr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HY헤드라인M" pitchFamily="18" charset="-127"/>
                <a:ea typeface="HY헤드라인M" pitchFamily="18" charset="-127"/>
              </a:defRPr>
            </a:lvl6pPr>
            <a:lvl7pPr marL="2971800" indent="-228600" algn="ctr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HY헤드라인M" pitchFamily="18" charset="-127"/>
                <a:ea typeface="HY헤드라인M" pitchFamily="18" charset="-127"/>
              </a:defRPr>
            </a:lvl7pPr>
            <a:lvl8pPr marL="3429000" indent="-228600" algn="ctr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HY헤드라인M" pitchFamily="18" charset="-127"/>
                <a:ea typeface="HY헤드라인M" pitchFamily="18" charset="-127"/>
              </a:defRPr>
            </a:lvl8pPr>
            <a:lvl9pPr marL="3886200" indent="-228600" algn="ctr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HY헤드라인M" pitchFamily="18" charset="-127"/>
                <a:ea typeface="HY헤드라인M" pitchFamily="18" charset="-127"/>
              </a:defRPr>
            </a:lvl9pPr>
          </a:lstStyle>
          <a:p>
            <a:pPr algn="l" eaLnBrk="1" hangingPunct="1">
              <a:lnSpc>
                <a:spcPct val="150000"/>
              </a:lnSpc>
            </a:pPr>
            <a:r>
              <a:rPr lang="en-US" altLang="ko-KR" sz="2000" b="1" dirty="0">
                <a:solidFill>
                  <a:schemeClr val="bg1"/>
                </a:solidFill>
                <a:latin typeface="HY울릉도B" pitchFamily="18" charset="-127"/>
                <a:ea typeface="HY울릉도B" pitchFamily="18" charset="-127"/>
              </a:rPr>
              <a:t>2. </a:t>
            </a:r>
            <a:r>
              <a:rPr lang="ko-KR" altLang="en-US" sz="2000" b="1" dirty="0">
                <a:solidFill>
                  <a:schemeClr val="bg1"/>
                </a:solidFill>
                <a:latin typeface="HY울릉도B" pitchFamily="18" charset="-127"/>
                <a:ea typeface="HY울릉도B" pitchFamily="18" charset="-127"/>
              </a:rPr>
              <a:t> 영업 </a:t>
            </a:r>
            <a:r>
              <a:rPr lang="en-US" altLang="ko-KR" sz="2000" b="1" dirty="0">
                <a:solidFill>
                  <a:schemeClr val="bg1"/>
                </a:solidFill>
                <a:latin typeface="HY울릉도B" pitchFamily="18" charset="-127"/>
                <a:ea typeface="HY울릉도B" pitchFamily="18" charset="-127"/>
              </a:rPr>
              <a:t>2</a:t>
            </a:r>
            <a:r>
              <a:rPr lang="ko-KR" altLang="en-US" sz="2000" b="1" dirty="0">
                <a:solidFill>
                  <a:schemeClr val="bg1"/>
                </a:solidFill>
                <a:latin typeface="HY울릉도B" pitchFamily="18" charset="-127"/>
                <a:ea typeface="HY울릉도B" pitchFamily="18" charset="-127"/>
              </a:rPr>
              <a:t>단계 </a:t>
            </a:r>
            <a:r>
              <a:rPr lang="en-US" altLang="ko-KR" sz="2000" b="1" dirty="0">
                <a:solidFill>
                  <a:schemeClr val="bg1"/>
                </a:solidFill>
                <a:latin typeface="HY울릉도B" pitchFamily="18" charset="-127"/>
                <a:ea typeface="HY울릉도B" pitchFamily="18" charset="-127"/>
              </a:rPr>
              <a:t>(</a:t>
            </a:r>
            <a:r>
              <a:rPr lang="ko-KR" altLang="en-US" sz="2000" b="1" dirty="0">
                <a:solidFill>
                  <a:schemeClr val="bg1"/>
                </a:solidFill>
                <a:latin typeface="HY울릉도B" pitchFamily="18" charset="-127"/>
                <a:ea typeface="HY울릉도B" pitchFamily="18" charset="-127"/>
              </a:rPr>
              <a:t>기간 </a:t>
            </a:r>
            <a:r>
              <a:rPr lang="en-US" altLang="ko-KR" sz="2000" b="1" dirty="0">
                <a:solidFill>
                  <a:schemeClr val="bg1"/>
                </a:solidFill>
                <a:latin typeface="HY울릉도B" pitchFamily="18" charset="-127"/>
                <a:ea typeface="HY울릉도B" pitchFamily="18" charset="-127"/>
              </a:rPr>
              <a:t>: </a:t>
            </a:r>
            <a:r>
              <a:rPr lang="ko-KR" altLang="en-US" sz="2000" b="1" dirty="0" err="1">
                <a:solidFill>
                  <a:schemeClr val="bg1"/>
                </a:solidFill>
                <a:latin typeface="HY울릉도B" pitchFamily="18" charset="-127"/>
                <a:ea typeface="HY울릉도B" pitchFamily="18" charset="-127"/>
              </a:rPr>
              <a:t>정계약</a:t>
            </a:r>
            <a:r>
              <a:rPr lang="ko-KR" altLang="en-US" sz="2000" b="1" dirty="0">
                <a:solidFill>
                  <a:schemeClr val="bg1"/>
                </a:solidFill>
                <a:latin typeface="HY울릉도B" pitchFamily="18" charset="-127"/>
                <a:ea typeface="HY울릉도B" pitchFamily="18" charset="-127"/>
              </a:rPr>
              <a:t> 기간 이후</a:t>
            </a:r>
            <a:r>
              <a:rPr lang="en-US" altLang="ko-KR" sz="2000" b="1" dirty="0">
                <a:solidFill>
                  <a:schemeClr val="bg1"/>
                </a:solidFill>
                <a:latin typeface="HY울릉도B" pitchFamily="18" charset="-127"/>
                <a:ea typeface="HY울릉도B" pitchFamily="18" charset="-127"/>
              </a:rPr>
              <a:t>~  )</a:t>
            </a:r>
            <a:endParaRPr lang="ko-KR" altLang="en-US" sz="2000" b="1" dirty="0">
              <a:solidFill>
                <a:schemeClr val="bg1"/>
              </a:solidFill>
              <a:latin typeface="HY울릉도B" pitchFamily="18" charset="-127"/>
              <a:ea typeface="HY울릉도B" pitchFamily="18" charset="-127"/>
            </a:endParaRPr>
          </a:p>
        </p:txBody>
      </p:sp>
      <p:sp>
        <p:nvSpPr>
          <p:cNvPr id="52227" name="Line 8"/>
          <p:cNvSpPr>
            <a:spLocks noChangeShapeType="1"/>
          </p:cNvSpPr>
          <p:nvPr/>
        </p:nvSpPr>
        <p:spPr bwMode="auto">
          <a:xfrm flipH="1">
            <a:off x="4140200" y="2214563"/>
            <a:ext cx="1293813" cy="1455737"/>
          </a:xfrm>
          <a:prstGeom prst="line">
            <a:avLst/>
          </a:prstGeom>
          <a:noFill/>
          <a:ln w="19050">
            <a:solidFill>
              <a:srgbClr val="FFFF00">
                <a:alpha val="50195"/>
              </a:srgb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73599" tIns="36800" rIns="73599" bIns="36800" anchor="ctr"/>
          <a:lstStyle/>
          <a:p>
            <a:endParaRPr lang="ko-KR" altLang="en-US"/>
          </a:p>
        </p:txBody>
      </p:sp>
      <p:sp>
        <p:nvSpPr>
          <p:cNvPr id="52228" name="Line 10"/>
          <p:cNvSpPr>
            <a:spLocks noChangeShapeType="1"/>
          </p:cNvSpPr>
          <p:nvPr/>
        </p:nvSpPr>
        <p:spPr bwMode="auto">
          <a:xfrm flipH="1" flipV="1">
            <a:off x="3922713" y="2216150"/>
            <a:ext cx="1511300" cy="3175"/>
          </a:xfrm>
          <a:prstGeom prst="line">
            <a:avLst/>
          </a:prstGeom>
          <a:noFill/>
          <a:ln w="19050">
            <a:solidFill>
              <a:srgbClr val="FFFF00">
                <a:alpha val="50195"/>
              </a:srgb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73599" tIns="36800" rIns="73599" bIns="36800" anchor="ctr"/>
          <a:lstStyle/>
          <a:p>
            <a:endParaRPr lang="ko-KR" altLang="en-US"/>
          </a:p>
        </p:txBody>
      </p:sp>
      <p:sp>
        <p:nvSpPr>
          <p:cNvPr id="7" name="AutoShape 3"/>
          <p:cNvSpPr>
            <a:spLocks noChangeArrowheads="1"/>
          </p:cNvSpPr>
          <p:nvPr/>
        </p:nvSpPr>
        <p:spPr bwMode="auto">
          <a:xfrm>
            <a:off x="3149600" y="2008188"/>
            <a:ext cx="1481138" cy="420687"/>
          </a:xfrm>
          <a:prstGeom prst="roundRect">
            <a:avLst>
              <a:gd name="adj" fmla="val 50000"/>
            </a:avLst>
          </a:prstGeom>
          <a:solidFill>
            <a:srgbClr val="800000"/>
          </a:solidFill>
          <a:ln w="3175" algn="ctr">
            <a:solidFill>
              <a:srgbClr val="993300"/>
            </a:solidFill>
            <a:round/>
            <a:headEnd/>
            <a:tailEnd/>
          </a:ln>
          <a:effectLst>
            <a:outerShdw dist="40161" dir="4293903" algn="ctr" rotWithShape="0">
              <a:schemeClr val="bg2">
                <a:alpha val="50000"/>
              </a:schemeClr>
            </a:outerShdw>
          </a:effectLst>
        </p:spPr>
        <p:txBody>
          <a:bodyPr wrap="none" lIns="73599" tIns="36800" rIns="73599" bIns="36800" anchor="ctr"/>
          <a:lstStyle/>
          <a:p>
            <a:pPr>
              <a:defRPr/>
            </a:pPr>
            <a:r>
              <a:rPr lang="ko-KR" altLang="en-US" sz="1900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Y울릉도B" pitchFamily="18" charset="-127"/>
                <a:ea typeface="HY울릉도B" pitchFamily="18" charset="-127"/>
              </a:rPr>
              <a:t>㈜대우건설</a:t>
            </a:r>
          </a:p>
        </p:txBody>
      </p:sp>
      <p:sp>
        <p:nvSpPr>
          <p:cNvPr id="52230" name="Line 9"/>
          <p:cNvSpPr>
            <a:spLocks noChangeShapeType="1"/>
          </p:cNvSpPr>
          <p:nvPr/>
        </p:nvSpPr>
        <p:spPr bwMode="auto">
          <a:xfrm>
            <a:off x="7142163" y="3675063"/>
            <a:ext cx="1587" cy="935037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73599" tIns="36800" rIns="73599" bIns="36800" anchor="ctr"/>
          <a:lstStyle/>
          <a:p>
            <a:endParaRPr lang="ko-KR" altLang="en-US"/>
          </a:p>
        </p:txBody>
      </p:sp>
      <p:sp>
        <p:nvSpPr>
          <p:cNvPr id="52231" name="Line 9"/>
          <p:cNvSpPr>
            <a:spLocks noChangeShapeType="1"/>
          </p:cNvSpPr>
          <p:nvPr/>
        </p:nvSpPr>
        <p:spPr bwMode="auto">
          <a:xfrm flipH="1">
            <a:off x="5616575" y="2794000"/>
            <a:ext cx="1042988" cy="0"/>
          </a:xfrm>
          <a:prstGeom prst="line">
            <a:avLst/>
          </a:prstGeom>
          <a:noFill/>
          <a:ln w="19050">
            <a:solidFill>
              <a:srgbClr val="FFFF00">
                <a:alpha val="50195"/>
              </a:srgb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73599" tIns="36800" rIns="73599" bIns="36800" anchor="ctr"/>
          <a:lstStyle/>
          <a:p>
            <a:endParaRPr lang="ko-KR" altLang="en-US"/>
          </a:p>
        </p:txBody>
      </p:sp>
      <p:sp>
        <p:nvSpPr>
          <p:cNvPr id="52232" name="AutoShape 15"/>
          <p:cNvSpPr>
            <a:spLocks noChangeArrowheads="1"/>
          </p:cNvSpPr>
          <p:nvPr/>
        </p:nvSpPr>
        <p:spPr bwMode="auto">
          <a:xfrm>
            <a:off x="6316663" y="2374900"/>
            <a:ext cx="1414462" cy="433388"/>
          </a:xfrm>
          <a:prstGeom prst="roundRect">
            <a:avLst>
              <a:gd name="adj" fmla="val 10093"/>
            </a:avLst>
          </a:prstGeom>
          <a:solidFill>
            <a:srgbClr val="ECF1FA"/>
          </a:solidFill>
          <a:ln w="3175" algn="ctr">
            <a:solidFill>
              <a:srgbClr val="5F5F5F"/>
            </a:solidFill>
            <a:round/>
            <a:headEnd/>
            <a:tailEnd/>
          </a:ln>
        </p:spPr>
        <p:txBody>
          <a:bodyPr wrap="none" lIns="73599" tIns="36800" rIns="73599" bIns="36800" anchor="ctr"/>
          <a:lstStyle/>
          <a:p>
            <a:r>
              <a:rPr lang="ko-KR" altLang="en-US" sz="1100" i="1">
                <a:latin typeface="HY울릉도B" pitchFamily="18" charset="-127"/>
                <a:ea typeface="HY울릉도B" pitchFamily="18" charset="-127"/>
              </a:rPr>
              <a:t>영업기획 </a:t>
            </a:r>
          </a:p>
        </p:txBody>
      </p:sp>
      <p:sp>
        <p:nvSpPr>
          <p:cNvPr id="17" name="AutoShape 16"/>
          <p:cNvSpPr>
            <a:spLocks noChangeArrowheads="1"/>
          </p:cNvSpPr>
          <p:nvPr/>
        </p:nvSpPr>
        <p:spPr bwMode="auto">
          <a:xfrm>
            <a:off x="4500563" y="2579688"/>
            <a:ext cx="1265237" cy="466725"/>
          </a:xfrm>
          <a:prstGeom prst="roundRect">
            <a:avLst>
              <a:gd name="adj" fmla="val 10093"/>
            </a:avLst>
          </a:prstGeom>
          <a:solidFill>
            <a:schemeClr val="accent6">
              <a:lumMod val="60000"/>
              <a:lumOff val="40000"/>
            </a:schemeClr>
          </a:solidFill>
          <a:ln w="3175">
            <a:solidFill>
              <a:srgbClr val="BBE0E3"/>
            </a:solidFill>
            <a:round/>
            <a:headEnd/>
            <a:tailEnd/>
          </a:ln>
        </p:spPr>
        <p:txBody>
          <a:bodyPr wrap="none" lIns="73599" tIns="36800" rIns="73599" bIns="36800" anchor="ctr"/>
          <a:lstStyle/>
          <a:p>
            <a:pPr>
              <a:defRPr/>
            </a:pPr>
            <a:r>
              <a:rPr lang="ko-KR" altLang="en-US" sz="1400" i="1">
                <a:solidFill>
                  <a:schemeClr val="bg1"/>
                </a:solidFill>
                <a:latin typeface="HY울릉도B" pitchFamily="18" charset="-127"/>
                <a:ea typeface="HY울릉도B" pitchFamily="18" charset="-127"/>
              </a:rPr>
              <a:t>㈜연합플래닝</a:t>
            </a:r>
          </a:p>
        </p:txBody>
      </p:sp>
      <p:sp>
        <p:nvSpPr>
          <p:cNvPr id="52234" name="TextBox 19"/>
          <p:cNvSpPr txBox="1">
            <a:spLocks noChangeArrowheads="1"/>
          </p:cNvSpPr>
          <p:nvPr/>
        </p:nvSpPr>
        <p:spPr bwMode="auto">
          <a:xfrm>
            <a:off x="1878676" y="6237312"/>
            <a:ext cx="5343525" cy="6349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0147" tIns="40074" rIns="80147" bIns="40074">
            <a:spAutoFit/>
          </a:bodyPr>
          <a:lstStyle>
            <a:lvl1pPr eaLnBrk="0" hangingPunct="0">
              <a:defRPr kumimoji="1" sz="2400">
                <a:solidFill>
                  <a:schemeClr val="tx2"/>
                </a:solidFill>
                <a:latin typeface="HY헤드라인M" pitchFamily="18" charset="-127"/>
                <a:ea typeface="HY헤드라인M" pitchFamily="18" charset="-127"/>
              </a:defRPr>
            </a:lvl1pPr>
            <a:lvl2pPr marL="742950" indent="-285750" eaLnBrk="0" hangingPunct="0">
              <a:defRPr kumimoji="1" sz="2400">
                <a:solidFill>
                  <a:schemeClr val="tx2"/>
                </a:solidFill>
                <a:latin typeface="HY헤드라인M" pitchFamily="18" charset="-127"/>
                <a:ea typeface="HY헤드라인M" pitchFamily="18" charset="-127"/>
              </a:defRPr>
            </a:lvl2pPr>
            <a:lvl3pPr marL="1143000" indent="-228600" eaLnBrk="0" hangingPunct="0">
              <a:defRPr kumimoji="1" sz="2400">
                <a:solidFill>
                  <a:schemeClr val="tx2"/>
                </a:solidFill>
                <a:latin typeface="HY헤드라인M" pitchFamily="18" charset="-127"/>
                <a:ea typeface="HY헤드라인M" pitchFamily="18" charset="-127"/>
              </a:defRPr>
            </a:lvl3pPr>
            <a:lvl4pPr marL="1600200" indent="-228600" eaLnBrk="0" hangingPunct="0">
              <a:defRPr kumimoji="1" sz="2400">
                <a:solidFill>
                  <a:schemeClr val="tx2"/>
                </a:solidFill>
                <a:latin typeface="HY헤드라인M" pitchFamily="18" charset="-127"/>
                <a:ea typeface="HY헤드라인M" pitchFamily="18" charset="-127"/>
              </a:defRPr>
            </a:lvl4pPr>
            <a:lvl5pPr marL="2057400" indent="-228600" eaLnBrk="0" hangingPunct="0">
              <a:defRPr kumimoji="1" sz="2400">
                <a:solidFill>
                  <a:schemeClr val="tx2"/>
                </a:solidFill>
                <a:latin typeface="HY헤드라인M" pitchFamily="18" charset="-127"/>
                <a:ea typeface="HY헤드라인M" pitchFamily="18" charset="-127"/>
              </a:defRPr>
            </a:lvl5pPr>
            <a:lvl6pPr marL="2514600" indent="-228600" algn="ctr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HY헤드라인M" pitchFamily="18" charset="-127"/>
                <a:ea typeface="HY헤드라인M" pitchFamily="18" charset="-127"/>
              </a:defRPr>
            </a:lvl6pPr>
            <a:lvl7pPr marL="2971800" indent="-228600" algn="ctr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HY헤드라인M" pitchFamily="18" charset="-127"/>
                <a:ea typeface="HY헤드라인M" pitchFamily="18" charset="-127"/>
              </a:defRPr>
            </a:lvl7pPr>
            <a:lvl8pPr marL="3429000" indent="-228600" algn="ctr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HY헤드라인M" pitchFamily="18" charset="-127"/>
                <a:ea typeface="HY헤드라인M" pitchFamily="18" charset="-127"/>
              </a:defRPr>
            </a:lvl8pPr>
            <a:lvl9pPr marL="3886200" indent="-228600" algn="ctr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HY헤드라인M" pitchFamily="18" charset="-127"/>
                <a:ea typeface="HY헤드라인M" pitchFamily="18" charset="-127"/>
              </a:defRPr>
            </a:lvl9pPr>
          </a:lstStyle>
          <a:p>
            <a:pPr algn="l" eaLnBrk="1" hangingPunct="1">
              <a:lnSpc>
                <a:spcPct val="150000"/>
              </a:lnSpc>
            </a:pPr>
            <a:r>
              <a:rPr lang="en-US" altLang="ko-KR" b="1" dirty="0">
                <a:solidFill>
                  <a:srgbClr val="FFC000"/>
                </a:solidFill>
                <a:latin typeface="HY울릉도B" pitchFamily="18" charset="-127"/>
                <a:ea typeface="HY울릉도B" pitchFamily="18" charset="-127"/>
              </a:rPr>
              <a:t>   </a:t>
            </a:r>
            <a:r>
              <a:rPr lang="ko-KR" altLang="en-US" b="1" dirty="0">
                <a:solidFill>
                  <a:srgbClr val="FFC000"/>
                </a:solidFill>
                <a:latin typeface="HY울릉도B" pitchFamily="18" charset="-127"/>
                <a:ea typeface="HY울릉도B" pitchFamily="18" charset="-127"/>
              </a:rPr>
              <a:t> 현장 영업인원  총 </a:t>
            </a:r>
            <a:r>
              <a:rPr lang="en-US" altLang="ko-KR" b="1" dirty="0">
                <a:solidFill>
                  <a:srgbClr val="FFC000"/>
                </a:solidFill>
                <a:latin typeface="HY울릉도B" pitchFamily="18" charset="-127"/>
                <a:ea typeface="HY울릉도B" pitchFamily="18" charset="-127"/>
              </a:rPr>
              <a:t>140</a:t>
            </a:r>
            <a:r>
              <a:rPr lang="ko-KR" altLang="en-US" b="1" dirty="0">
                <a:solidFill>
                  <a:srgbClr val="FFC000"/>
                </a:solidFill>
                <a:latin typeface="HY울릉도B" pitchFamily="18" charset="-127"/>
                <a:ea typeface="HY울릉도B" pitchFamily="18" charset="-127"/>
              </a:rPr>
              <a:t>名 구성</a:t>
            </a:r>
          </a:p>
        </p:txBody>
      </p:sp>
      <p:sp>
        <p:nvSpPr>
          <p:cNvPr id="52236" name="Line 4"/>
          <p:cNvSpPr>
            <a:spLocks noChangeShapeType="1"/>
          </p:cNvSpPr>
          <p:nvPr/>
        </p:nvSpPr>
        <p:spPr bwMode="auto">
          <a:xfrm flipH="1">
            <a:off x="2051050" y="3906838"/>
            <a:ext cx="0" cy="703262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73599" tIns="36800" rIns="73599" bIns="36800" anchor="ctr"/>
          <a:lstStyle/>
          <a:p>
            <a:endParaRPr lang="ko-KR" altLang="en-US"/>
          </a:p>
        </p:txBody>
      </p:sp>
      <p:sp>
        <p:nvSpPr>
          <p:cNvPr id="52237" name="Text Box 143"/>
          <p:cNvSpPr txBox="1">
            <a:spLocks noChangeArrowheads="1"/>
          </p:cNvSpPr>
          <p:nvPr/>
        </p:nvSpPr>
        <p:spPr bwMode="auto">
          <a:xfrm>
            <a:off x="5048249" y="5014913"/>
            <a:ext cx="3681413" cy="1077912"/>
          </a:xfrm>
          <a:prstGeom prst="rect">
            <a:avLst/>
          </a:prstGeom>
          <a:noFill/>
          <a:ln w="38100" algn="ctr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36000" tIns="0" rIns="0" bIns="0" anchor="ctr"/>
          <a:lstStyle>
            <a:lvl1pPr eaLnBrk="0" hangingPunct="0">
              <a:defRPr kumimoji="1" sz="2400">
                <a:solidFill>
                  <a:schemeClr val="tx2"/>
                </a:solidFill>
                <a:latin typeface="HY헤드라인M" pitchFamily="18" charset="-127"/>
                <a:ea typeface="HY헤드라인M" pitchFamily="18" charset="-127"/>
              </a:defRPr>
            </a:lvl1pPr>
            <a:lvl2pPr marL="742950" indent="-285750" eaLnBrk="0" hangingPunct="0">
              <a:defRPr kumimoji="1" sz="2400">
                <a:solidFill>
                  <a:schemeClr val="tx2"/>
                </a:solidFill>
                <a:latin typeface="HY헤드라인M" pitchFamily="18" charset="-127"/>
                <a:ea typeface="HY헤드라인M" pitchFamily="18" charset="-127"/>
              </a:defRPr>
            </a:lvl2pPr>
            <a:lvl3pPr marL="1143000" indent="-228600" eaLnBrk="0" hangingPunct="0">
              <a:defRPr kumimoji="1" sz="2400">
                <a:solidFill>
                  <a:schemeClr val="tx2"/>
                </a:solidFill>
                <a:latin typeface="HY헤드라인M" pitchFamily="18" charset="-127"/>
                <a:ea typeface="HY헤드라인M" pitchFamily="18" charset="-127"/>
              </a:defRPr>
            </a:lvl3pPr>
            <a:lvl4pPr marL="1600200" indent="-228600" eaLnBrk="0" hangingPunct="0">
              <a:defRPr kumimoji="1" sz="2400">
                <a:solidFill>
                  <a:schemeClr val="tx2"/>
                </a:solidFill>
                <a:latin typeface="HY헤드라인M" pitchFamily="18" charset="-127"/>
                <a:ea typeface="HY헤드라인M" pitchFamily="18" charset="-127"/>
              </a:defRPr>
            </a:lvl4pPr>
            <a:lvl5pPr marL="2057400" indent="-228600" eaLnBrk="0" hangingPunct="0">
              <a:defRPr kumimoji="1" sz="2400">
                <a:solidFill>
                  <a:schemeClr val="tx2"/>
                </a:solidFill>
                <a:latin typeface="HY헤드라인M" pitchFamily="18" charset="-127"/>
                <a:ea typeface="HY헤드라인M" pitchFamily="18" charset="-127"/>
              </a:defRPr>
            </a:lvl5pPr>
            <a:lvl6pPr marL="2514600" indent="-228600" algn="ctr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HY헤드라인M" pitchFamily="18" charset="-127"/>
                <a:ea typeface="HY헤드라인M" pitchFamily="18" charset="-127"/>
              </a:defRPr>
            </a:lvl6pPr>
            <a:lvl7pPr marL="2971800" indent="-228600" algn="ctr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HY헤드라인M" pitchFamily="18" charset="-127"/>
                <a:ea typeface="HY헤드라인M" pitchFamily="18" charset="-127"/>
              </a:defRPr>
            </a:lvl7pPr>
            <a:lvl8pPr marL="3429000" indent="-228600" algn="ctr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HY헤드라인M" pitchFamily="18" charset="-127"/>
                <a:ea typeface="HY헤드라인M" pitchFamily="18" charset="-127"/>
              </a:defRPr>
            </a:lvl8pPr>
            <a:lvl9pPr marL="3886200" indent="-228600" algn="ctr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HY헤드라인M" pitchFamily="18" charset="-127"/>
                <a:ea typeface="HY헤드라인M" pitchFamily="18" charset="-127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ko-KR" altLang="en-US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총 </a:t>
            </a:r>
            <a:r>
              <a:rPr lang="en-US" altLang="ko-KR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70</a:t>
            </a:r>
            <a:r>
              <a:rPr lang="ko-KR" altLang="en-US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名</a:t>
            </a:r>
            <a:endParaRPr lang="en-US" altLang="ko-KR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  <a:p>
            <a:pPr eaLnBrk="1" hangingPunct="1">
              <a:lnSpc>
                <a:spcPct val="13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10</a:t>
            </a:r>
            <a:r>
              <a:rPr lang="ko-KR" altLang="en-US" sz="1200" dirty="0" err="1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개팀</a:t>
            </a:r>
            <a:r>
              <a:rPr lang="ko-KR" altLang="en-US" sz="12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12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* 7</a:t>
            </a:r>
            <a:r>
              <a:rPr lang="ko-KR" altLang="en-US" sz="12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名  </a:t>
            </a:r>
            <a:endParaRPr lang="en-US" altLang="ko-KR" sz="120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  <a:p>
            <a:pPr eaLnBrk="1" hangingPunct="1">
              <a:lnSpc>
                <a:spcPct val="13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1</a:t>
            </a:r>
            <a:r>
              <a:rPr lang="ko-KR" altLang="en-US" sz="1200" dirty="0" err="1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개팀</a:t>
            </a:r>
            <a:r>
              <a:rPr lang="en-US" altLang="ko-KR" sz="12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 : </a:t>
            </a:r>
            <a:r>
              <a:rPr lang="ko-KR" altLang="en-US" sz="12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팀장 </a:t>
            </a:r>
            <a:r>
              <a:rPr lang="en-US" altLang="ko-KR" sz="12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+</a:t>
            </a:r>
            <a:r>
              <a:rPr lang="ko-KR" altLang="en-US" sz="12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팀원  총 </a:t>
            </a:r>
            <a:r>
              <a:rPr lang="en-US" altLang="ko-KR" sz="12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7</a:t>
            </a:r>
            <a:r>
              <a:rPr lang="ko-KR" altLang="en-US" sz="12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 名 구성 </a:t>
            </a:r>
            <a:endParaRPr lang="en-US" altLang="ko-KR" sz="120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2238" name="AutoShape 17"/>
          <p:cNvSpPr>
            <a:spLocks noChangeArrowheads="1"/>
          </p:cNvSpPr>
          <p:nvPr/>
        </p:nvSpPr>
        <p:spPr bwMode="auto">
          <a:xfrm>
            <a:off x="250825" y="4486275"/>
            <a:ext cx="3744913" cy="465138"/>
          </a:xfrm>
          <a:prstGeom prst="roundRect">
            <a:avLst>
              <a:gd name="adj" fmla="val 16667"/>
            </a:avLst>
          </a:prstGeom>
          <a:solidFill>
            <a:srgbClr val="FF9900"/>
          </a:solidFill>
          <a:ln w="9525" algn="ctr">
            <a:solidFill>
              <a:srgbClr val="808080"/>
            </a:solidFill>
            <a:round/>
            <a:headEnd/>
            <a:tailEnd/>
          </a:ln>
        </p:spPr>
        <p:txBody>
          <a:bodyPr wrap="none" lIns="73599" tIns="36800" rIns="73599" bIns="36800" anchor="ctr"/>
          <a:lstStyle/>
          <a:p>
            <a:r>
              <a:rPr lang="ko-KR" altLang="en-US" sz="1800">
                <a:latin typeface="HY울릉도B" pitchFamily="18" charset="-127"/>
                <a:ea typeface="HY울릉도B" pitchFamily="18" charset="-127"/>
              </a:rPr>
              <a:t>영업</a:t>
            </a:r>
            <a:r>
              <a:rPr lang="en-US" altLang="ko-KR" sz="1800">
                <a:latin typeface="HY울릉도B" pitchFamily="18" charset="-127"/>
                <a:ea typeface="HY울릉도B" pitchFamily="18" charset="-127"/>
              </a:rPr>
              <a:t>10</a:t>
            </a:r>
            <a:r>
              <a:rPr lang="ko-KR" altLang="en-US" sz="1800">
                <a:latin typeface="HY울릉도B" pitchFamily="18" charset="-127"/>
                <a:ea typeface="HY울릉도B" pitchFamily="18" charset="-127"/>
              </a:rPr>
              <a:t>개팀 </a:t>
            </a:r>
            <a:endParaRPr lang="ko-KR" altLang="en-US" sz="1800" i="1">
              <a:latin typeface="HY울릉도B" pitchFamily="18" charset="-127"/>
              <a:ea typeface="HY울릉도B" pitchFamily="18" charset="-127"/>
            </a:endParaRPr>
          </a:p>
        </p:txBody>
      </p:sp>
      <p:sp>
        <p:nvSpPr>
          <p:cNvPr id="52239" name="AutoShape 17"/>
          <p:cNvSpPr>
            <a:spLocks noChangeArrowheads="1"/>
          </p:cNvSpPr>
          <p:nvPr/>
        </p:nvSpPr>
        <p:spPr bwMode="auto">
          <a:xfrm>
            <a:off x="4984750" y="4486275"/>
            <a:ext cx="3744913" cy="465138"/>
          </a:xfrm>
          <a:prstGeom prst="roundRect">
            <a:avLst>
              <a:gd name="adj" fmla="val 16667"/>
            </a:avLst>
          </a:prstGeom>
          <a:solidFill>
            <a:srgbClr val="FF9900"/>
          </a:solidFill>
          <a:ln w="9525" algn="ctr">
            <a:solidFill>
              <a:srgbClr val="808080"/>
            </a:solidFill>
            <a:round/>
            <a:headEnd/>
            <a:tailEnd/>
          </a:ln>
        </p:spPr>
        <p:txBody>
          <a:bodyPr wrap="none" lIns="73599" tIns="36800" rIns="73599" bIns="36800" anchor="ctr"/>
          <a:lstStyle/>
          <a:p>
            <a:r>
              <a:rPr lang="ko-KR" altLang="en-US" sz="1800">
                <a:latin typeface="HY울릉도B" pitchFamily="18" charset="-127"/>
                <a:ea typeface="HY울릉도B" pitchFamily="18" charset="-127"/>
              </a:rPr>
              <a:t>영업</a:t>
            </a:r>
            <a:r>
              <a:rPr lang="en-US" altLang="ko-KR" sz="1800">
                <a:latin typeface="HY울릉도B" pitchFamily="18" charset="-127"/>
                <a:ea typeface="HY울릉도B" pitchFamily="18" charset="-127"/>
              </a:rPr>
              <a:t>10</a:t>
            </a:r>
            <a:r>
              <a:rPr lang="ko-KR" altLang="en-US" sz="1800">
                <a:latin typeface="HY울릉도B" pitchFamily="18" charset="-127"/>
                <a:ea typeface="HY울릉도B" pitchFamily="18" charset="-127"/>
              </a:rPr>
              <a:t>개팀 </a:t>
            </a:r>
            <a:endParaRPr lang="ko-KR" altLang="en-US" sz="1800" i="1">
              <a:latin typeface="HY울릉도B" pitchFamily="18" charset="-127"/>
              <a:ea typeface="HY울릉도B" pitchFamily="18" charset="-127"/>
            </a:endParaRPr>
          </a:p>
        </p:txBody>
      </p:sp>
      <p:cxnSp>
        <p:nvCxnSpPr>
          <p:cNvPr id="52240" name="직선 연결선 108"/>
          <p:cNvCxnSpPr>
            <a:cxnSpLocks noChangeShapeType="1"/>
          </p:cNvCxnSpPr>
          <p:nvPr/>
        </p:nvCxnSpPr>
        <p:spPr bwMode="auto">
          <a:xfrm>
            <a:off x="2051050" y="3670300"/>
            <a:ext cx="5092700" cy="0"/>
          </a:xfrm>
          <a:prstGeom prst="line">
            <a:avLst/>
          </a:prstGeom>
          <a:noFill/>
          <a:ln w="19050" algn="ctr">
            <a:solidFill>
              <a:srgbClr val="FFF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2241" name="Line 4"/>
          <p:cNvSpPr>
            <a:spLocks noChangeShapeType="1"/>
          </p:cNvSpPr>
          <p:nvPr/>
        </p:nvSpPr>
        <p:spPr bwMode="auto">
          <a:xfrm flipH="1">
            <a:off x="2051050" y="3670300"/>
            <a:ext cx="0" cy="479425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73599" tIns="36800" rIns="73599" bIns="36800" anchor="ctr"/>
          <a:lstStyle/>
          <a:p>
            <a:endParaRPr lang="ko-KR" altLang="en-US"/>
          </a:p>
        </p:txBody>
      </p:sp>
      <p:sp>
        <p:nvSpPr>
          <p:cNvPr id="34" name="AutoShape 19"/>
          <p:cNvSpPr>
            <a:spLocks noChangeArrowheads="1"/>
          </p:cNvSpPr>
          <p:nvPr/>
        </p:nvSpPr>
        <p:spPr bwMode="auto">
          <a:xfrm>
            <a:off x="1092200" y="3514725"/>
            <a:ext cx="1824038" cy="469900"/>
          </a:xfrm>
          <a:prstGeom prst="roundRect">
            <a:avLst>
              <a:gd name="adj" fmla="val 10093"/>
            </a:avLst>
          </a:prstGeom>
          <a:solidFill>
            <a:schemeClr val="bg2">
              <a:lumMod val="20000"/>
              <a:lumOff val="80000"/>
            </a:schemeClr>
          </a:solidFill>
          <a:ln w="3175">
            <a:solidFill>
              <a:srgbClr val="BBE0E3"/>
            </a:solidFill>
            <a:round/>
            <a:headEnd/>
            <a:tailEnd/>
          </a:ln>
        </p:spPr>
        <p:txBody>
          <a:bodyPr wrap="none" lIns="73599" tIns="36800" rIns="73599" bIns="36800" anchor="ctr"/>
          <a:lstStyle/>
          <a:p>
            <a:pPr>
              <a:defRPr/>
            </a:pPr>
            <a:r>
              <a:rPr lang="ko-KR" altLang="en-US" sz="1400" i="1" dirty="0">
                <a:latin typeface="HY울릉도B" pitchFamily="18" charset="-127"/>
                <a:ea typeface="HY울릉도B" pitchFamily="18" charset="-127"/>
              </a:rPr>
              <a:t>영업 </a:t>
            </a:r>
            <a:r>
              <a:rPr lang="en-US" altLang="ko-KR" sz="1400" i="1" dirty="0">
                <a:latin typeface="HY울릉도B" pitchFamily="18" charset="-127"/>
                <a:ea typeface="HY울릉도B" pitchFamily="18" charset="-127"/>
              </a:rPr>
              <a:t>1 </a:t>
            </a:r>
            <a:r>
              <a:rPr lang="ko-KR" altLang="en-US" sz="1400" i="1" dirty="0">
                <a:latin typeface="HY울릉도B" pitchFamily="18" charset="-127"/>
                <a:ea typeface="HY울릉도B" pitchFamily="18" charset="-127"/>
              </a:rPr>
              <a:t>본부</a:t>
            </a:r>
          </a:p>
        </p:txBody>
      </p:sp>
      <p:sp>
        <p:nvSpPr>
          <p:cNvPr id="35" name="AutoShape 19"/>
          <p:cNvSpPr>
            <a:spLocks noChangeArrowheads="1"/>
          </p:cNvSpPr>
          <p:nvPr/>
        </p:nvSpPr>
        <p:spPr bwMode="auto">
          <a:xfrm>
            <a:off x="6059488" y="3475038"/>
            <a:ext cx="1824037" cy="469900"/>
          </a:xfrm>
          <a:prstGeom prst="roundRect">
            <a:avLst>
              <a:gd name="adj" fmla="val 10093"/>
            </a:avLst>
          </a:prstGeom>
          <a:solidFill>
            <a:schemeClr val="bg2">
              <a:lumMod val="20000"/>
              <a:lumOff val="80000"/>
            </a:schemeClr>
          </a:solidFill>
          <a:ln w="3175">
            <a:solidFill>
              <a:srgbClr val="BBE0E3"/>
            </a:solidFill>
            <a:round/>
            <a:headEnd/>
            <a:tailEnd/>
          </a:ln>
        </p:spPr>
        <p:txBody>
          <a:bodyPr wrap="none" lIns="73599" tIns="36800" rIns="73599" bIns="36800" anchor="ctr"/>
          <a:lstStyle/>
          <a:p>
            <a:pPr>
              <a:defRPr/>
            </a:pPr>
            <a:r>
              <a:rPr lang="ko-KR" altLang="en-US" sz="1400" i="1" dirty="0">
                <a:latin typeface="HY울릉도B" pitchFamily="18" charset="-127"/>
                <a:ea typeface="HY울릉도B" pitchFamily="18" charset="-127"/>
              </a:rPr>
              <a:t>영업 </a:t>
            </a:r>
            <a:r>
              <a:rPr lang="en-US" altLang="ko-KR" sz="1400" i="1" dirty="0">
                <a:latin typeface="HY울릉도B" pitchFamily="18" charset="-127"/>
                <a:ea typeface="HY울릉도B" pitchFamily="18" charset="-127"/>
              </a:rPr>
              <a:t>2 </a:t>
            </a:r>
            <a:r>
              <a:rPr lang="ko-KR" altLang="en-US" sz="1400" i="1" dirty="0">
                <a:latin typeface="HY울릉도B" pitchFamily="18" charset="-127"/>
                <a:ea typeface="HY울릉도B" pitchFamily="18" charset="-127"/>
              </a:rPr>
              <a:t>본부</a:t>
            </a:r>
          </a:p>
        </p:txBody>
      </p:sp>
      <p:sp>
        <p:nvSpPr>
          <p:cNvPr id="52244" name="AutoShape 15"/>
          <p:cNvSpPr>
            <a:spLocks noChangeArrowheads="1"/>
          </p:cNvSpPr>
          <p:nvPr/>
        </p:nvSpPr>
        <p:spPr bwMode="auto">
          <a:xfrm>
            <a:off x="6323013" y="2779713"/>
            <a:ext cx="1414462" cy="433387"/>
          </a:xfrm>
          <a:prstGeom prst="roundRect">
            <a:avLst>
              <a:gd name="adj" fmla="val 10093"/>
            </a:avLst>
          </a:prstGeom>
          <a:solidFill>
            <a:srgbClr val="ECF1FA"/>
          </a:solidFill>
          <a:ln w="3175" algn="ctr">
            <a:solidFill>
              <a:srgbClr val="5F5F5F"/>
            </a:solidFill>
            <a:round/>
            <a:headEnd/>
            <a:tailEnd/>
          </a:ln>
        </p:spPr>
        <p:txBody>
          <a:bodyPr wrap="none" lIns="73599" tIns="36800" rIns="73599" bIns="36800" anchor="ctr"/>
          <a:lstStyle/>
          <a:p>
            <a:r>
              <a:rPr lang="ko-KR" altLang="en-US" sz="1100" i="1">
                <a:latin typeface="HY울릉도B" pitchFamily="18" charset="-127"/>
                <a:ea typeface="HY울릉도B" pitchFamily="18" charset="-127"/>
              </a:rPr>
              <a:t>영업지원</a:t>
            </a:r>
          </a:p>
        </p:txBody>
      </p:sp>
      <p:sp>
        <p:nvSpPr>
          <p:cNvPr id="52245" name="Text Box 143"/>
          <p:cNvSpPr txBox="1">
            <a:spLocks noChangeArrowheads="1"/>
          </p:cNvSpPr>
          <p:nvPr/>
        </p:nvSpPr>
        <p:spPr bwMode="auto">
          <a:xfrm>
            <a:off x="250825" y="5011738"/>
            <a:ext cx="3744913" cy="1079500"/>
          </a:xfrm>
          <a:prstGeom prst="rect">
            <a:avLst/>
          </a:prstGeom>
          <a:noFill/>
          <a:ln w="38100" algn="ctr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36000" tIns="0" rIns="0" bIns="0" anchor="ctr"/>
          <a:lstStyle>
            <a:lvl1pPr eaLnBrk="0" hangingPunct="0">
              <a:defRPr kumimoji="1" sz="2400">
                <a:solidFill>
                  <a:schemeClr val="tx2"/>
                </a:solidFill>
                <a:latin typeface="HY헤드라인M" pitchFamily="18" charset="-127"/>
                <a:ea typeface="HY헤드라인M" pitchFamily="18" charset="-127"/>
              </a:defRPr>
            </a:lvl1pPr>
            <a:lvl2pPr marL="742950" indent="-285750" eaLnBrk="0" hangingPunct="0">
              <a:defRPr kumimoji="1" sz="2400">
                <a:solidFill>
                  <a:schemeClr val="tx2"/>
                </a:solidFill>
                <a:latin typeface="HY헤드라인M" pitchFamily="18" charset="-127"/>
                <a:ea typeface="HY헤드라인M" pitchFamily="18" charset="-127"/>
              </a:defRPr>
            </a:lvl2pPr>
            <a:lvl3pPr marL="1143000" indent="-228600" eaLnBrk="0" hangingPunct="0">
              <a:defRPr kumimoji="1" sz="2400">
                <a:solidFill>
                  <a:schemeClr val="tx2"/>
                </a:solidFill>
                <a:latin typeface="HY헤드라인M" pitchFamily="18" charset="-127"/>
                <a:ea typeface="HY헤드라인M" pitchFamily="18" charset="-127"/>
              </a:defRPr>
            </a:lvl3pPr>
            <a:lvl4pPr marL="1600200" indent="-228600" eaLnBrk="0" hangingPunct="0">
              <a:defRPr kumimoji="1" sz="2400">
                <a:solidFill>
                  <a:schemeClr val="tx2"/>
                </a:solidFill>
                <a:latin typeface="HY헤드라인M" pitchFamily="18" charset="-127"/>
                <a:ea typeface="HY헤드라인M" pitchFamily="18" charset="-127"/>
              </a:defRPr>
            </a:lvl4pPr>
            <a:lvl5pPr marL="2057400" indent="-228600" eaLnBrk="0" hangingPunct="0">
              <a:defRPr kumimoji="1" sz="2400">
                <a:solidFill>
                  <a:schemeClr val="tx2"/>
                </a:solidFill>
                <a:latin typeface="HY헤드라인M" pitchFamily="18" charset="-127"/>
                <a:ea typeface="HY헤드라인M" pitchFamily="18" charset="-127"/>
              </a:defRPr>
            </a:lvl5pPr>
            <a:lvl6pPr marL="2514600" indent="-228600" algn="ctr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HY헤드라인M" pitchFamily="18" charset="-127"/>
                <a:ea typeface="HY헤드라인M" pitchFamily="18" charset="-127"/>
              </a:defRPr>
            </a:lvl6pPr>
            <a:lvl7pPr marL="2971800" indent="-228600" algn="ctr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HY헤드라인M" pitchFamily="18" charset="-127"/>
                <a:ea typeface="HY헤드라인M" pitchFamily="18" charset="-127"/>
              </a:defRPr>
            </a:lvl7pPr>
            <a:lvl8pPr marL="3429000" indent="-228600" algn="ctr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HY헤드라인M" pitchFamily="18" charset="-127"/>
                <a:ea typeface="HY헤드라인M" pitchFamily="18" charset="-127"/>
              </a:defRPr>
            </a:lvl8pPr>
            <a:lvl9pPr marL="3886200" indent="-228600" algn="ctr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HY헤드라인M" pitchFamily="18" charset="-127"/>
                <a:ea typeface="HY헤드라인M" pitchFamily="18" charset="-127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ko-KR" altLang="en-US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총 </a:t>
            </a:r>
            <a:r>
              <a:rPr lang="en-US" altLang="ko-KR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70</a:t>
            </a:r>
            <a:r>
              <a:rPr lang="ko-KR" altLang="en-US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名</a:t>
            </a:r>
            <a:endParaRPr lang="en-US" altLang="ko-KR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  <a:p>
            <a:pPr eaLnBrk="1" hangingPunct="1">
              <a:lnSpc>
                <a:spcPct val="13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10</a:t>
            </a:r>
            <a:r>
              <a:rPr lang="ko-KR" altLang="en-US" sz="1200" dirty="0" err="1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개팀</a:t>
            </a:r>
            <a:r>
              <a:rPr lang="ko-KR" altLang="en-US" sz="12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12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* 7</a:t>
            </a:r>
            <a:r>
              <a:rPr lang="ko-KR" altLang="en-US" sz="12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名  </a:t>
            </a:r>
            <a:endParaRPr lang="en-US" altLang="ko-KR" sz="120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  <a:p>
            <a:pPr eaLnBrk="1" hangingPunct="1">
              <a:lnSpc>
                <a:spcPct val="13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1</a:t>
            </a:r>
            <a:r>
              <a:rPr lang="ko-KR" altLang="en-US" sz="1200" dirty="0" err="1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개팀</a:t>
            </a:r>
            <a:r>
              <a:rPr lang="en-US" altLang="ko-KR" sz="12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 : </a:t>
            </a:r>
            <a:r>
              <a:rPr lang="ko-KR" altLang="en-US" sz="12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팀장 </a:t>
            </a:r>
            <a:r>
              <a:rPr lang="en-US" altLang="ko-KR" sz="12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+</a:t>
            </a:r>
            <a:r>
              <a:rPr lang="ko-KR" altLang="en-US" sz="12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팀원  총 </a:t>
            </a:r>
            <a:r>
              <a:rPr lang="en-US" altLang="ko-KR" sz="12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7</a:t>
            </a:r>
            <a:r>
              <a:rPr lang="ko-KR" altLang="en-US" sz="12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 名 구성 </a:t>
            </a:r>
            <a:endParaRPr lang="en-US" altLang="ko-KR" sz="120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2" name="TextBox 7"/>
          <p:cNvSpPr txBox="1"/>
          <p:nvPr/>
        </p:nvSpPr>
        <p:spPr>
          <a:xfrm>
            <a:off x="142875" y="16377"/>
            <a:ext cx="6661373" cy="781752"/>
          </a:xfrm>
          <a:prstGeom prst="rect">
            <a:avLst/>
          </a:prstGeom>
          <a:noFill/>
          <a:effectLst>
            <a:outerShdw dist="825500" sx="38000" sy="38000" algn="tl" rotWithShape="0">
              <a:schemeClr val="tx2">
                <a:lumMod val="40000"/>
                <a:lumOff val="60000"/>
                <a:alpha val="0"/>
              </a:schemeClr>
            </a:outerShdw>
          </a:effectLst>
        </p:spPr>
        <p:txBody>
          <a:bodyPr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200" dirty="0">
                <a:gradFill flip="none" rotWithShape="1">
                  <a:gsLst>
                    <a:gs pos="23000">
                      <a:schemeClr val="tx1">
                        <a:lumMod val="75000"/>
                        <a:lumOff val="25000"/>
                      </a:schemeClr>
                    </a:gs>
                    <a:gs pos="51000">
                      <a:schemeClr val="tx1">
                        <a:lumMod val="50000"/>
                        <a:lumOff val="50000"/>
                        <a:alpha val="67000"/>
                      </a:schemeClr>
                    </a:gs>
                    <a:gs pos="83000">
                      <a:schemeClr val="tx1"/>
                    </a:gs>
                  </a:gsLst>
                  <a:lin ang="5100000" scaled="0"/>
                  <a:tileRect/>
                </a:gradFill>
                <a:latin typeface="나눔고딕" pitchFamily="50" charset="-127"/>
                <a:ea typeface="나눔고딕" pitchFamily="50" charset="-127"/>
              </a:rPr>
              <a:t>영업 조직 구성</a:t>
            </a:r>
          </a:p>
        </p:txBody>
      </p:sp>
    </p:spTree>
    <p:extLst>
      <p:ext uri="{BB962C8B-B14F-4D97-AF65-F5344CB8AC3E}">
        <p14:creationId xmlns:p14="http://schemas.microsoft.com/office/powerpoint/2010/main" val="403235875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ChangeArrowheads="1"/>
          </p:cNvSpPr>
          <p:nvPr/>
        </p:nvSpPr>
        <p:spPr bwMode="auto">
          <a:xfrm>
            <a:off x="1269486" y="2913403"/>
            <a:ext cx="6588663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  <a:spcBef>
                <a:spcPct val="50000"/>
              </a:spcBef>
            </a:pPr>
            <a:r>
              <a:rPr lang="en-US" altLang="ko-KR" sz="60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2. </a:t>
            </a:r>
            <a:r>
              <a:rPr lang="ko-KR" altLang="en-US" sz="60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분양 수수료 제안</a:t>
            </a:r>
          </a:p>
        </p:txBody>
      </p:sp>
    </p:spTree>
    <p:extLst>
      <p:ext uri="{BB962C8B-B14F-4D97-AF65-F5344CB8AC3E}">
        <p14:creationId xmlns:p14="http://schemas.microsoft.com/office/powerpoint/2010/main" val="318102830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Text Box 210"/>
          <p:cNvSpPr txBox="1">
            <a:spLocks noChangeArrowheads="1"/>
          </p:cNvSpPr>
          <p:nvPr/>
        </p:nvSpPr>
        <p:spPr bwMode="auto">
          <a:xfrm>
            <a:off x="387350" y="1030288"/>
            <a:ext cx="5045075" cy="422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15" tIns="45708" rIns="91415" bIns="45708">
            <a:spAutoFit/>
          </a:bodyPr>
          <a:lstStyle>
            <a:lvl1pPr eaLnBrk="0" hangingPunct="0">
              <a:defRPr kumimoji="1" sz="2400">
                <a:solidFill>
                  <a:schemeClr val="tx2"/>
                </a:solidFill>
                <a:latin typeface="HY헤드라인M" pitchFamily="18" charset="-127"/>
                <a:ea typeface="HY헤드라인M" pitchFamily="18" charset="-127"/>
              </a:defRPr>
            </a:lvl1pPr>
            <a:lvl2pPr marL="742950" indent="-285750" eaLnBrk="0" hangingPunct="0">
              <a:defRPr kumimoji="1" sz="2400">
                <a:solidFill>
                  <a:schemeClr val="tx2"/>
                </a:solidFill>
                <a:latin typeface="HY헤드라인M" pitchFamily="18" charset="-127"/>
                <a:ea typeface="HY헤드라인M" pitchFamily="18" charset="-127"/>
              </a:defRPr>
            </a:lvl2pPr>
            <a:lvl3pPr marL="1143000" indent="-228600" eaLnBrk="0" hangingPunct="0">
              <a:defRPr kumimoji="1" sz="2400">
                <a:solidFill>
                  <a:schemeClr val="tx2"/>
                </a:solidFill>
                <a:latin typeface="HY헤드라인M" pitchFamily="18" charset="-127"/>
                <a:ea typeface="HY헤드라인M" pitchFamily="18" charset="-127"/>
              </a:defRPr>
            </a:lvl3pPr>
            <a:lvl4pPr marL="1600200" indent="-228600" eaLnBrk="0" hangingPunct="0">
              <a:defRPr kumimoji="1" sz="2400">
                <a:solidFill>
                  <a:schemeClr val="tx2"/>
                </a:solidFill>
                <a:latin typeface="HY헤드라인M" pitchFamily="18" charset="-127"/>
                <a:ea typeface="HY헤드라인M" pitchFamily="18" charset="-127"/>
              </a:defRPr>
            </a:lvl4pPr>
            <a:lvl5pPr marL="2057400" indent="-228600" eaLnBrk="0" hangingPunct="0">
              <a:defRPr kumimoji="1" sz="2400">
                <a:solidFill>
                  <a:schemeClr val="tx2"/>
                </a:solidFill>
                <a:latin typeface="HY헤드라인M" pitchFamily="18" charset="-127"/>
                <a:ea typeface="HY헤드라인M" pitchFamily="18" charset="-127"/>
              </a:defRPr>
            </a:lvl5pPr>
            <a:lvl6pPr marL="2514600" indent="-228600" algn="ctr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HY헤드라인M" pitchFamily="18" charset="-127"/>
                <a:ea typeface="HY헤드라인M" pitchFamily="18" charset="-127"/>
              </a:defRPr>
            </a:lvl6pPr>
            <a:lvl7pPr marL="2971800" indent="-228600" algn="ctr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HY헤드라인M" pitchFamily="18" charset="-127"/>
                <a:ea typeface="HY헤드라인M" pitchFamily="18" charset="-127"/>
              </a:defRPr>
            </a:lvl7pPr>
            <a:lvl8pPr marL="3429000" indent="-228600" algn="ctr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HY헤드라인M" pitchFamily="18" charset="-127"/>
                <a:ea typeface="HY헤드라인M" pitchFamily="18" charset="-127"/>
              </a:defRPr>
            </a:lvl8pPr>
            <a:lvl9pPr marL="3886200" indent="-228600" algn="ctr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HY헤드라인M" pitchFamily="18" charset="-127"/>
                <a:ea typeface="HY헤드라인M" pitchFamily="18" charset="-127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ko-KR" altLang="en-US" sz="1800" dirty="0">
                <a:solidFill>
                  <a:schemeClr val="bg1"/>
                </a:solidFill>
                <a:latin typeface="HY울릉도M" pitchFamily="18" charset="-127"/>
                <a:ea typeface="HY울릉도M" pitchFamily="18" charset="-127"/>
              </a:rPr>
              <a:t>■ </a:t>
            </a:r>
            <a:r>
              <a:rPr lang="ko-KR" altLang="en-US" sz="1800" dirty="0" err="1">
                <a:solidFill>
                  <a:schemeClr val="bg1"/>
                </a:solidFill>
                <a:latin typeface="HY울릉도M" pitchFamily="18" charset="-127"/>
                <a:ea typeface="HY울릉도M" pitchFamily="18" charset="-127"/>
              </a:rPr>
              <a:t>목표분양율</a:t>
            </a:r>
            <a:endParaRPr lang="en-US" altLang="ko-KR" sz="1800" dirty="0">
              <a:solidFill>
                <a:schemeClr val="bg1"/>
              </a:solidFill>
              <a:latin typeface="HY울릉도M" pitchFamily="18" charset="-127"/>
              <a:ea typeface="HY울릉도M" pitchFamily="18" charset="-127"/>
            </a:endParaRPr>
          </a:p>
        </p:txBody>
      </p:sp>
      <p:sp>
        <p:nvSpPr>
          <p:cNvPr id="54276" name="Rectangle 4"/>
          <p:cNvSpPr>
            <a:spLocks noChangeArrowheads="1"/>
          </p:cNvSpPr>
          <p:nvPr/>
        </p:nvSpPr>
        <p:spPr bwMode="auto">
          <a:xfrm>
            <a:off x="400050" y="1470025"/>
            <a:ext cx="1501775" cy="474663"/>
          </a:xfrm>
          <a:prstGeom prst="rect">
            <a:avLst/>
          </a:prstGeom>
          <a:solidFill>
            <a:srgbClr val="666633"/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 lIns="91415" tIns="45708" rIns="91415" bIns="45708" anchor="ctr"/>
          <a:lstStyle/>
          <a:p>
            <a:r>
              <a:rPr lang="ko-KR" altLang="en-US" sz="1300">
                <a:solidFill>
                  <a:schemeClr val="bg1"/>
                </a:solidFill>
                <a:latin typeface="HY울릉도M" pitchFamily="18" charset="-127"/>
                <a:ea typeface="HY울릉도M" pitchFamily="18" charset="-127"/>
              </a:rPr>
              <a:t>구 분</a:t>
            </a:r>
          </a:p>
        </p:txBody>
      </p:sp>
      <p:sp>
        <p:nvSpPr>
          <p:cNvPr id="54277" name="Rectangle 12"/>
          <p:cNvSpPr>
            <a:spLocks noChangeArrowheads="1"/>
          </p:cNvSpPr>
          <p:nvPr/>
        </p:nvSpPr>
        <p:spPr bwMode="auto">
          <a:xfrm>
            <a:off x="1970088" y="1470025"/>
            <a:ext cx="1547812" cy="471488"/>
          </a:xfrm>
          <a:prstGeom prst="rect">
            <a:avLst/>
          </a:prstGeom>
          <a:solidFill>
            <a:srgbClr val="666633"/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 lIns="91415" tIns="45708" rIns="91415" bIns="45708" anchor="ctr"/>
          <a:lstStyle/>
          <a:p>
            <a:r>
              <a:rPr lang="en-US" altLang="ko-KR" sz="1300">
                <a:solidFill>
                  <a:schemeClr val="bg1"/>
                </a:solidFill>
                <a:latin typeface="HY울릉도M" pitchFamily="18" charset="-127"/>
                <a:ea typeface="HY울릉도M" pitchFamily="18" charset="-127"/>
              </a:rPr>
              <a:t>D+1</a:t>
            </a:r>
            <a:endParaRPr lang="ko-KR" altLang="en-US" sz="1300">
              <a:solidFill>
                <a:schemeClr val="bg1"/>
              </a:solidFill>
              <a:latin typeface="HY울릉도M" pitchFamily="18" charset="-127"/>
              <a:ea typeface="HY울릉도M" pitchFamily="18" charset="-127"/>
            </a:endParaRPr>
          </a:p>
        </p:txBody>
      </p:sp>
      <p:sp>
        <p:nvSpPr>
          <p:cNvPr id="54278" name="Rectangle 4"/>
          <p:cNvSpPr>
            <a:spLocks noChangeArrowheads="1"/>
          </p:cNvSpPr>
          <p:nvPr/>
        </p:nvSpPr>
        <p:spPr bwMode="auto">
          <a:xfrm>
            <a:off x="400050" y="1979613"/>
            <a:ext cx="1501775" cy="474662"/>
          </a:xfrm>
          <a:prstGeom prst="rect">
            <a:avLst/>
          </a:prstGeom>
          <a:solidFill>
            <a:schemeClr val="tx1"/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 lIns="91415" tIns="45708" rIns="91415" bIns="45708" anchor="ctr"/>
          <a:lstStyle/>
          <a:p>
            <a:r>
              <a:rPr lang="ko-KR" altLang="en-US" sz="1300">
                <a:solidFill>
                  <a:schemeClr val="bg1"/>
                </a:solidFill>
                <a:latin typeface="HY울릉도M" pitchFamily="18" charset="-127"/>
                <a:ea typeface="HY울릉도M" pitchFamily="18" charset="-127"/>
              </a:rPr>
              <a:t>목표분양율</a:t>
            </a:r>
          </a:p>
        </p:txBody>
      </p:sp>
      <p:sp>
        <p:nvSpPr>
          <p:cNvPr id="54279" name="Rectangle 12"/>
          <p:cNvSpPr>
            <a:spLocks noChangeArrowheads="1"/>
          </p:cNvSpPr>
          <p:nvPr/>
        </p:nvSpPr>
        <p:spPr bwMode="auto">
          <a:xfrm>
            <a:off x="1970088" y="1979613"/>
            <a:ext cx="1547812" cy="471487"/>
          </a:xfrm>
          <a:prstGeom prst="rect">
            <a:avLst/>
          </a:prstGeom>
          <a:noFill/>
          <a:ln w="9525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15" tIns="45708" rIns="91415" bIns="45708" anchor="ctr"/>
          <a:lstStyle/>
          <a:p>
            <a:r>
              <a:rPr lang="en-US" altLang="ko-KR" sz="1300">
                <a:solidFill>
                  <a:schemeClr val="bg1"/>
                </a:solidFill>
                <a:latin typeface="HY울릉도M" pitchFamily="18" charset="-127"/>
                <a:ea typeface="HY울릉도M" pitchFamily="18" charset="-127"/>
              </a:rPr>
              <a:t>40%</a:t>
            </a:r>
            <a:endParaRPr lang="ko-KR" altLang="en-US" sz="1300">
              <a:solidFill>
                <a:schemeClr val="bg1"/>
              </a:solidFill>
              <a:latin typeface="HY울릉도M" pitchFamily="18" charset="-127"/>
              <a:ea typeface="HY울릉도M" pitchFamily="18" charset="-127"/>
            </a:endParaRPr>
          </a:p>
        </p:txBody>
      </p:sp>
      <p:sp>
        <p:nvSpPr>
          <p:cNvPr id="54280" name="Rectangle 12"/>
          <p:cNvSpPr>
            <a:spLocks noChangeArrowheads="1"/>
          </p:cNvSpPr>
          <p:nvPr/>
        </p:nvSpPr>
        <p:spPr bwMode="auto">
          <a:xfrm>
            <a:off x="3594100" y="1470025"/>
            <a:ext cx="1547813" cy="471488"/>
          </a:xfrm>
          <a:prstGeom prst="rect">
            <a:avLst/>
          </a:prstGeom>
          <a:solidFill>
            <a:srgbClr val="666633"/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 lIns="91415" tIns="45708" rIns="91415" bIns="45708" anchor="ctr"/>
          <a:lstStyle/>
          <a:p>
            <a:r>
              <a:rPr lang="en-US" altLang="ko-KR" sz="1300">
                <a:solidFill>
                  <a:schemeClr val="bg1"/>
                </a:solidFill>
                <a:latin typeface="HY울릉도M" pitchFamily="18" charset="-127"/>
                <a:ea typeface="HY울릉도M" pitchFamily="18" charset="-127"/>
              </a:rPr>
              <a:t>D+2</a:t>
            </a:r>
            <a:endParaRPr lang="ko-KR" altLang="en-US" sz="1300">
              <a:solidFill>
                <a:schemeClr val="bg1"/>
              </a:solidFill>
              <a:latin typeface="HY울릉도M" pitchFamily="18" charset="-127"/>
              <a:ea typeface="HY울릉도M" pitchFamily="18" charset="-127"/>
            </a:endParaRPr>
          </a:p>
        </p:txBody>
      </p:sp>
      <p:sp>
        <p:nvSpPr>
          <p:cNvPr id="54281" name="Rectangle 12"/>
          <p:cNvSpPr>
            <a:spLocks noChangeArrowheads="1"/>
          </p:cNvSpPr>
          <p:nvPr/>
        </p:nvSpPr>
        <p:spPr bwMode="auto">
          <a:xfrm>
            <a:off x="3594100" y="1979613"/>
            <a:ext cx="1547813" cy="471487"/>
          </a:xfrm>
          <a:prstGeom prst="rect">
            <a:avLst/>
          </a:prstGeom>
          <a:noFill/>
          <a:ln w="9525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15" tIns="45708" rIns="91415" bIns="45708" anchor="ctr"/>
          <a:lstStyle/>
          <a:p>
            <a:r>
              <a:rPr lang="en-US" altLang="ko-KR" sz="1300">
                <a:solidFill>
                  <a:schemeClr val="bg1"/>
                </a:solidFill>
                <a:latin typeface="HY울릉도M" pitchFamily="18" charset="-127"/>
                <a:ea typeface="HY울릉도M" pitchFamily="18" charset="-127"/>
              </a:rPr>
              <a:t>20%</a:t>
            </a:r>
            <a:endParaRPr lang="ko-KR" altLang="en-US" sz="1300">
              <a:solidFill>
                <a:schemeClr val="bg1"/>
              </a:solidFill>
              <a:latin typeface="HY울릉도M" pitchFamily="18" charset="-127"/>
              <a:ea typeface="HY울릉도M" pitchFamily="18" charset="-127"/>
            </a:endParaRPr>
          </a:p>
        </p:txBody>
      </p:sp>
      <p:sp>
        <p:nvSpPr>
          <p:cNvPr id="54282" name="Rectangle 12"/>
          <p:cNvSpPr>
            <a:spLocks noChangeArrowheads="1"/>
          </p:cNvSpPr>
          <p:nvPr/>
        </p:nvSpPr>
        <p:spPr bwMode="auto">
          <a:xfrm>
            <a:off x="5213350" y="1470025"/>
            <a:ext cx="1547813" cy="471488"/>
          </a:xfrm>
          <a:prstGeom prst="rect">
            <a:avLst/>
          </a:prstGeom>
          <a:solidFill>
            <a:srgbClr val="666633"/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 lIns="91415" tIns="45708" rIns="91415" bIns="45708" anchor="ctr"/>
          <a:lstStyle/>
          <a:p>
            <a:r>
              <a:rPr lang="en-US" altLang="ko-KR" sz="1300">
                <a:solidFill>
                  <a:schemeClr val="bg1"/>
                </a:solidFill>
                <a:latin typeface="HY울릉도M" pitchFamily="18" charset="-127"/>
                <a:ea typeface="HY울릉도M" pitchFamily="18" charset="-127"/>
              </a:rPr>
              <a:t>D+3</a:t>
            </a:r>
            <a:endParaRPr lang="ko-KR" altLang="en-US" sz="1300">
              <a:solidFill>
                <a:schemeClr val="bg1"/>
              </a:solidFill>
              <a:latin typeface="HY울릉도M" pitchFamily="18" charset="-127"/>
              <a:ea typeface="HY울릉도M" pitchFamily="18" charset="-127"/>
            </a:endParaRPr>
          </a:p>
        </p:txBody>
      </p:sp>
      <p:sp>
        <p:nvSpPr>
          <p:cNvPr id="54283" name="Rectangle 12"/>
          <p:cNvSpPr>
            <a:spLocks noChangeArrowheads="1"/>
          </p:cNvSpPr>
          <p:nvPr/>
        </p:nvSpPr>
        <p:spPr bwMode="auto">
          <a:xfrm>
            <a:off x="5213350" y="1979613"/>
            <a:ext cx="1547813" cy="471487"/>
          </a:xfrm>
          <a:prstGeom prst="rect">
            <a:avLst/>
          </a:prstGeom>
          <a:noFill/>
          <a:ln w="9525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15" tIns="45708" rIns="91415" bIns="45708" anchor="ctr"/>
          <a:lstStyle/>
          <a:p>
            <a:r>
              <a:rPr lang="en-US" altLang="ko-KR" sz="1300">
                <a:solidFill>
                  <a:schemeClr val="bg1"/>
                </a:solidFill>
                <a:latin typeface="HY울릉도M" pitchFamily="18" charset="-127"/>
                <a:ea typeface="HY울릉도M" pitchFamily="18" charset="-127"/>
              </a:rPr>
              <a:t>20%</a:t>
            </a:r>
            <a:endParaRPr lang="ko-KR" altLang="en-US" sz="1300">
              <a:solidFill>
                <a:schemeClr val="bg1"/>
              </a:solidFill>
              <a:latin typeface="HY울릉도M" pitchFamily="18" charset="-127"/>
              <a:ea typeface="HY울릉도M" pitchFamily="18" charset="-127"/>
            </a:endParaRPr>
          </a:p>
        </p:txBody>
      </p:sp>
      <p:sp>
        <p:nvSpPr>
          <p:cNvPr id="54284" name="Rectangle 12"/>
          <p:cNvSpPr>
            <a:spLocks noChangeArrowheads="1"/>
          </p:cNvSpPr>
          <p:nvPr/>
        </p:nvSpPr>
        <p:spPr bwMode="auto">
          <a:xfrm>
            <a:off x="6832600" y="1470025"/>
            <a:ext cx="1547813" cy="471488"/>
          </a:xfrm>
          <a:prstGeom prst="rect">
            <a:avLst/>
          </a:prstGeom>
          <a:solidFill>
            <a:srgbClr val="666633"/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 lIns="91415" tIns="45708" rIns="91415" bIns="45708" anchor="ctr"/>
          <a:lstStyle/>
          <a:p>
            <a:r>
              <a:rPr lang="en-US" altLang="ko-KR" sz="1300">
                <a:solidFill>
                  <a:schemeClr val="bg1"/>
                </a:solidFill>
                <a:latin typeface="HY울릉도M" pitchFamily="18" charset="-127"/>
                <a:ea typeface="HY울릉도M" pitchFamily="18" charset="-127"/>
              </a:rPr>
              <a:t>D+3~</a:t>
            </a:r>
            <a:endParaRPr lang="ko-KR" altLang="en-US" sz="1300">
              <a:solidFill>
                <a:schemeClr val="bg1"/>
              </a:solidFill>
              <a:latin typeface="HY울릉도M" pitchFamily="18" charset="-127"/>
              <a:ea typeface="HY울릉도M" pitchFamily="18" charset="-127"/>
            </a:endParaRPr>
          </a:p>
        </p:txBody>
      </p:sp>
      <p:sp>
        <p:nvSpPr>
          <p:cNvPr id="54285" name="Rectangle 12"/>
          <p:cNvSpPr>
            <a:spLocks noChangeArrowheads="1"/>
          </p:cNvSpPr>
          <p:nvPr/>
        </p:nvSpPr>
        <p:spPr bwMode="auto">
          <a:xfrm>
            <a:off x="6832600" y="1979613"/>
            <a:ext cx="1547813" cy="471487"/>
          </a:xfrm>
          <a:prstGeom prst="rect">
            <a:avLst/>
          </a:prstGeom>
          <a:noFill/>
          <a:ln w="9525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15" tIns="45708" rIns="91415" bIns="45708" anchor="ctr"/>
          <a:lstStyle/>
          <a:p>
            <a:r>
              <a:rPr lang="en-US" altLang="ko-KR" sz="1300">
                <a:solidFill>
                  <a:schemeClr val="bg1"/>
                </a:solidFill>
                <a:latin typeface="HY울릉도M" pitchFamily="18" charset="-127"/>
                <a:ea typeface="HY울릉도M" pitchFamily="18" charset="-127"/>
              </a:rPr>
              <a:t>20%</a:t>
            </a:r>
            <a:endParaRPr lang="ko-KR" altLang="en-US" sz="1300">
              <a:solidFill>
                <a:schemeClr val="bg1"/>
              </a:solidFill>
              <a:latin typeface="HY울릉도M" pitchFamily="18" charset="-127"/>
              <a:ea typeface="HY울릉도M" pitchFamily="18" charset="-127"/>
            </a:endParaRPr>
          </a:p>
        </p:txBody>
      </p:sp>
      <p:sp>
        <p:nvSpPr>
          <p:cNvPr id="54286" name="Line 90"/>
          <p:cNvSpPr>
            <a:spLocks noChangeShapeType="1"/>
          </p:cNvSpPr>
          <p:nvPr/>
        </p:nvSpPr>
        <p:spPr bwMode="auto">
          <a:xfrm flipV="1">
            <a:off x="1350963" y="6129338"/>
            <a:ext cx="6973887" cy="12700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104296" tIns="52148" rIns="104296" bIns="52148"/>
          <a:lstStyle/>
          <a:p>
            <a:endParaRPr lang="ko-KR" altLang="en-US"/>
          </a:p>
        </p:txBody>
      </p:sp>
      <p:sp>
        <p:nvSpPr>
          <p:cNvPr id="54287" name="Rectangle 92"/>
          <p:cNvSpPr>
            <a:spLocks noChangeArrowheads="1"/>
          </p:cNvSpPr>
          <p:nvPr/>
        </p:nvSpPr>
        <p:spPr bwMode="auto">
          <a:xfrm>
            <a:off x="611188" y="6215063"/>
            <a:ext cx="1397000" cy="28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4296" tIns="52148" rIns="104296" bIns="52148" anchor="ctr"/>
          <a:lstStyle/>
          <a:p>
            <a:r>
              <a:rPr lang="en-US" altLang="ko-KR" sz="1500">
                <a:solidFill>
                  <a:schemeClr val="bg1"/>
                </a:solidFill>
                <a:latin typeface="HY울릉도M" pitchFamily="18" charset="-127"/>
                <a:ea typeface="HY울릉도M" pitchFamily="18" charset="-127"/>
              </a:rPr>
              <a:t>D-Day</a:t>
            </a:r>
          </a:p>
        </p:txBody>
      </p:sp>
      <p:sp>
        <p:nvSpPr>
          <p:cNvPr id="54288" name="Rectangle 93"/>
          <p:cNvSpPr>
            <a:spLocks noChangeArrowheads="1"/>
          </p:cNvSpPr>
          <p:nvPr/>
        </p:nvSpPr>
        <p:spPr bwMode="auto">
          <a:xfrm>
            <a:off x="2005013" y="6238875"/>
            <a:ext cx="1398587" cy="28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4296" tIns="52148" rIns="104296" bIns="52148" anchor="ctr"/>
          <a:lstStyle/>
          <a:p>
            <a:r>
              <a:rPr lang="en-US" altLang="ko-KR" sz="1500">
                <a:solidFill>
                  <a:schemeClr val="bg1"/>
                </a:solidFill>
                <a:latin typeface="HY울릉도M" pitchFamily="18" charset="-127"/>
                <a:ea typeface="HY울릉도M" pitchFamily="18" charset="-127"/>
              </a:rPr>
              <a:t>D+1</a:t>
            </a:r>
            <a:r>
              <a:rPr lang="ko-KR" altLang="en-US" sz="1500">
                <a:solidFill>
                  <a:schemeClr val="bg1"/>
                </a:solidFill>
                <a:latin typeface="HY울릉도M" pitchFamily="18" charset="-127"/>
                <a:ea typeface="HY울릉도M" pitchFamily="18" charset="-127"/>
              </a:rPr>
              <a:t>개월</a:t>
            </a:r>
          </a:p>
        </p:txBody>
      </p:sp>
      <p:sp>
        <p:nvSpPr>
          <p:cNvPr id="54289" name="Line 133"/>
          <p:cNvSpPr>
            <a:spLocks noChangeShapeType="1"/>
          </p:cNvSpPr>
          <p:nvPr/>
        </p:nvSpPr>
        <p:spPr bwMode="auto">
          <a:xfrm>
            <a:off x="1344613" y="3478213"/>
            <a:ext cx="11112" cy="2671762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104296" tIns="52148" rIns="104296" bIns="52148"/>
          <a:lstStyle/>
          <a:p>
            <a:endParaRPr lang="ko-KR" altLang="en-US"/>
          </a:p>
        </p:txBody>
      </p:sp>
      <p:sp>
        <p:nvSpPr>
          <p:cNvPr id="54290" name="Line 134"/>
          <p:cNvSpPr>
            <a:spLocks noChangeShapeType="1"/>
          </p:cNvSpPr>
          <p:nvPr/>
        </p:nvSpPr>
        <p:spPr bwMode="auto">
          <a:xfrm>
            <a:off x="2566988" y="3549650"/>
            <a:ext cx="3175" cy="2614613"/>
          </a:xfrm>
          <a:prstGeom prst="line">
            <a:avLst/>
          </a:prstGeom>
          <a:noFill/>
          <a:ln w="12700">
            <a:solidFill>
              <a:schemeClr val="bg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104296" tIns="52148" rIns="104296" bIns="52148"/>
          <a:lstStyle/>
          <a:p>
            <a:endParaRPr lang="ko-KR" altLang="en-US"/>
          </a:p>
        </p:txBody>
      </p:sp>
      <p:sp>
        <p:nvSpPr>
          <p:cNvPr id="54291" name="Line 136"/>
          <p:cNvSpPr>
            <a:spLocks noChangeShapeType="1"/>
          </p:cNvSpPr>
          <p:nvPr/>
        </p:nvSpPr>
        <p:spPr bwMode="auto">
          <a:xfrm>
            <a:off x="4278313" y="3519488"/>
            <a:ext cx="3175" cy="2614612"/>
          </a:xfrm>
          <a:prstGeom prst="line">
            <a:avLst/>
          </a:prstGeom>
          <a:noFill/>
          <a:ln w="12700">
            <a:solidFill>
              <a:schemeClr val="bg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104296" tIns="52148" rIns="104296" bIns="52148"/>
          <a:lstStyle/>
          <a:p>
            <a:endParaRPr lang="ko-KR" altLang="en-US"/>
          </a:p>
        </p:txBody>
      </p:sp>
      <p:sp>
        <p:nvSpPr>
          <p:cNvPr id="54292" name="Rectangle 189"/>
          <p:cNvSpPr>
            <a:spLocks noChangeArrowheads="1"/>
          </p:cNvSpPr>
          <p:nvPr/>
        </p:nvSpPr>
        <p:spPr bwMode="auto">
          <a:xfrm>
            <a:off x="719138" y="3219450"/>
            <a:ext cx="641350" cy="28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4296" tIns="52148" rIns="104296" bIns="52148" anchor="ctr"/>
          <a:lstStyle/>
          <a:p>
            <a:r>
              <a:rPr lang="en-US" altLang="ko-KR" sz="1500">
                <a:solidFill>
                  <a:schemeClr val="bg1"/>
                </a:solidFill>
                <a:latin typeface="HY울릉도M" pitchFamily="18" charset="-127"/>
                <a:ea typeface="HY울릉도M" pitchFamily="18" charset="-127"/>
              </a:rPr>
              <a:t>(%)</a:t>
            </a:r>
          </a:p>
        </p:txBody>
      </p:sp>
      <p:sp>
        <p:nvSpPr>
          <p:cNvPr id="54293" name="Rectangle 190"/>
          <p:cNvSpPr>
            <a:spLocks noChangeArrowheads="1"/>
          </p:cNvSpPr>
          <p:nvPr/>
        </p:nvSpPr>
        <p:spPr bwMode="auto">
          <a:xfrm>
            <a:off x="727075" y="5969000"/>
            <a:ext cx="642938" cy="28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4296" tIns="52148" rIns="104296" bIns="52148" anchor="ctr"/>
          <a:lstStyle/>
          <a:p>
            <a:r>
              <a:rPr lang="en-US" altLang="ko-KR" sz="1500">
                <a:solidFill>
                  <a:schemeClr val="bg1"/>
                </a:solidFill>
                <a:latin typeface="HY울릉도M" pitchFamily="18" charset="-127"/>
                <a:ea typeface="HY울릉도M" pitchFamily="18" charset="-127"/>
              </a:rPr>
              <a:t>0</a:t>
            </a:r>
          </a:p>
        </p:txBody>
      </p:sp>
      <p:sp>
        <p:nvSpPr>
          <p:cNvPr id="54294" name="Rectangle 191"/>
          <p:cNvSpPr>
            <a:spLocks noChangeArrowheads="1"/>
          </p:cNvSpPr>
          <p:nvPr/>
        </p:nvSpPr>
        <p:spPr bwMode="auto">
          <a:xfrm>
            <a:off x="725488" y="5473700"/>
            <a:ext cx="642937" cy="28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4296" tIns="52148" rIns="104296" bIns="52148" anchor="ctr"/>
          <a:lstStyle/>
          <a:p>
            <a:r>
              <a:rPr lang="en-US" altLang="ko-KR" sz="1500">
                <a:solidFill>
                  <a:schemeClr val="bg1"/>
                </a:solidFill>
                <a:latin typeface="HY울릉도M" pitchFamily="18" charset="-127"/>
                <a:ea typeface="HY울릉도M" pitchFamily="18" charset="-127"/>
              </a:rPr>
              <a:t>20</a:t>
            </a:r>
          </a:p>
        </p:txBody>
      </p:sp>
      <p:sp>
        <p:nvSpPr>
          <p:cNvPr id="54295" name="Rectangle 192"/>
          <p:cNvSpPr>
            <a:spLocks noChangeArrowheads="1"/>
          </p:cNvSpPr>
          <p:nvPr/>
        </p:nvSpPr>
        <p:spPr bwMode="auto">
          <a:xfrm>
            <a:off x="723900" y="4978400"/>
            <a:ext cx="642938" cy="28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4296" tIns="52148" rIns="104296" bIns="52148" anchor="ctr"/>
          <a:lstStyle/>
          <a:p>
            <a:r>
              <a:rPr lang="en-US" altLang="ko-KR" sz="1500">
                <a:solidFill>
                  <a:schemeClr val="bg1"/>
                </a:solidFill>
                <a:latin typeface="HY울릉도M" pitchFamily="18" charset="-127"/>
                <a:ea typeface="HY울릉도M" pitchFamily="18" charset="-127"/>
              </a:rPr>
              <a:t>40</a:t>
            </a:r>
          </a:p>
        </p:txBody>
      </p:sp>
      <p:sp>
        <p:nvSpPr>
          <p:cNvPr id="54296" name="Rectangle 193"/>
          <p:cNvSpPr>
            <a:spLocks noChangeArrowheads="1"/>
          </p:cNvSpPr>
          <p:nvPr/>
        </p:nvSpPr>
        <p:spPr bwMode="auto">
          <a:xfrm>
            <a:off x="714375" y="4471988"/>
            <a:ext cx="642938" cy="28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4296" tIns="52148" rIns="104296" bIns="52148" anchor="ctr"/>
          <a:lstStyle/>
          <a:p>
            <a:r>
              <a:rPr lang="en-US" altLang="ko-KR" sz="1500">
                <a:solidFill>
                  <a:schemeClr val="bg1"/>
                </a:solidFill>
                <a:latin typeface="HY울릉도M" pitchFamily="18" charset="-127"/>
                <a:ea typeface="HY울릉도M" pitchFamily="18" charset="-127"/>
              </a:rPr>
              <a:t>60</a:t>
            </a:r>
          </a:p>
        </p:txBody>
      </p:sp>
      <p:sp>
        <p:nvSpPr>
          <p:cNvPr id="54297" name="Rectangle 194"/>
          <p:cNvSpPr>
            <a:spLocks noChangeArrowheads="1"/>
          </p:cNvSpPr>
          <p:nvPr/>
        </p:nvSpPr>
        <p:spPr bwMode="auto">
          <a:xfrm>
            <a:off x="725488" y="3987800"/>
            <a:ext cx="642937" cy="28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4296" tIns="52148" rIns="104296" bIns="52148" anchor="ctr"/>
          <a:lstStyle/>
          <a:p>
            <a:r>
              <a:rPr lang="en-US" altLang="ko-KR" sz="1500">
                <a:solidFill>
                  <a:schemeClr val="bg1"/>
                </a:solidFill>
                <a:latin typeface="HY울릉도M" pitchFamily="18" charset="-127"/>
                <a:ea typeface="HY울릉도M" pitchFamily="18" charset="-127"/>
              </a:rPr>
              <a:t>80</a:t>
            </a:r>
          </a:p>
        </p:txBody>
      </p:sp>
      <p:sp>
        <p:nvSpPr>
          <p:cNvPr id="54298" name="Rectangle 195"/>
          <p:cNvSpPr>
            <a:spLocks noChangeArrowheads="1"/>
          </p:cNvSpPr>
          <p:nvPr/>
        </p:nvSpPr>
        <p:spPr bwMode="auto">
          <a:xfrm>
            <a:off x="714375" y="3498850"/>
            <a:ext cx="642938" cy="28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4296" tIns="52148" rIns="104296" bIns="52148" anchor="ctr"/>
          <a:lstStyle/>
          <a:p>
            <a:r>
              <a:rPr lang="en-US" altLang="ko-KR" sz="1500">
                <a:solidFill>
                  <a:schemeClr val="bg1"/>
                </a:solidFill>
                <a:latin typeface="HY울릉도M" pitchFamily="18" charset="-127"/>
                <a:ea typeface="HY울릉도M" pitchFamily="18" charset="-127"/>
              </a:rPr>
              <a:t>100</a:t>
            </a:r>
          </a:p>
        </p:txBody>
      </p:sp>
      <p:sp>
        <p:nvSpPr>
          <p:cNvPr id="54299" name="Text Box 205"/>
          <p:cNvSpPr txBox="1">
            <a:spLocks noChangeArrowheads="1"/>
          </p:cNvSpPr>
          <p:nvPr/>
        </p:nvSpPr>
        <p:spPr bwMode="auto">
          <a:xfrm>
            <a:off x="2192338" y="4186238"/>
            <a:ext cx="755650" cy="40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4296" tIns="52148" rIns="104296" bIns="52148">
            <a:spAutoFit/>
          </a:bodyPr>
          <a:lstStyle>
            <a:lvl1pPr eaLnBrk="0" hangingPunct="0">
              <a:defRPr kumimoji="1" sz="2400">
                <a:solidFill>
                  <a:schemeClr val="tx2"/>
                </a:solidFill>
                <a:latin typeface="HY헤드라인M" pitchFamily="18" charset="-127"/>
                <a:ea typeface="HY헤드라인M" pitchFamily="18" charset="-127"/>
              </a:defRPr>
            </a:lvl1pPr>
            <a:lvl2pPr marL="742950" indent="-285750" eaLnBrk="0" hangingPunct="0">
              <a:defRPr kumimoji="1" sz="2400">
                <a:solidFill>
                  <a:schemeClr val="tx2"/>
                </a:solidFill>
                <a:latin typeface="HY헤드라인M" pitchFamily="18" charset="-127"/>
                <a:ea typeface="HY헤드라인M" pitchFamily="18" charset="-127"/>
              </a:defRPr>
            </a:lvl2pPr>
            <a:lvl3pPr marL="1143000" indent="-228600" eaLnBrk="0" hangingPunct="0">
              <a:defRPr kumimoji="1" sz="2400">
                <a:solidFill>
                  <a:schemeClr val="tx2"/>
                </a:solidFill>
                <a:latin typeface="HY헤드라인M" pitchFamily="18" charset="-127"/>
                <a:ea typeface="HY헤드라인M" pitchFamily="18" charset="-127"/>
              </a:defRPr>
            </a:lvl3pPr>
            <a:lvl4pPr marL="1600200" indent="-228600" eaLnBrk="0" hangingPunct="0">
              <a:defRPr kumimoji="1" sz="2400">
                <a:solidFill>
                  <a:schemeClr val="tx2"/>
                </a:solidFill>
                <a:latin typeface="HY헤드라인M" pitchFamily="18" charset="-127"/>
                <a:ea typeface="HY헤드라인M" pitchFamily="18" charset="-127"/>
              </a:defRPr>
            </a:lvl4pPr>
            <a:lvl5pPr marL="2057400" indent="-228600" eaLnBrk="0" hangingPunct="0">
              <a:defRPr kumimoji="1" sz="2400">
                <a:solidFill>
                  <a:schemeClr val="tx2"/>
                </a:solidFill>
                <a:latin typeface="HY헤드라인M" pitchFamily="18" charset="-127"/>
                <a:ea typeface="HY헤드라인M" pitchFamily="18" charset="-127"/>
              </a:defRPr>
            </a:lvl5pPr>
            <a:lvl6pPr marL="2514600" indent="-228600" algn="ctr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HY헤드라인M" pitchFamily="18" charset="-127"/>
                <a:ea typeface="HY헤드라인M" pitchFamily="18" charset="-127"/>
              </a:defRPr>
            </a:lvl6pPr>
            <a:lvl7pPr marL="2971800" indent="-228600" algn="ctr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HY헤드라인M" pitchFamily="18" charset="-127"/>
                <a:ea typeface="HY헤드라인M" pitchFamily="18" charset="-127"/>
              </a:defRPr>
            </a:lvl7pPr>
            <a:lvl8pPr marL="3429000" indent="-228600" algn="ctr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HY헤드라인M" pitchFamily="18" charset="-127"/>
                <a:ea typeface="HY헤드라인M" pitchFamily="18" charset="-127"/>
              </a:defRPr>
            </a:lvl8pPr>
            <a:lvl9pPr marL="3886200" indent="-228600" algn="ctr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HY헤드라인M" pitchFamily="18" charset="-127"/>
                <a:ea typeface="HY헤드라인M" pitchFamily="18" charset="-127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ko-KR" sz="1400" b="1">
                <a:solidFill>
                  <a:schemeClr val="bg1"/>
                </a:solidFill>
                <a:latin typeface="HY울릉도M" pitchFamily="18" charset="-127"/>
                <a:ea typeface="HY울릉도M" pitchFamily="18" charset="-127"/>
              </a:rPr>
              <a:t>40%</a:t>
            </a:r>
          </a:p>
        </p:txBody>
      </p:sp>
      <p:sp>
        <p:nvSpPr>
          <p:cNvPr id="54300" name="Text Box 210"/>
          <p:cNvSpPr txBox="1">
            <a:spLocks noChangeArrowheads="1"/>
          </p:cNvSpPr>
          <p:nvPr/>
        </p:nvSpPr>
        <p:spPr bwMode="auto">
          <a:xfrm>
            <a:off x="7183438" y="3140075"/>
            <a:ext cx="1071562" cy="382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4296" tIns="52148" rIns="104296" bIns="52148">
            <a:spAutoFit/>
          </a:bodyPr>
          <a:lstStyle>
            <a:lvl1pPr eaLnBrk="0" hangingPunct="0">
              <a:defRPr kumimoji="1" sz="2400">
                <a:solidFill>
                  <a:schemeClr val="tx2"/>
                </a:solidFill>
                <a:latin typeface="HY헤드라인M" pitchFamily="18" charset="-127"/>
                <a:ea typeface="HY헤드라인M" pitchFamily="18" charset="-127"/>
              </a:defRPr>
            </a:lvl1pPr>
            <a:lvl2pPr marL="742950" indent="-285750" eaLnBrk="0" hangingPunct="0">
              <a:defRPr kumimoji="1" sz="2400">
                <a:solidFill>
                  <a:schemeClr val="tx2"/>
                </a:solidFill>
                <a:latin typeface="HY헤드라인M" pitchFamily="18" charset="-127"/>
                <a:ea typeface="HY헤드라인M" pitchFamily="18" charset="-127"/>
              </a:defRPr>
            </a:lvl2pPr>
            <a:lvl3pPr marL="1143000" indent="-228600" eaLnBrk="0" hangingPunct="0">
              <a:defRPr kumimoji="1" sz="2400">
                <a:solidFill>
                  <a:schemeClr val="tx2"/>
                </a:solidFill>
                <a:latin typeface="HY헤드라인M" pitchFamily="18" charset="-127"/>
                <a:ea typeface="HY헤드라인M" pitchFamily="18" charset="-127"/>
              </a:defRPr>
            </a:lvl3pPr>
            <a:lvl4pPr marL="1600200" indent="-228600" eaLnBrk="0" hangingPunct="0">
              <a:defRPr kumimoji="1" sz="2400">
                <a:solidFill>
                  <a:schemeClr val="tx2"/>
                </a:solidFill>
                <a:latin typeface="HY헤드라인M" pitchFamily="18" charset="-127"/>
                <a:ea typeface="HY헤드라인M" pitchFamily="18" charset="-127"/>
              </a:defRPr>
            </a:lvl4pPr>
            <a:lvl5pPr marL="2057400" indent="-228600" eaLnBrk="0" hangingPunct="0">
              <a:defRPr kumimoji="1" sz="2400">
                <a:solidFill>
                  <a:schemeClr val="tx2"/>
                </a:solidFill>
                <a:latin typeface="HY헤드라인M" pitchFamily="18" charset="-127"/>
                <a:ea typeface="HY헤드라인M" pitchFamily="18" charset="-127"/>
              </a:defRPr>
            </a:lvl5pPr>
            <a:lvl6pPr marL="2514600" indent="-228600" algn="ctr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HY헤드라인M" pitchFamily="18" charset="-127"/>
                <a:ea typeface="HY헤드라인M" pitchFamily="18" charset="-127"/>
              </a:defRPr>
            </a:lvl6pPr>
            <a:lvl7pPr marL="2971800" indent="-228600" algn="ctr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HY헤드라인M" pitchFamily="18" charset="-127"/>
                <a:ea typeface="HY헤드라인M" pitchFamily="18" charset="-127"/>
              </a:defRPr>
            </a:lvl7pPr>
            <a:lvl8pPr marL="3429000" indent="-228600" algn="ctr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HY헤드라인M" pitchFamily="18" charset="-127"/>
                <a:ea typeface="HY헤드라인M" pitchFamily="18" charset="-127"/>
              </a:defRPr>
            </a:lvl8pPr>
            <a:lvl9pPr marL="3886200" indent="-228600" algn="ctr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HY헤드라인M" pitchFamily="18" charset="-127"/>
                <a:ea typeface="HY헤드라인M" pitchFamily="18" charset="-127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ko-KR" sz="1800" b="1">
                <a:solidFill>
                  <a:srgbClr val="FF6582"/>
                </a:solidFill>
                <a:latin typeface="HY울릉도M" pitchFamily="18" charset="-127"/>
                <a:ea typeface="HY울릉도M" pitchFamily="18" charset="-127"/>
              </a:rPr>
              <a:t>100%</a:t>
            </a:r>
          </a:p>
        </p:txBody>
      </p:sp>
      <p:sp>
        <p:nvSpPr>
          <p:cNvPr id="54301" name="Line 134"/>
          <p:cNvSpPr>
            <a:spLocks noChangeShapeType="1"/>
          </p:cNvSpPr>
          <p:nvPr/>
        </p:nvSpPr>
        <p:spPr bwMode="auto">
          <a:xfrm>
            <a:off x="5846763" y="3538538"/>
            <a:ext cx="3175" cy="2614612"/>
          </a:xfrm>
          <a:prstGeom prst="line">
            <a:avLst/>
          </a:prstGeom>
          <a:noFill/>
          <a:ln w="12700">
            <a:solidFill>
              <a:schemeClr val="bg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104296" tIns="52148" rIns="104296" bIns="52148"/>
          <a:lstStyle/>
          <a:p>
            <a:endParaRPr lang="ko-KR" altLang="en-US"/>
          </a:p>
        </p:txBody>
      </p:sp>
      <p:sp>
        <p:nvSpPr>
          <p:cNvPr id="54302" name="Text Box 205"/>
          <p:cNvSpPr txBox="1">
            <a:spLocks noChangeArrowheads="1"/>
          </p:cNvSpPr>
          <p:nvPr/>
        </p:nvSpPr>
        <p:spPr bwMode="auto">
          <a:xfrm>
            <a:off x="5486400" y="3549650"/>
            <a:ext cx="754063" cy="40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4296" tIns="52148" rIns="104296" bIns="52148">
            <a:spAutoFit/>
          </a:bodyPr>
          <a:lstStyle>
            <a:lvl1pPr eaLnBrk="0" hangingPunct="0">
              <a:defRPr kumimoji="1" sz="2400">
                <a:solidFill>
                  <a:schemeClr val="tx2"/>
                </a:solidFill>
                <a:latin typeface="HY헤드라인M" pitchFamily="18" charset="-127"/>
                <a:ea typeface="HY헤드라인M" pitchFamily="18" charset="-127"/>
              </a:defRPr>
            </a:lvl1pPr>
            <a:lvl2pPr marL="742950" indent="-285750" eaLnBrk="0" hangingPunct="0">
              <a:defRPr kumimoji="1" sz="2400">
                <a:solidFill>
                  <a:schemeClr val="tx2"/>
                </a:solidFill>
                <a:latin typeface="HY헤드라인M" pitchFamily="18" charset="-127"/>
                <a:ea typeface="HY헤드라인M" pitchFamily="18" charset="-127"/>
              </a:defRPr>
            </a:lvl2pPr>
            <a:lvl3pPr marL="1143000" indent="-228600" eaLnBrk="0" hangingPunct="0">
              <a:defRPr kumimoji="1" sz="2400">
                <a:solidFill>
                  <a:schemeClr val="tx2"/>
                </a:solidFill>
                <a:latin typeface="HY헤드라인M" pitchFamily="18" charset="-127"/>
                <a:ea typeface="HY헤드라인M" pitchFamily="18" charset="-127"/>
              </a:defRPr>
            </a:lvl3pPr>
            <a:lvl4pPr marL="1600200" indent="-228600" eaLnBrk="0" hangingPunct="0">
              <a:defRPr kumimoji="1" sz="2400">
                <a:solidFill>
                  <a:schemeClr val="tx2"/>
                </a:solidFill>
                <a:latin typeface="HY헤드라인M" pitchFamily="18" charset="-127"/>
                <a:ea typeface="HY헤드라인M" pitchFamily="18" charset="-127"/>
              </a:defRPr>
            </a:lvl4pPr>
            <a:lvl5pPr marL="2057400" indent="-228600" eaLnBrk="0" hangingPunct="0">
              <a:defRPr kumimoji="1" sz="2400">
                <a:solidFill>
                  <a:schemeClr val="tx2"/>
                </a:solidFill>
                <a:latin typeface="HY헤드라인M" pitchFamily="18" charset="-127"/>
                <a:ea typeface="HY헤드라인M" pitchFamily="18" charset="-127"/>
              </a:defRPr>
            </a:lvl5pPr>
            <a:lvl6pPr marL="2514600" indent="-228600" algn="ctr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HY헤드라인M" pitchFamily="18" charset="-127"/>
                <a:ea typeface="HY헤드라인M" pitchFamily="18" charset="-127"/>
              </a:defRPr>
            </a:lvl6pPr>
            <a:lvl7pPr marL="2971800" indent="-228600" algn="ctr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HY헤드라인M" pitchFamily="18" charset="-127"/>
                <a:ea typeface="HY헤드라인M" pitchFamily="18" charset="-127"/>
              </a:defRPr>
            </a:lvl7pPr>
            <a:lvl8pPr marL="3429000" indent="-228600" algn="ctr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HY헤드라인M" pitchFamily="18" charset="-127"/>
                <a:ea typeface="HY헤드라인M" pitchFamily="18" charset="-127"/>
              </a:defRPr>
            </a:lvl8pPr>
            <a:lvl9pPr marL="3886200" indent="-228600" algn="ctr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HY헤드라인M" pitchFamily="18" charset="-127"/>
                <a:ea typeface="HY헤드라인M" pitchFamily="18" charset="-127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ko-KR" sz="1400" b="1">
                <a:solidFill>
                  <a:schemeClr val="bg1"/>
                </a:solidFill>
                <a:latin typeface="HY울릉도M" pitchFamily="18" charset="-127"/>
                <a:ea typeface="HY울릉도M" pitchFamily="18" charset="-127"/>
              </a:rPr>
              <a:t>80%</a:t>
            </a:r>
          </a:p>
        </p:txBody>
      </p:sp>
      <p:sp>
        <p:nvSpPr>
          <p:cNvPr id="54303" name="Line 134"/>
          <p:cNvSpPr>
            <a:spLocks noChangeShapeType="1"/>
          </p:cNvSpPr>
          <p:nvPr/>
        </p:nvSpPr>
        <p:spPr bwMode="auto">
          <a:xfrm>
            <a:off x="7712075" y="3538538"/>
            <a:ext cx="3175" cy="2614612"/>
          </a:xfrm>
          <a:prstGeom prst="line">
            <a:avLst/>
          </a:prstGeom>
          <a:noFill/>
          <a:ln w="12700">
            <a:solidFill>
              <a:schemeClr val="bg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104296" tIns="52148" rIns="104296" bIns="52148"/>
          <a:lstStyle/>
          <a:p>
            <a:endParaRPr lang="ko-KR" altLang="en-US"/>
          </a:p>
        </p:txBody>
      </p:sp>
      <p:sp>
        <p:nvSpPr>
          <p:cNvPr id="54304" name="Rectangle 4"/>
          <p:cNvSpPr>
            <a:spLocks noChangeArrowheads="1"/>
          </p:cNvSpPr>
          <p:nvPr/>
        </p:nvSpPr>
        <p:spPr bwMode="auto">
          <a:xfrm>
            <a:off x="407988" y="2490788"/>
            <a:ext cx="1500187" cy="474662"/>
          </a:xfrm>
          <a:prstGeom prst="rect">
            <a:avLst/>
          </a:prstGeom>
          <a:solidFill>
            <a:schemeClr val="tx1"/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 lIns="91415" tIns="45708" rIns="91415" bIns="45708" anchor="ctr"/>
          <a:lstStyle/>
          <a:p>
            <a:r>
              <a:rPr lang="ko-KR" altLang="en-US" sz="1300">
                <a:solidFill>
                  <a:schemeClr val="bg1"/>
                </a:solidFill>
                <a:latin typeface="HY울릉도M" pitchFamily="18" charset="-127"/>
                <a:ea typeface="HY울릉도M" pitchFamily="18" charset="-127"/>
              </a:rPr>
              <a:t>누계분양율</a:t>
            </a:r>
          </a:p>
        </p:txBody>
      </p:sp>
      <p:sp>
        <p:nvSpPr>
          <p:cNvPr id="54305" name="Rectangle 12"/>
          <p:cNvSpPr>
            <a:spLocks noChangeArrowheads="1"/>
          </p:cNvSpPr>
          <p:nvPr/>
        </p:nvSpPr>
        <p:spPr bwMode="auto">
          <a:xfrm>
            <a:off x="1978025" y="2490788"/>
            <a:ext cx="1547813" cy="471487"/>
          </a:xfrm>
          <a:prstGeom prst="rect">
            <a:avLst/>
          </a:prstGeom>
          <a:noFill/>
          <a:ln w="9525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15" tIns="45708" rIns="91415" bIns="45708" anchor="ctr"/>
          <a:lstStyle/>
          <a:p>
            <a:r>
              <a:rPr lang="en-US" altLang="ko-KR" sz="1300">
                <a:solidFill>
                  <a:schemeClr val="bg1"/>
                </a:solidFill>
                <a:latin typeface="HY울릉도M" pitchFamily="18" charset="-127"/>
                <a:ea typeface="HY울릉도M" pitchFamily="18" charset="-127"/>
              </a:rPr>
              <a:t>40%</a:t>
            </a:r>
            <a:endParaRPr lang="ko-KR" altLang="en-US" sz="1300">
              <a:solidFill>
                <a:schemeClr val="bg1"/>
              </a:solidFill>
              <a:latin typeface="HY울릉도M" pitchFamily="18" charset="-127"/>
              <a:ea typeface="HY울릉도M" pitchFamily="18" charset="-127"/>
            </a:endParaRPr>
          </a:p>
        </p:txBody>
      </p:sp>
      <p:sp>
        <p:nvSpPr>
          <p:cNvPr id="54306" name="Rectangle 12"/>
          <p:cNvSpPr>
            <a:spLocks noChangeArrowheads="1"/>
          </p:cNvSpPr>
          <p:nvPr/>
        </p:nvSpPr>
        <p:spPr bwMode="auto">
          <a:xfrm>
            <a:off x="3600450" y="2490788"/>
            <a:ext cx="1549400" cy="471487"/>
          </a:xfrm>
          <a:prstGeom prst="rect">
            <a:avLst/>
          </a:prstGeom>
          <a:noFill/>
          <a:ln w="9525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15" tIns="45708" rIns="91415" bIns="45708" anchor="ctr"/>
          <a:lstStyle/>
          <a:p>
            <a:r>
              <a:rPr lang="en-US" altLang="ko-KR" sz="1300">
                <a:solidFill>
                  <a:schemeClr val="bg1"/>
                </a:solidFill>
                <a:latin typeface="HY울릉도M" pitchFamily="18" charset="-127"/>
                <a:ea typeface="HY울릉도M" pitchFamily="18" charset="-127"/>
              </a:rPr>
              <a:t>60%</a:t>
            </a:r>
            <a:endParaRPr lang="ko-KR" altLang="en-US" sz="1300">
              <a:solidFill>
                <a:schemeClr val="bg1"/>
              </a:solidFill>
              <a:latin typeface="HY울릉도M" pitchFamily="18" charset="-127"/>
              <a:ea typeface="HY울릉도M" pitchFamily="18" charset="-127"/>
            </a:endParaRPr>
          </a:p>
        </p:txBody>
      </p:sp>
      <p:sp>
        <p:nvSpPr>
          <p:cNvPr id="54307" name="Rectangle 12"/>
          <p:cNvSpPr>
            <a:spLocks noChangeArrowheads="1"/>
          </p:cNvSpPr>
          <p:nvPr/>
        </p:nvSpPr>
        <p:spPr bwMode="auto">
          <a:xfrm>
            <a:off x="5221288" y="2490788"/>
            <a:ext cx="1547812" cy="471487"/>
          </a:xfrm>
          <a:prstGeom prst="rect">
            <a:avLst/>
          </a:prstGeom>
          <a:noFill/>
          <a:ln w="9525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15" tIns="45708" rIns="91415" bIns="45708" anchor="ctr"/>
          <a:lstStyle/>
          <a:p>
            <a:r>
              <a:rPr lang="en-US" altLang="ko-KR" sz="1300">
                <a:solidFill>
                  <a:schemeClr val="bg1"/>
                </a:solidFill>
                <a:latin typeface="HY울릉도M" pitchFamily="18" charset="-127"/>
                <a:ea typeface="HY울릉도M" pitchFamily="18" charset="-127"/>
              </a:rPr>
              <a:t>80%</a:t>
            </a:r>
            <a:endParaRPr lang="ko-KR" altLang="en-US" sz="1300">
              <a:solidFill>
                <a:schemeClr val="bg1"/>
              </a:solidFill>
              <a:latin typeface="HY울릉도M" pitchFamily="18" charset="-127"/>
              <a:ea typeface="HY울릉도M" pitchFamily="18" charset="-127"/>
            </a:endParaRPr>
          </a:p>
        </p:txBody>
      </p:sp>
      <p:sp>
        <p:nvSpPr>
          <p:cNvPr id="54308" name="Rectangle 12"/>
          <p:cNvSpPr>
            <a:spLocks noChangeArrowheads="1"/>
          </p:cNvSpPr>
          <p:nvPr/>
        </p:nvSpPr>
        <p:spPr bwMode="auto">
          <a:xfrm>
            <a:off x="6840538" y="2490788"/>
            <a:ext cx="1547812" cy="471487"/>
          </a:xfrm>
          <a:prstGeom prst="rect">
            <a:avLst/>
          </a:prstGeom>
          <a:noFill/>
          <a:ln w="9525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15" tIns="45708" rIns="91415" bIns="45708" anchor="ctr"/>
          <a:lstStyle/>
          <a:p>
            <a:r>
              <a:rPr lang="en-US" altLang="ko-KR" sz="1300">
                <a:solidFill>
                  <a:schemeClr val="bg1"/>
                </a:solidFill>
                <a:latin typeface="HY울릉도M" pitchFamily="18" charset="-127"/>
                <a:ea typeface="HY울릉도M" pitchFamily="18" charset="-127"/>
              </a:rPr>
              <a:t>100%</a:t>
            </a:r>
            <a:endParaRPr lang="ko-KR" altLang="en-US" sz="1300">
              <a:solidFill>
                <a:schemeClr val="bg1"/>
              </a:solidFill>
              <a:latin typeface="HY울릉도M" pitchFamily="18" charset="-127"/>
              <a:ea typeface="HY울릉도M" pitchFamily="18" charset="-127"/>
            </a:endParaRPr>
          </a:p>
        </p:txBody>
      </p:sp>
      <p:sp>
        <p:nvSpPr>
          <p:cNvPr id="54309" name="Text Box 205"/>
          <p:cNvSpPr txBox="1">
            <a:spLocks noChangeArrowheads="1"/>
          </p:cNvSpPr>
          <p:nvPr/>
        </p:nvSpPr>
        <p:spPr bwMode="auto">
          <a:xfrm>
            <a:off x="3962400" y="3881438"/>
            <a:ext cx="754063" cy="40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4296" tIns="52148" rIns="104296" bIns="52148">
            <a:spAutoFit/>
          </a:bodyPr>
          <a:lstStyle>
            <a:lvl1pPr eaLnBrk="0" hangingPunct="0">
              <a:defRPr kumimoji="1" sz="2400">
                <a:solidFill>
                  <a:schemeClr val="tx2"/>
                </a:solidFill>
                <a:latin typeface="HY헤드라인M" pitchFamily="18" charset="-127"/>
                <a:ea typeface="HY헤드라인M" pitchFamily="18" charset="-127"/>
              </a:defRPr>
            </a:lvl1pPr>
            <a:lvl2pPr marL="742950" indent="-285750" eaLnBrk="0" hangingPunct="0">
              <a:defRPr kumimoji="1" sz="2400">
                <a:solidFill>
                  <a:schemeClr val="tx2"/>
                </a:solidFill>
                <a:latin typeface="HY헤드라인M" pitchFamily="18" charset="-127"/>
                <a:ea typeface="HY헤드라인M" pitchFamily="18" charset="-127"/>
              </a:defRPr>
            </a:lvl2pPr>
            <a:lvl3pPr marL="1143000" indent="-228600" eaLnBrk="0" hangingPunct="0">
              <a:defRPr kumimoji="1" sz="2400">
                <a:solidFill>
                  <a:schemeClr val="tx2"/>
                </a:solidFill>
                <a:latin typeface="HY헤드라인M" pitchFamily="18" charset="-127"/>
                <a:ea typeface="HY헤드라인M" pitchFamily="18" charset="-127"/>
              </a:defRPr>
            </a:lvl3pPr>
            <a:lvl4pPr marL="1600200" indent="-228600" eaLnBrk="0" hangingPunct="0">
              <a:defRPr kumimoji="1" sz="2400">
                <a:solidFill>
                  <a:schemeClr val="tx2"/>
                </a:solidFill>
                <a:latin typeface="HY헤드라인M" pitchFamily="18" charset="-127"/>
                <a:ea typeface="HY헤드라인M" pitchFamily="18" charset="-127"/>
              </a:defRPr>
            </a:lvl4pPr>
            <a:lvl5pPr marL="2057400" indent="-228600" eaLnBrk="0" hangingPunct="0">
              <a:defRPr kumimoji="1" sz="2400">
                <a:solidFill>
                  <a:schemeClr val="tx2"/>
                </a:solidFill>
                <a:latin typeface="HY헤드라인M" pitchFamily="18" charset="-127"/>
                <a:ea typeface="HY헤드라인M" pitchFamily="18" charset="-127"/>
              </a:defRPr>
            </a:lvl5pPr>
            <a:lvl6pPr marL="2514600" indent="-228600" algn="ctr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HY헤드라인M" pitchFamily="18" charset="-127"/>
                <a:ea typeface="HY헤드라인M" pitchFamily="18" charset="-127"/>
              </a:defRPr>
            </a:lvl6pPr>
            <a:lvl7pPr marL="2971800" indent="-228600" algn="ctr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HY헤드라인M" pitchFamily="18" charset="-127"/>
                <a:ea typeface="HY헤드라인M" pitchFamily="18" charset="-127"/>
              </a:defRPr>
            </a:lvl7pPr>
            <a:lvl8pPr marL="3429000" indent="-228600" algn="ctr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HY헤드라인M" pitchFamily="18" charset="-127"/>
                <a:ea typeface="HY헤드라인M" pitchFamily="18" charset="-127"/>
              </a:defRPr>
            </a:lvl8pPr>
            <a:lvl9pPr marL="3886200" indent="-228600" algn="ctr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HY헤드라인M" pitchFamily="18" charset="-127"/>
                <a:ea typeface="HY헤드라인M" pitchFamily="18" charset="-127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ko-KR" sz="1400" b="1">
                <a:solidFill>
                  <a:schemeClr val="bg1"/>
                </a:solidFill>
                <a:latin typeface="HY울릉도M" pitchFamily="18" charset="-127"/>
                <a:ea typeface="HY울릉도M" pitchFamily="18" charset="-127"/>
              </a:rPr>
              <a:t>60%</a:t>
            </a:r>
          </a:p>
        </p:txBody>
      </p:sp>
      <p:sp>
        <p:nvSpPr>
          <p:cNvPr id="54310" name="자유형 84"/>
          <p:cNvSpPr>
            <a:spLocks/>
          </p:cNvSpPr>
          <p:nvPr/>
        </p:nvSpPr>
        <p:spPr bwMode="auto">
          <a:xfrm>
            <a:off x="1370013" y="3657600"/>
            <a:ext cx="6346825" cy="2474913"/>
          </a:xfrm>
          <a:custGeom>
            <a:avLst/>
            <a:gdLst>
              <a:gd name="T0" fmla="*/ 0 w 6347012"/>
              <a:gd name="T1" fmla="*/ 2480154 h 2474258"/>
              <a:gd name="T2" fmla="*/ 1192622 w 6347012"/>
              <a:gd name="T3" fmla="*/ 1245615 h 2474258"/>
              <a:gd name="T4" fmla="*/ 2930856 w 6347012"/>
              <a:gd name="T5" fmla="*/ 848150 h 2474258"/>
              <a:gd name="T6" fmla="*/ 4507754 w 6347012"/>
              <a:gd name="T7" fmla="*/ 324437 h 2474258"/>
              <a:gd name="T8" fmla="*/ 6345327 w 6347012"/>
              <a:gd name="T9" fmla="*/ 0 h 247425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347012"/>
              <a:gd name="T16" fmla="*/ 0 h 2474258"/>
              <a:gd name="T17" fmla="*/ 6347012 w 6347012"/>
              <a:gd name="T18" fmla="*/ 2474258 h 247425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347012" h="2474258">
                <a:moveTo>
                  <a:pt x="0" y="2474258"/>
                </a:moveTo>
                <a:lnTo>
                  <a:pt x="1192937" y="1242653"/>
                </a:lnTo>
                <a:lnTo>
                  <a:pt x="2931631" y="846134"/>
                </a:lnTo>
                <a:lnTo>
                  <a:pt x="4508953" y="323663"/>
                </a:lnTo>
                <a:lnTo>
                  <a:pt x="6347012" y="0"/>
                </a:lnTo>
              </a:path>
            </a:pathLst>
          </a:custGeom>
          <a:noFill/>
          <a:ln w="63500">
            <a:solidFill>
              <a:schemeClr val="bg1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54311" name="Oval 200"/>
          <p:cNvSpPr>
            <a:spLocks noChangeArrowheads="1"/>
          </p:cNvSpPr>
          <p:nvPr/>
        </p:nvSpPr>
        <p:spPr bwMode="gray">
          <a:xfrm>
            <a:off x="4194175" y="4373563"/>
            <a:ext cx="222250" cy="209550"/>
          </a:xfrm>
          <a:prstGeom prst="ellipse">
            <a:avLst/>
          </a:prstGeom>
          <a:solidFill>
            <a:srgbClr val="FFFF00"/>
          </a:solidFill>
          <a:ln w="63500" algn="ctr">
            <a:solidFill>
              <a:srgbClr val="666633">
                <a:alpha val="59999"/>
              </a:srgbClr>
            </a:solidFill>
            <a:round/>
            <a:headEnd/>
            <a:tailEnd/>
          </a:ln>
        </p:spPr>
        <p:txBody>
          <a:bodyPr wrap="none" lIns="104296" tIns="52148" rIns="104296" bIns="52148" anchor="ctr"/>
          <a:lstStyle/>
          <a:p>
            <a:endParaRPr lang="ko-KR" altLang="en-US">
              <a:latin typeface="HY울릉도M" pitchFamily="18" charset="-127"/>
              <a:ea typeface="HY울릉도M" pitchFamily="18" charset="-127"/>
            </a:endParaRPr>
          </a:p>
        </p:txBody>
      </p:sp>
      <p:sp>
        <p:nvSpPr>
          <p:cNvPr id="54312" name="Oval 202"/>
          <p:cNvSpPr>
            <a:spLocks noChangeArrowheads="1"/>
          </p:cNvSpPr>
          <p:nvPr/>
        </p:nvSpPr>
        <p:spPr bwMode="gray">
          <a:xfrm>
            <a:off x="2455863" y="4794250"/>
            <a:ext cx="222250" cy="209550"/>
          </a:xfrm>
          <a:prstGeom prst="ellipse">
            <a:avLst/>
          </a:prstGeom>
          <a:solidFill>
            <a:srgbClr val="FFFF00"/>
          </a:solidFill>
          <a:ln w="63500" algn="ctr">
            <a:solidFill>
              <a:srgbClr val="666633">
                <a:alpha val="59999"/>
              </a:srgbClr>
            </a:solidFill>
            <a:round/>
            <a:headEnd/>
            <a:tailEnd/>
          </a:ln>
        </p:spPr>
        <p:txBody>
          <a:bodyPr wrap="none" lIns="104296" tIns="52148" rIns="104296" bIns="52148" anchor="ctr"/>
          <a:lstStyle/>
          <a:p>
            <a:endParaRPr lang="ko-KR" altLang="en-US">
              <a:latin typeface="HY울릉도M" pitchFamily="18" charset="-127"/>
              <a:ea typeface="HY울릉도M" pitchFamily="18" charset="-127"/>
            </a:endParaRPr>
          </a:p>
        </p:txBody>
      </p:sp>
      <p:sp>
        <p:nvSpPr>
          <p:cNvPr id="54313" name="Oval 200"/>
          <p:cNvSpPr>
            <a:spLocks noChangeArrowheads="1"/>
          </p:cNvSpPr>
          <p:nvPr/>
        </p:nvSpPr>
        <p:spPr bwMode="gray">
          <a:xfrm>
            <a:off x="5751513" y="3883025"/>
            <a:ext cx="222250" cy="209550"/>
          </a:xfrm>
          <a:prstGeom prst="ellipse">
            <a:avLst/>
          </a:prstGeom>
          <a:solidFill>
            <a:srgbClr val="FFFF00"/>
          </a:solidFill>
          <a:ln w="63500" algn="ctr">
            <a:solidFill>
              <a:srgbClr val="666633">
                <a:alpha val="59999"/>
              </a:srgbClr>
            </a:solidFill>
            <a:round/>
            <a:headEnd/>
            <a:tailEnd/>
          </a:ln>
        </p:spPr>
        <p:txBody>
          <a:bodyPr wrap="none" lIns="104296" tIns="52148" rIns="104296" bIns="52148" anchor="ctr"/>
          <a:lstStyle/>
          <a:p>
            <a:endParaRPr lang="ko-KR" altLang="en-US">
              <a:latin typeface="HY울릉도M" pitchFamily="18" charset="-127"/>
              <a:ea typeface="HY울릉도M" pitchFamily="18" charset="-127"/>
            </a:endParaRPr>
          </a:p>
        </p:txBody>
      </p:sp>
      <p:sp>
        <p:nvSpPr>
          <p:cNvPr id="54314" name="Oval 200"/>
          <p:cNvSpPr>
            <a:spLocks noChangeArrowheads="1"/>
          </p:cNvSpPr>
          <p:nvPr/>
        </p:nvSpPr>
        <p:spPr bwMode="gray">
          <a:xfrm>
            <a:off x="7596188" y="3549650"/>
            <a:ext cx="222250" cy="209550"/>
          </a:xfrm>
          <a:prstGeom prst="ellipse">
            <a:avLst/>
          </a:prstGeom>
          <a:solidFill>
            <a:srgbClr val="FFFF00"/>
          </a:solidFill>
          <a:ln w="63500" algn="ctr">
            <a:solidFill>
              <a:srgbClr val="666633">
                <a:alpha val="59999"/>
              </a:srgbClr>
            </a:solidFill>
            <a:round/>
            <a:headEnd/>
            <a:tailEnd/>
          </a:ln>
        </p:spPr>
        <p:txBody>
          <a:bodyPr wrap="none" lIns="104296" tIns="52148" rIns="104296" bIns="52148" anchor="ctr"/>
          <a:lstStyle/>
          <a:p>
            <a:endParaRPr lang="ko-KR" altLang="en-US">
              <a:latin typeface="HY울릉도M" pitchFamily="18" charset="-127"/>
              <a:ea typeface="HY울릉도M" pitchFamily="18" charset="-127"/>
            </a:endParaRPr>
          </a:p>
        </p:txBody>
      </p:sp>
      <p:sp>
        <p:nvSpPr>
          <p:cNvPr id="54315" name="Rectangle 93"/>
          <p:cNvSpPr>
            <a:spLocks noChangeArrowheads="1"/>
          </p:cNvSpPr>
          <p:nvPr/>
        </p:nvSpPr>
        <p:spPr bwMode="auto">
          <a:xfrm>
            <a:off x="3671888" y="6238875"/>
            <a:ext cx="1398587" cy="28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4296" tIns="52148" rIns="104296" bIns="52148" anchor="ctr"/>
          <a:lstStyle/>
          <a:p>
            <a:r>
              <a:rPr lang="en-US" altLang="ko-KR" sz="1500">
                <a:solidFill>
                  <a:schemeClr val="bg1"/>
                </a:solidFill>
                <a:latin typeface="HY울릉도M" pitchFamily="18" charset="-127"/>
                <a:ea typeface="HY울릉도M" pitchFamily="18" charset="-127"/>
              </a:rPr>
              <a:t>D+2</a:t>
            </a:r>
            <a:r>
              <a:rPr lang="ko-KR" altLang="en-US" sz="1500">
                <a:solidFill>
                  <a:schemeClr val="bg1"/>
                </a:solidFill>
                <a:latin typeface="HY울릉도M" pitchFamily="18" charset="-127"/>
                <a:ea typeface="HY울릉도M" pitchFamily="18" charset="-127"/>
              </a:rPr>
              <a:t>개월</a:t>
            </a:r>
          </a:p>
        </p:txBody>
      </p:sp>
      <p:sp>
        <p:nvSpPr>
          <p:cNvPr id="54316" name="Rectangle 93"/>
          <p:cNvSpPr>
            <a:spLocks noChangeArrowheads="1"/>
          </p:cNvSpPr>
          <p:nvPr/>
        </p:nvSpPr>
        <p:spPr bwMode="auto">
          <a:xfrm>
            <a:off x="5199063" y="6238875"/>
            <a:ext cx="1398587" cy="28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4296" tIns="52148" rIns="104296" bIns="52148" anchor="ctr"/>
          <a:lstStyle/>
          <a:p>
            <a:r>
              <a:rPr lang="en-US" altLang="ko-KR" sz="1500">
                <a:solidFill>
                  <a:schemeClr val="bg1"/>
                </a:solidFill>
                <a:latin typeface="HY울릉도M" pitchFamily="18" charset="-127"/>
                <a:ea typeface="HY울릉도M" pitchFamily="18" charset="-127"/>
              </a:rPr>
              <a:t>D+3</a:t>
            </a:r>
            <a:r>
              <a:rPr lang="ko-KR" altLang="en-US" sz="1500">
                <a:solidFill>
                  <a:schemeClr val="bg1"/>
                </a:solidFill>
                <a:latin typeface="HY울릉도M" pitchFamily="18" charset="-127"/>
                <a:ea typeface="HY울릉도M" pitchFamily="18" charset="-127"/>
              </a:rPr>
              <a:t>개월</a:t>
            </a:r>
          </a:p>
        </p:txBody>
      </p:sp>
      <p:sp>
        <p:nvSpPr>
          <p:cNvPr id="54317" name="Rectangle 93"/>
          <p:cNvSpPr>
            <a:spLocks noChangeArrowheads="1"/>
          </p:cNvSpPr>
          <p:nvPr/>
        </p:nvSpPr>
        <p:spPr bwMode="auto">
          <a:xfrm>
            <a:off x="6858000" y="6238875"/>
            <a:ext cx="1398588" cy="28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4296" tIns="52148" rIns="104296" bIns="52148" anchor="ctr"/>
          <a:lstStyle/>
          <a:p>
            <a:r>
              <a:rPr lang="en-US" altLang="ko-KR" sz="1500">
                <a:solidFill>
                  <a:schemeClr val="bg1"/>
                </a:solidFill>
                <a:latin typeface="HY울릉도M" pitchFamily="18" charset="-127"/>
                <a:ea typeface="HY울릉도M" pitchFamily="18" charset="-127"/>
              </a:rPr>
              <a:t>D+6</a:t>
            </a:r>
            <a:r>
              <a:rPr lang="ko-KR" altLang="en-US" sz="1500">
                <a:solidFill>
                  <a:schemeClr val="bg1"/>
                </a:solidFill>
                <a:latin typeface="HY울릉도M" pitchFamily="18" charset="-127"/>
                <a:ea typeface="HY울릉도M" pitchFamily="18" charset="-127"/>
              </a:rPr>
              <a:t>개월</a:t>
            </a:r>
          </a:p>
        </p:txBody>
      </p:sp>
      <p:sp>
        <p:nvSpPr>
          <p:cNvPr id="46" name="TextBox 7"/>
          <p:cNvSpPr txBox="1"/>
          <p:nvPr/>
        </p:nvSpPr>
        <p:spPr>
          <a:xfrm>
            <a:off x="142875" y="16377"/>
            <a:ext cx="6661373" cy="707886"/>
          </a:xfrm>
          <a:prstGeom prst="rect">
            <a:avLst/>
          </a:prstGeom>
          <a:noFill/>
          <a:effectLst>
            <a:outerShdw dist="825500" sx="38000" sy="38000" algn="tl" rotWithShape="0">
              <a:schemeClr val="tx2">
                <a:lumMod val="40000"/>
                <a:lumOff val="60000"/>
                <a:alpha val="0"/>
              </a:schemeClr>
            </a:outerShdw>
          </a:effectLst>
        </p:spPr>
        <p:txBody>
          <a:bodyPr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200" dirty="0">
                <a:gradFill flip="none" rotWithShape="1">
                  <a:gsLst>
                    <a:gs pos="23000">
                      <a:schemeClr val="tx1">
                        <a:lumMod val="75000"/>
                        <a:lumOff val="25000"/>
                      </a:schemeClr>
                    </a:gs>
                    <a:gs pos="51000">
                      <a:schemeClr val="tx1">
                        <a:lumMod val="50000"/>
                        <a:lumOff val="50000"/>
                        <a:alpha val="67000"/>
                      </a:schemeClr>
                    </a:gs>
                    <a:gs pos="83000">
                      <a:schemeClr val="tx1"/>
                    </a:gs>
                  </a:gsLst>
                  <a:lin ang="5100000" scaled="0"/>
                  <a:tileRect/>
                </a:gradFill>
                <a:latin typeface="나눔고딕" pitchFamily="50" charset="-127"/>
                <a:ea typeface="나눔고딕" pitchFamily="50" charset="-127"/>
              </a:rPr>
              <a:t>분양수수료 제안</a:t>
            </a:r>
          </a:p>
        </p:txBody>
      </p:sp>
    </p:spTree>
    <p:extLst>
      <p:ext uri="{BB962C8B-B14F-4D97-AF65-F5344CB8AC3E}">
        <p14:creationId xmlns:p14="http://schemas.microsoft.com/office/powerpoint/2010/main" val="358985836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4"/>
          <p:cNvSpPr>
            <a:spLocks noChangeArrowheads="1"/>
          </p:cNvSpPr>
          <p:nvPr/>
        </p:nvSpPr>
        <p:spPr bwMode="auto">
          <a:xfrm>
            <a:off x="406400" y="1470025"/>
            <a:ext cx="2870200" cy="474663"/>
          </a:xfrm>
          <a:prstGeom prst="rect">
            <a:avLst/>
          </a:prstGeom>
          <a:solidFill>
            <a:srgbClr val="666633"/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 lIns="91415" tIns="45708" rIns="91415" bIns="45708" anchor="ctr"/>
          <a:lstStyle/>
          <a:p>
            <a:r>
              <a:rPr lang="ko-KR" altLang="en-US" sz="1300">
                <a:solidFill>
                  <a:schemeClr val="bg1"/>
                </a:solidFill>
                <a:latin typeface="HY울릉도M" pitchFamily="18" charset="-127"/>
                <a:ea typeface="HY울릉도M" pitchFamily="18" charset="-127"/>
              </a:rPr>
              <a:t>구 분</a:t>
            </a:r>
          </a:p>
        </p:txBody>
      </p:sp>
      <p:sp>
        <p:nvSpPr>
          <p:cNvPr id="55299" name="Rectangle 12"/>
          <p:cNvSpPr>
            <a:spLocks noChangeArrowheads="1"/>
          </p:cNvSpPr>
          <p:nvPr/>
        </p:nvSpPr>
        <p:spPr bwMode="auto">
          <a:xfrm>
            <a:off x="3348038" y="1470025"/>
            <a:ext cx="2092325" cy="471488"/>
          </a:xfrm>
          <a:prstGeom prst="rect">
            <a:avLst/>
          </a:prstGeom>
          <a:solidFill>
            <a:srgbClr val="666633"/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 lIns="91415" tIns="45708" rIns="91415" bIns="45708" anchor="ctr"/>
          <a:lstStyle/>
          <a:p>
            <a:r>
              <a:rPr lang="ko-KR" altLang="en-US" sz="1300">
                <a:solidFill>
                  <a:schemeClr val="bg1"/>
                </a:solidFill>
                <a:latin typeface="HY울릉도M" pitchFamily="18" charset="-127"/>
                <a:ea typeface="HY울릉도M" pitchFamily="18" charset="-127"/>
              </a:rPr>
              <a:t>수수료</a:t>
            </a:r>
          </a:p>
        </p:txBody>
      </p:sp>
      <p:sp>
        <p:nvSpPr>
          <p:cNvPr id="55300" name="Rectangle 15"/>
          <p:cNvSpPr>
            <a:spLocks noChangeArrowheads="1"/>
          </p:cNvSpPr>
          <p:nvPr/>
        </p:nvSpPr>
        <p:spPr bwMode="auto">
          <a:xfrm>
            <a:off x="5499100" y="1470025"/>
            <a:ext cx="3179763" cy="471488"/>
          </a:xfrm>
          <a:prstGeom prst="rect">
            <a:avLst/>
          </a:prstGeom>
          <a:solidFill>
            <a:srgbClr val="666633"/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 lIns="91415" tIns="45708" rIns="91415" bIns="45708" anchor="ctr"/>
          <a:lstStyle/>
          <a:p>
            <a:r>
              <a:rPr lang="ko-KR" altLang="en-US" sz="1300">
                <a:solidFill>
                  <a:schemeClr val="bg1"/>
                </a:solidFill>
                <a:latin typeface="HY울릉도M" pitchFamily="18" charset="-127"/>
                <a:ea typeface="HY울릉도M" pitchFamily="18" charset="-127"/>
              </a:rPr>
              <a:t>비 고</a:t>
            </a:r>
          </a:p>
        </p:txBody>
      </p:sp>
      <p:sp>
        <p:nvSpPr>
          <p:cNvPr id="55301" name="Text Box 210"/>
          <p:cNvSpPr txBox="1">
            <a:spLocks noChangeArrowheads="1"/>
          </p:cNvSpPr>
          <p:nvPr/>
        </p:nvSpPr>
        <p:spPr bwMode="auto">
          <a:xfrm>
            <a:off x="387350" y="1030288"/>
            <a:ext cx="5045075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15" tIns="45708" rIns="91415" bIns="45708">
            <a:spAutoFit/>
          </a:bodyPr>
          <a:lstStyle>
            <a:lvl1pPr eaLnBrk="0" hangingPunct="0">
              <a:defRPr kumimoji="1" sz="2400">
                <a:solidFill>
                  <a:schemeClr val="tx2"/>
                </a:solidFill>
                <a:latin typeface="HY헤드라인M" pitchFamily="18" charset="-127"/>
                <a:ea typeface="HY헤드라인M" pitchFamily="18" charset="-127"/>
              </a:defRPr>
            </a:lvl1pPr>
            <a:lvl2pPr marL="742950" indent="-285750" eaLnBrk="0" hangingPunct="0">
              <a:defRPr kumimoji="1" sz="2400">
                <a:solidFill>
                  <a:schemeClr val="tx2"/>
                </a:solidFill>
                <a:latin typeface="HY헤드라인M" pitchFamily="18" charset="-127"/>
                <a:ea typeface="HY헤드라인M" pitchFamily="18" charset="-127"/>
              </a:defRPr>
            </a:lvl2pPr>
            <a:lvl3pPr marL="1143000" indent="-228600" eaLnBrk="0" hangingPunct="0">
              <a:defRPr kumimoji="1" sz="2400">
                <a:solidFill>
                  <a:schemeClr val="tx2"/>
                </a:solidFill>
                <a:latin typeface="HY헤드라인M" pitchFamily="18" charset="-127"/>
                <a:ea typeface="HY헤드라인M" pitchFamily="18" charset="-127"/>
              </a:defRPr>
            </a:lvl3pPr>
            <a:lvl4pPr marL="1600200" indent="-228600" eaLnBrk="0" hangingPunct="0">
              <a:defRPr kumimoji="1" sz="2400">
                <a:solidFill>
                  <a:schemeClr val="tx2"/>
                </a:solidFill>
                <a:latin typeface="HY헤드라인M" pitchFamily="18" charset="-127"/>
                <a:ea typeface="HY헤드라인M" pitchFamily="18" charset="-127"/>
              </a:defRPr>
            </a:lvl4pPr>
            <a:lvl5pPr marL="2057400" indent="-228600" eaLnBrk="0" hangingPunct="0">
              <a:defRPr kumimoji="1" sz="2400">
                <a:solidFill>
                  <a:schemeClr val="tx2"/>
                </a:solidFill>
                <a:latin typeface="HY헤드라인M" pitchFamily="18" charset="-127"/>
                <a:ea typeface="HY헤드라인M" pitchFamily="18" charset="-127"/>
              </a:defRPr>
            </a:lvl5pPr>
            <a:lvl6pPr marL="2514600" indent="-228600" algn="ctr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HY헤드라인M" pitchFamily="18" charset="-127"/>
                <a:ea typeface="HY헤드라인M" pitchFamily="18" charset="-127"/>
              </a:defRPr>
            </a:lvl6pPr>
            <a:lvl7pPr marL="2971800" indent="-228600" algn="ctr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HY헤드라인M" pitchFamily="18" charset="-127"/>
                <a:ea typeface="HY헤드라인M" pitchFamily="18" charset="-127"/>
              </a:defRPr>
            </a:lvl7pPr>
            <a:lvl8pPr marL="3429000" indent="-228600" algn="ctr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HY헤드라인M" pitchFamily="18" charset="-127"/>
                <a:ea typeface="HY헤드라인M" pitchFamily="18" charset="-127"/>
              </a:defRPr>
            </a:lvl8pPr>
            <a:lvl9pPr marL="3886200" indent="-228600" algn="ctr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HY헤드라인M" pitchFamily="18" charset="-127"/>
                <a:ea typeface="HY헤드라인M" pitchFamily="18" charset="-127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ko-KR" altLang="en-US" sz="1800" dirty="0">
                <a:solidFill>
                  <a:schemeClr val="bg1"/>
                </a:solidFill>
                <a:latin typeface="HY울릉도M" pitchFamily="18" charset="-127"/>
                <a:ea typeface="HY울릉도M" pitchFamily="18" charset="-127"/>
              </a:rPr>
              <a:t>■ 분양수수료 수수료 </a:t>
            </a:r>
            <a:r>
              <a:rPr lang="en-US" altLang="ko-KR" sz="1800" dirty="0">
                <a:solidFill>
                  <a:schemeClr val="bg1"/>
                </a:solidFill>
                <a:latin typeface="HY울릉도M" pitchFamily="18" charset="-127"/>
                <a:ea typeface="HY울릉도M" pitchFamily="18" charset="-127"/>
              </a:rPr>
              <a:t>(</a:t>
            </a:r>
            <a:r>
              <a:rPr lang="ko-KR" altLang="en-US" sz="1800" dirty="0">
                <a:solidFill>
                  <a:schemeClr val="bg1"/>
                </a:solidFill>
                <a:latin typeface="HY울릉도M" pitchFamily="18" charset="-127"/>
                <a:ea typeface="HY울릉도M" pitchFamily="18" charset="-127"/>
              </a:rPr>
              <a:t>영업 </a:t>
            </a:r>
            <a:r>
              <a:rPr lang="en-US" altLang="ko-KR" sz="1800" dirty="0">
                <a:solidFill>
                  <a:schemeClr val="bg1"/>
                </a:solidFill>
                <a:latin typeface="HY울릉도M" pitchFamily="18" charset="-127"/>
                <a:ea typeface="HY울릉도M" pitchFamily="18" charset="-127"/>
              </a:rPr>
              <a:t>1</a:t>
            </a:r>
            <a:r>
              <a:rPr lang="ko-KR" altLang="en-US" sz="1800" dirty="0">
                <a:solidFill>
                  <a:schemeClr val="bg1"/>
                </a:solidFill>
                <a:latin typeface="HY울릉도M" pitchFamily="18" charset="-127"/>
                <a:ea typeface="HY울릉도M" pitchFamily="18" charset="-127"/>
              </a:rPr>
              <a:t>단계</a:t>
            </a:r>
            <a:r>
              <a:rPr lang="en-US" altLang="ko-KR" sz="1800" dirty="0">
                <a:solidFill>
                  <a:schemeClr val="bg1"/>
                </a:solidFill>
                <a:latin typeface="HY울릉도M" pitchFamily="18" charset="-127"/>
                <a:ea typeface="HY울릉도M" pitchFamily="18" charset="-127"/>
              </a:rPr>
              <a:t>)</a:t>
            </a:r>
            <a:r>
              <a:rPr lang="ko-KR" altLang="en-US" sz="1800" dirty="0">
                <a:solidFill>
                  <a:schemeClr val="bg1"/>
                </a:solidFill>
                <a:latin typeface="HY울릉도M" pitchFamily="18" charset="-127"/>
                <a:ea typeface="HY울릉도M" pitchFamily="18" charset="-127"/>
              </a:rPr>
              <a:t>제안</a:t>
            </a:r>
            <a:endParaRPr lang="en-US" altLang="ko-KR" sz="1800" dirty="0">
              <a:solidFill>
                <a:schemeClr val="bg1"/>
              </a:solidFill>
              <a:latin typeface="HY울릉도M" pitchFamily="18" charset="-127"/>
              <a:ea typeface="HY울릉도M" pitchFamily="18" charset="-127"/>
            </a:endParaRPr>
          </a:p>
        </p:txBody>
      </p:sp>
      <p:sp>
        <p:nvSpPr>
          <p:cNvPr id="55303" name="Text Box 210"/>
          <p:cNvSpPr txBox="1">
            <a:spLocks noChangeArrowheads="1"/>
          </p:cNvSpPr>
          <p:nvPr/>
        </p:nvSpPr>
        <p:spPr bwMode="auto">
          <a:xfrm>
            <a:off x="395288" y="4597102"/>
            <a:ext cx="6480175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15" tIns="45708" rIns="91415" bIns="45708">
            <a:spAutoFit/>
          </a:bodyPr>
          <a:lstStyle>
            <a:lvl1pPr eaLnBrk="0" hangingPunct="0">
              <a:defRPr kumimoji="1" sz="2400">
                <a:solidFill>
                  <a:schemeClr val="tx2"/>
                </a:solidFill>
                <a:latin typeface="HY헤드라인M" pitchFamily="18" charset="-127"/>
                <a:ea typeface="HY헤드라인M" pitchFamily="18" charset="-127"/>
              </a:defRPr>
            </a:lvl1pPr>
            <a:lvl2pPr marL="742950" indent="-285750" eaLnBrk="0" hangingPunct="0">
              <a:defRPr kumimoji="1" sz="2400">
                <a:solidFill>
                  <a:schemeClr val="tx2"/>
                </a:solidFill>
                <a:latin typeface="HY헤드라인M" pitchFamily="18" charset="-127"/>
                <a:ea typeface="HY헤드라인M" pitchFamily="18" charset="-127"/>
              </a:defRPr>
            </a:lvl2pPr>
            <a:lvl3pPr marL="1143000" indent="-228600" eaLnBrk="0" hangingPunct="0">
              <a:defRPr kumimoji="1" sz="2400">
                <a:solidFill>
                  <a:schemeClr val="tx2"/>
                </a:solidFill>
                <a:latin typeface="HY헤드라인M" pitchFamily="18" charset="-127"/>
                <a:ea typeface="HY헤드라인M" pitchFamily="18" charset="-127"/>
              </a:defRPr>
            </a:lvl3pPr>
            <a:lvl4pPr marL="1600200" indent="-228600" eaLnBrk="0" hangingPunct="0">
              <a:defRPr kumimoji="1" sz="2400">
                <a:solidFill>
                  <a:schemeClr val="tx2"/>
                </a:solidFill>
                <a:latin typeface="HY헤드라인M" pitchFamily="18" charset="-127"/>
                <a:ea typeface="HY헤드라인M" pitchFamily="18" charset="-127"/>
              </a:defRPr>
            </a:lvl4pPr>
            <a:lvl5pPr marL="2057400" indent="-228600" eaLnBrk="0" hangingPunct="0">
              <a:defRPr kumimoji="1" sz="2400">
                <a:solidFill>
                  <a:schemeClr val="tx2"/>
                </a:solidFill>
                <a:latin typeface="HY헤드라인M" pitchFamily="18" charset="-127"/>
                <a:ea typeface="HY헤드라인M" pitchFamily="18" charset="-127"/>
              </a:defRPr>
            </a:lvl5pPr>
            <a:lvl6pPr marL="2514600" indent="-228600" algn="ctr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HY헤드라인M" pitchFamily="18" charset="-127"/>
                <a:ea typeface="HY헤드라인M" pitchFamily="18" charset="-127"/>
              </a:defRPr>
            </a:lvl6pPr>
            <a:lvl7pPr marL="2971800" indent="-228600" algn="ctr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HY헤드라인M" pitchFamily="18" charset="-127"/>
                <a:ea typeface="HY헤드라인M" pitchFamily="18" charset="-127"/>
              </a:defRPr>
            </a:lvl7pPr>
            <a:lvl8pPr marL="3429000" indent="-228600" algn="ctr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HY헤드라인M" pitchFamily="18" charset="-127"/>
                <a:ea typeface="HY헤드라인M" pitchFamily="18" charset="-127"/>
              </a:defRPr>
            </a:lvl8pPr>
            <a:lvl9pPr marL="3886200" indent="-228600" algn="ctr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2"/>
                </a:solidFill>
                <a:latin typeface="HY헤드라인M" pitchFamily="18" charset="-127"/>
                <a:ea typeface="HY헤드라인M" pitchFamily="18" charset="-127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ko-KR" altLang="en-US" sz="1800">
                <a:solidFill>
                  <a:schemeClr val="bg1"/>
                </a:solidFill>
                <a:latin typeface="HY울릉도M" pitchFamily="18" charset="-127"/>
                <a:ea typeface="HY울릉도M" pitchFamily="18" charset="-127"/>
              </a:rPr>
              <a:t>■ 분양수수료 수수료 </a:t>
            </a:r>
            <a:r>
              <a:rPr lang="en-US" altLang="ko-KR" sz="1800">
                <a:solidFill>
                  <a:schemeClr val="bg1"/>
                </a:solidFill>
                <a:latin typeface="HY울릉도M" pitchFamily="18" charset="-127"/>
                <a:ea typeface="HY울릉도M" pitchFamily="18" charset="-127"/>
              </a:rPr>
              <a:t>(</a:t>
            </a:r>
            <a:r>
              <a:rPr lang="ko-KR" altLang="en-US" sz="1800">
                <a:solidFill>
                  <a:schemeClr val="bg1"/>
                </a:solidFill>
                <a:latin typeface="HY울릉도M" pitchFamily="18" charset="-127"/>
                <a:ea typeface="HY울릉도M" pitchFamily="18" charset="-127"/>
              </a:rPr>
              <a:t>영업 </a:t>
            </a:r>
            <a:r>
              <a:rPr lang="en-US" altLang="ko-KR" sz="1800">
                <a:solidFill>
                  <a:schemeClr val="bg1"/>
                </a:solidFill>
                <a:latin typeface="HY울릉도M" pitchFamily="18" charset="-127"/>
                <a:ea typeface="HY울릉도M" pitchFamily="18" charset="-127"/>
              </a:rPr>
              <a:t>2</a:t>
            </a:r>
            <a:r>
              <a:rPr lang="ko-KR" altLang="en-US" sz="1800">
                <a:solidFill>
                  <a:schemeClr val="bg1"/>
                </a:solidFill>
                <a:latin typeface="HY울릉도M" pitchFamily="18" charset="-127"/>
                <a:ea typeface="HY울릉도M" pitchFamily="18" charset="-127"/>
              </a:rPr>
              <a:t>단계</a:t>
            </a:r>
            <a:r>
              <a:rPr lang="en-US" altLang="ko-KR" sz="1800">
                <a:solidFill>
                  <a:schemeClr val="bg1"/>
                </a:solidFill>
                <a:latin typeface="HY울릉도M" pitchFamily="18" charset="-127"/>
                <a:ea typeface="HY울릉도M" pitchFamily="18" charset="-127"/>
              </a:rPr>
              <a:t>) </a:t>
            </a:r>
            <a:r>
              <a:rPr lang="ko-KR" altLang="en-US" sz="1800">
                <a:solidFill>
                  <a:schemeClr val="bg1"/>
                </a:solidFill>
                <a:latin typeface="HY울릉도M" pitchFamily="18" charset="-127"/>
                <a:ea typeface="HY울릉도M" pitchFamily="18" charset="-127"/>
              </a:rPr>
              <a:t>제안</a:t>
            </a:r>
            <a:endParaRPr lang="en-US" altLang="ko-KR" sz="1800">
              <a:solidFill>
                <a:schemeClr val="bg1"/>
              </a:solidFill>
              <a:latin typeface="HY울릉도M" pitchFamily="18" charset="-127"/>
              <a:ea typeface="HY울릉도M" pitchFamily="18" charset="-127"/>
            </a:endParaRPr>
          </a:p>
        </p:txBody>
      </p:sp>
      <p:sp>
        <p:nvSpPr>
          <p:cNvPr id="55304" name="Rectangle 4"/>
          <p:cNvSpPr>
            <a:spLocks noChangeArrowheads="1"/>
          </p:cNvSpPr>
          <p:nvPr/>
        </p:nvSpPr>
        <p:spPr bwMode="auto">
          <a:xfrm>
            <a:off x="406400" y="1979613"/>
            <a:ext cx="2870200" cy="474662"/>
          </a:xfrm>
          <a:prstGeom prst="rect">
            <a:avLst/>
          </a:prstGeom>
          <a:solidFill>
            <a:schemeClr val="tx1"/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 lIns="91415" tIns="45708" rIns="91415" bIns="45708" anchor="ctr"/>
          <a:lstStyle/>
          <a:p>
            <a:r>
              <a:rPr lang="ko-KR" altLang="en-US" sz="1300">
                <a:solidFill>
                  <a:schemeClr val="bg1"/>
                </a:solidFill>
                <a:latin typeface="HY울릉도M" pitchFamily="18" charset="-127"/>
                <a:ea typeface="HY울릉도M" pitchFamily="18" charset="-127"/>
              </a:rPr>
              <a:t>분양수수료 제안 </a:t>
            </a:r>
          </a:p>
        </p:txBody>
      </p:sp>
      <p:sp>
        <p:nvSpPr>
          <p:cNvPr id="55305" name="Rectangle 12"/>
          <p:cNvSpPr>
            <a:spLocks noChangeArrowheads="1"/>
          </p:cNvSpPr>
          <p:nvPr/>
        </p:nvSpPr>
        <p:spPr bwMode="auto">
          <a:xfrm>
            <a:off x="3348038" y="1979613"/>
            <a:ext cx="2092325" cy="471487"/>
          </a:xfrm>
          <a:prstGeom prst="rect">
            <a:avLst/>
          </a:prstGeom>
          <a:noFill/>
          <a:ln w="9525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15" tIns="45708" rIns="91415" bIns="45708" anchor="ctr"/>
          <a:lstStyle/>
          <a:p>
            <a:r>
              <a:rPr lang="ko-KR" altLang="en-US" sz="1300">
                <a:solidFill>
                  <a:schemeClr val="bg1"/>
                </a:solidFill>
                <a:latin typeface="HY울릉도M" pitchFamily="18" charset="-127"/>
                <a:ea typeface="HY울릉도M" pitchFamily="18" charset="-127"/>
              </a:rPr>
              <a:t>세대당 </a:t>
            </a:r>
            <a:r>
              <a:rPr lang="en-US" altLang="ko-KR" sz="1300">
                <a:solidFill>
                  <a:schemeClr val="bg1"/>
                </a:solidFill>
                <a:latin typeface="HY울릉도M" pitchFamily="18" charset="-127"/>
                <a:ea typeface="HY울릉도M" pitchFamily="18" charset="-127"/>
              </a:rPr>
              <a:t>250 </a:t>
            </a:r>
            <a:r>
              <a:rPr lang="ko-KR" altLang="en-US" sz="1300">
                <a:solidFill>
                  <a:schemeClr val="bg1"/>
                </a:solidFill>
                <a:latin typeface="HY울릉도M" pitchFamily="18" charset="-127"/>
                <a:ea typeface="HY울릉도M" pitchFamily="18" charset="-127"/>
              </a:rPr>
              <a:t>만원</a:t>
            </a:r>
          </a:p>
        </p:txBody>
      </p:sp>
      <p:sp>
        <p:nvSpPr>
          <p:cNvPr id="55306" name="Rectangle 15"/>
          <p:cNvSpPr>
            <a:spLocks noChangeArrowheads="1"/>
          </p:cNvSpPr>
          <p:nvPr/>
        </p:nvSpPr>
        <p:spPr bwMode="auto">
          <a:xfrm>
            <a:off x="5499100" y="1979613"/>
            <a:ext cx="3179763" cy="471487"/>
          </a:xfrm>
          <a:prstGeom prst="rect">
            <a:avLst/>
          </a:prstGeom>
          <a:noFill/>
          <a:ln w="9525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15" tIns="45708" rIns="91415" bIns="45708" anchor="ctr"/>
          <a:lstStyle/>
          <a:p>
            <a:endParaRPr lang="ko-KR" altLang="en-US" sz="1300">
              <a:solidFill>
                <a:schemeClr val="bg1"/>
              </a:solidFill>
              <a:latin typeface="HY울릉도M" pitchFamily="18" charset="-127"/>
              <a:ea typeface="HY울릉도M" pitchFamily="18" charset="-127"/>
            </a:endParaRPr>
          </a:p>
        </p:txBody>
      </p:sp>
      <p:sp>
        <p:nvSpPr>
          <p:cNvPr id="55307" name="Rectangle 4"/>
          <p:cNvSpPr>
            <a:spLocks noChangeArrowheads="1"/>
          </p:cNvSpPr>
          <p:nvPr/>
        </p:nvSpPr>
        <p:spPr bwMode="auto">
          <a:xfrm>
            <a:off x="406400" y="2495550"/>
            <a:ext cx="2868613" cy="474663"/>
          </a:xfrm>
          <a:prstGeom prst="rect">
            <a:avLst/>
          </a:prstGeom>
          <a:solidFill>
            <a:schemeClr val="tx1"/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 lIns="91415" tIns="45708" rIns="91415" bIns="45708" anchor="ctr"/>
          <a:lstStyle/>
          <a:p>
            <a:r>
              <a:rPr lang="en-US" altLang="ko-KR" sz="1300">
                <a:solidFill>
                  <a:schemeClr val="bg1"/>
                </a:solidFill>
                <a:latin typeface="HY울릉도M" pitchFamily="18" charset="-127"/>
                <a:ea typeface="HY울릉도M" pitchFamily="18" charset="-127"/>
              </a:rPr>
              <a:t>MGM(</a:t>
            </a:r>
            <a:r>
              <a:rPr lang="ko-KR" altLang="en-US" sz="1300">
                <a:solidFill>
                  <a:schemeClr val="bg1"/>
                </a:solidFill>
                <a:latin typeface="HY울릉도M" pitchFamily="18" charset="-127"/>
                <a:ea typeface="HY울릉도M" pitchFamily="18" charset="-127"/>
              </a:rPr>
              <a:t>부동산</a:t>
            </a:r>
            <a:r>
              <a:rPr lang="en-US" altLang="ko-KR" sz="1300">
                <a:solidFill>
                  <a:schemeClr val="bg1"/>
                </a:solidFill>
                <a:latin typeface="HY울릉도M" pitchFamily="18" charset="-127"/>
                <a:ea typeface="HY울릉도M" pitchFamily="18" charset="-127"/>
              </a:rPr>
              <a:t>)</a:t>
            </a:r>
            <a:r>
              <a:rPr lang="ko-KR" altLang="en-US" sz="1300">
                <a:solidFill>
                  <a:schemeClr val="bg1"/>
                </a:solidFill>
                <a:latin typeface="HY울릉도M" pitchFamily="18" charset="-127"/>
                <a:ea typeface="HY울릉도M" pitchFamily="18" charset="-127"/>
              </a:rPr>
              <a:t>  수수료</a:t>
            </a:r>
          </a:p>
        </p:txBody>
      </p:sp>
      <p:sp>
        <p:nvSpPr>
          <p:cNvPr id="55308" name="Rectangle 12"/>
          <p:cNvSpPr>
            <a:spLocks noChangeArrowheads="1"/>
          </p:cNvSpPr>
          <p:nvPr/>
        </p:nvSpPr>
        <p:spPr bwMode="auto">
          <a:xfrm>
            <a:off x="3338513" y="2495550"/>
            <a:ext cx="2098675" cy="471488"/>
          </a:xfrm>
          <a:prstGeom prst="rect">
            <a:avLst/>
          </a:prstGeom>
          <a:noFill/>
          <a:ln w="9525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15" tIns="45708" rIns="91415" bIns="45708" anchor="ctr"/>
          <a:lstStyle/>
          <a:p>
            <a:r>
              <a:rPr lang="en-US" altLang="ko-KR" sz="1300">
                <a:solidFill>
                  <a:schemeClr val="bg1"/>
                </a:solidFill>
                <a:latin typeface="HY울릉도M" pitchFamily="18" charset="-127"/>
                <a:ea typeface="HY울릉도M" pitchFamily="18" charset="-127"/>
              </a:rPr>
              <a:t>1</a:t>
            </a:r>
            <a:r>
              <a:rPr lang="ko-KR" altLang="en-US" sz="1300">
                <a:solidFill>
                  <a:schemeClr val="bg1"/>
                </a:solidFill>
                <a:latin typeface="HY울릉도M" pitchFamily="18" charset="-127"/>
                <a:ea typeface="HY울릉도M" pitchFamily="18" charset="-127"/>
              </a:rPr>
              <a:t>억 </a:t>
            </a:r>
            <a:r>
              <a:rPr lang="en-US" altLang="ko-KR" sz="1300">
                <a:solidFill>
                  <a:schemeClr val="bg1"/>
                </a:solidFill>
                <a:latin typeface="HY울릉도M" pitchFamily="18" charset="-127"/>
                <a:ea typeface="HY울릉도M" pitchFamily="18" charset="-127"/>
              </a:rPr>
              <a:t>5</a:t>
            </a:r>
            <a:r>
              <a:rPr lang="ko-KR" altLang="en-US" sz="1300">
                <a:solidFill>
                  <a:schemeClr val="bg1"/>
                </a:solidFill>
                <a:latin typeface="HY울릉도M" pitchFamily="18" charset="-127"/>
                <a:ea typeface="HY울릉도M" pitchFamily="18" charset="-127"/>
              </a:rPr>
              <a:t>천 만원</a:t>
            </a:r>
          </a:p>
        </p:txBody>
      </p:sp>
      <p:sp>
        <p:nvSpPr>
          <p:cNvPr id="55309" name="Rectangle 15"/>
          <p:cNvSpPr>
            <a:spLocks noChangeArrowheads="1"/>
          </p:cNvSpPr>
          <p:nvPr/>
        </p:nvSpPr>
        <p:spPr bwMode="auto">
          <a:xfrm>
            <a:off x="5499100" y="2495550"/>
            <a:ext cx="3176588" cy="471488"/>
          </a:xfrm>
          <a:prstGeom prst="rect">
            <a:avLst/>
          </a:prstGeom>
          <a:noFill/>
          <a:ln w="9525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15" tIns="45708" rIns="91415" bIns="45708" anchor="ctr"/>
          <a:lstStyle/>
          <a:p>
            <a:r>
              <a:rPr lang="ko-KR" altLang="en-US" sz="1200" dirty="0">
                <a:solidFill>
                  <a:schemeClr val="bg1"/>
                </a:solidFill>
                <a:latin typeface="HY울릉도M" pitchFamily="18" charset="-127"/>
                <a:ea typeface="HY울릉도M" pitchFamily="18" charset="-127"/>
              </a:rPr>
              <a:t>책정 수수료 이상 금액은 분양대행사 부담</a:t>
            </a:r>
          </a:p>
        </p:txBody>
      </p:sp>
      <p:sp>
        <p:nvSpPr>
          <p:cNvPr id="55310" name="Rectangle 4"/>
          <p:cNvSpPr>
            <a:spLocks noChangeArrowheads="1"/>
          </p:cNvSpPr>
          <p:nvPr/>
        </p:nvSpPr>
        <p:spPr bwMode="auto">
          <a:xfrm>
            <a:off x="406400" y="3011488"/>
            <a:ext cx="2868613" cy="474662"/>
          </a:xfrm>
          <a:prstGeom prst="rect">
            <a:avLst/>
          </a:prstGeom>
          <a:solidFill>
            <a:schemeClr val="tx1"/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 lIns="91415" tIns="45708" rIns="91415" bIns="45708" anchor="ctr"/>
          <a:lstStyle/>
          <a:p>
            <a:r>
              <a:rPr lang="ko-KR" altLang="en-US" sz="1300">
                <a:solidFill>
                  <a:schemeClr val="bg1"/>
                </a:solidFill>
                <a:latin typeface="HY울릉도M" pitchFamily="18" charset="-127"/>
                <a:ea typeface="HY울릉도M" pitchFamily="18" charset="-127"/>
              </a:rPr>
              <a:t>사전마케팅비 제안 </a:t>
            </a:r>
          </a:p>
        </p:txBody>
      </p:sp>
      <p:sp>
        <p:nvSpPr>
          <p:cNvPr id="55311" name="Rectangle 12"/>
          <p:cNvSpPr>
            <a:spLocks noChangeArrowheads="1"/>
          </p:cNvSpPr>
          <p:nvPr/>
        </p:nvSpPr>
        <p:spPr bwMode="auto">
          <a:xfrm>
            <a:off x="3338513" y="3011488"/>
            <a:ext cx="2098675" cy="471487"/>
          </a:xfrm>
          <a:prstGeom prst="rect">
            <a:avLst/>
          </a:prstGeom>
          <a:noFill/>
          <a:ln w="9525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15" tIns="45708" rIns="91415" bIns="45708" anchor="ctr"/>
          <a:lstStyle/>
          <a:p>
            <a:r>
              <a:rPr lang="en-US" altLang="ko-KR" sz="1300" dirty="0">
                <a:solidFill>
                  <a:schemeClr val="bg1"/>
                </a:solidFill>
                <a:latin typeface="HY울릉도M" pitchFamily="18" charset="-127"/>
                <a:ea typeface="HY울릉도M" pitchFamily="18" charset="-127"/>
              </a:rPr>
              <a:t>3</a:t>
            </a:r>
            <a:r>
              <a:rPr lang="ko-KR" altLang="en-US" sz="1300" dirty="0" err="1">
                <a:solidFill>
                  <a:schemeClr val="bg1"/>
                </a:solidFill>
                <a:latin typeface="HY울릉도M" pitchFamily="18" charset="-127"/>
                <a:ea typeface="HY울릉도M" pitchFamily="18" charset="-127"/>
              </a:rPr>
              <a:t>억원</a:t>
            </a:r>
            <a:endParaRPr lang="ko-KR" altLang="en-US" sz="1300" dirty="0">
              <a:solidFill>
                <a:schemeClr val="bg1"/>
              </a:solidFill>
              <a:latin typeface="HY울릉도M" pitchFamily="18" charset="-127"/>
              <a:ea typeface="HY울릉도M" pitchFamily="18" charset="-127"/>
            </a:endParaRPr>
          </a:p>
        </p:txBody>
      </p:sp>
      <p:sp>
        <p:nvSpPr>
          <p:cNvPr id="55313" name="Rectangle 4"/>
          <p:cNvSpPr>
            <a:spLocks noChangeArrowheads="1"/>
          </p:cNvSpPr>
          <p:nvPr/>
        </p:nvSpPr>
        <p:spPr bwMode="auto">
          <a:xfrm>
            <a:off x="406400" y="5078115"/>
            <a:ext cx="2870200" cy="474662"/>
          </a:xfrm>
          <a:prstGeom prst="rect">
            <a:avLst/>
          </a:prstGeom>
          <a:solidFill>
            <a:srgbClr val="666633"/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 lIns="91415" tIns="45708" rIns="91415" bIns="45708" anchor="ctr"/>
          <a:lstStyle/>
          <a:p>
            <a:r>
              <a:rPr lang="ko-KR" altLang="en-US" sz="1300">
                <a:solidFill>
                  <a:schemeClr val="bg1"/>
                </a:solidFill>
                <a:latin typeface="HY울릉도M" pitchFamily="18" charset="-127"/>
                <a:ea typeface="HY울릉도M" pitchFamily="18" charset="-127"/>
              </a:rPr>
              <a:t>구 분</a:t>
            </a:r>
          </a:p>
        </p:txBody>
      </p:sp>
      <p:sp>
        <p:nvSpPr>
          <p:cNvPr id="55314" name="Rectangle 12"/>
          <p:cNvSpPr>
            <a:spLocks noChangeArrowheads="1"/>
          </p:cNvSpPr>
          <p:nvPr/>
        </p:nvSpPr>
        <p:spPr bwMode="auto">
          <a:xfrm>
            <a:off x="3332163" y="5078115"/>
            <a:ext cx="2535237" cy="471487"/>
          </a:xfrm>
          <a:prstGeom prst="rect">
            <a:avLst/>
          </a:prstGeom>
          <a:solidFill>
            <a:srgbClr val="666633"/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 lIns="91415" tIns="45708" rIns="91415" bIns="45708" anchor="ctr"/>
          <a:lstStyle/>
          <a:p>
            <a:r>
              <a:rPr lang="ko-KR" altLang="en-US" sz="1300">
                <a:solidFill>
                  <a:schemeClr val="bg1"/>
                </a:solidFill>
                <a:latin typeface="HY울릉도M" pitchFamily="18" charset="-127"/>
                <a:ea typeface="HY울릉도M" pitchFamily="18" charset="-127"/>
              </a:rPr>
              <a:t>기본 수수료</a:t>
            </a:r>
          </a:p>
        </p:txBody>
      </p:sp>
      <p:sp>
        <p:nvSpPr>
          <p:cNvPr id="55315" name="Rectangle 12"/>
          <p:cNvSpPr>
            <a:spLocks noChangeArrowheads="1"/>
          </p:cNvSpPr>
          <p:nvPr/>
        </p:nvSpPr>
        <p:spPr bwMode="auto">
          <a:xfrm>
            <a:off x="3335338" y="6125865"/>
            <a:ext cx="2532062" cy="471487"/>
          </a:xfrm>
          <a:prstGeom prst="rect">
            <a:avLst/>
          </a:prstGeom>
          <a:noFill/>
          <a:ln w="9525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15" tIns="45708" rIns="91415" bIns="45708" anchor="ctr"/>
          <a:lstStyle/>
          <a:p>
            <a:r>
              <a:rPr lang="ko-KR" altLang="en-US" sz="1300">
                <a:solidFill>
                  <a:schemeClr val="bg1"/>
                </a:solidFill>
                <a:latin typeface="HY울릉도M" pitchFamily="18" charset="-127"/>
                <a:ea typeface="HY울릉도M" pitchFamily="18" charset="-127"/>
              </a:rPr>
              <a:t>세대당 </a:t>
            </a:r>
            <a:r>
              <a:rPr lang="en-US" altLang="ko-KR" sz="1300">
                <a:solidFill>
                  <a:schemeClr val="bg1"/>
                </a:solidFill>
                <a:latin typeface="HY울릉도M" pitchFamily="18" charset="-127"/>
                <a:ea typeface="HY울릉도M" pitchFamily="18" charset="-127"/>
              </a:rPr>
              <a:t>250 </a:t>
            </a:r>
            <a:r>
              <a:rPr lang="ko-KR" altLang="en-US" sz="1300">
                <a:solidFill>
                  <a:schemeClr val="bg1"/>
                </a:solidFill>
                <a:latin typeface="HY울릉도M" pitchFamily="18" charset="-127"/>
                <a:ea typeface="HY울릉도M" pitchFamily="18" charset="-127"/>
              </a:rPr>
              <a:t>만원</a:t>
            </a:r>
          </a:p>
        </p:txBody>
      </p:sp>
      <p:sp>
        <p:nvSpPr>
          <p:cNvPr id="55316" name="Rectangle 4"/>
          <p:cNvSpPr>
            <a:spLocks noChangeArrowheads="1"/>
          </p:cNvSpPr>
          <p:nvPr/>
        </p:nvSpPr>
        <p:spPr bwMode="auto">
          <a:xfrm>
            <a:off x="390525" y="5592465"/>
            <a:ext cx="1720850" cy="1004887"/>
          </a:xfrm>
          <a:prstGeom prst="rect">
            <a:avLst/>
          </a:prstGeom>
          <a:solidFill>
            <a:schemeClr val="tx1"/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 lIns="91415" tIns="45708" rIns="91415" bIns="45708" anchor="ctr"/>
          <a:lstStyle/>
          <a:p>
            <a:r>
              <a:rPr lang="ko-KR" altLang="en-US" sz="1300">
                <a:solidFill>
                  <a:schemeClr val="bg1"/>
                </a:solidFill>
                <a:latin typeface="HY울릉도M" pitchFamily="18" charset="-127"/>
                <a:ea typeface="HY울릉도M" pitchFamily="18" charset="-127"/>
              </a:rPr>
              <a:t>분양수수료 제안 </a:t>
            </a:r>
          </a:p>
        </p:txBody>
      </p:sp>
      <p:sp>
        <p:nvSpPr>
          <p:cNvPr id="55317" name="Rectangle 12"/>
          <p:cNvSpPr>
            <a:spLocks noChangeArrowheads="1"/>
          </p:cNvSpPr>
          <p:nvPr/>
        </p:nvSpPr>
        <p:spPr bwMode="auto">
          <a:xfrm>
            <a:off x="3332163" y="5592465"/>
            <a:ext cx="2535237" cy="481012"/>
          </a:xfrm>
          <a:prstGeom prst="rect">
            <a:avLst/>
          </a:prstGeom>
          <a:noFill/>
          <a:ln w="9525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15" tIns="45708" rIns="91415" bIns="45708" anchor="ctr"/>
          <a:lstStyle/>
          <a:p>
            <a:r>
              <a:rPr lang="ko-KR" altLang="en-US" sz="1300">
                <a:solidFill>
                  <a:schemeClr val="bg1"/>
                </a:solidFill>
                <a:latin typeface="HY울릉도M" pitchFamily="18" charset="-127"/>
                <a:ea typeface="HY울릉도M" pitchFamily="18" charset="-127"/>
              </a:rPr>
              <a:t>세대당 </a:t>
            </a:r>
            <a:r>
              <a:rPr lang="en-US" altLang="ko-KR" sz="1300">
                <a:solidFill>
                  <a:schemeClr val="bg1"/>
                </a:solidFill>
                <a:latin typeface="HY울릉도M" pitchFamily="18" charset="-127"/>
                <a:ea typeface="HY울릉도M" pitchFamily="18" charset="-127"/>
              </a:rPr>
              <a:t>250 </a:t>
            </a:r>
            <a:r>
              <a:rPr lang="ko-KR" altLang="en-US" sz="1300">
                <a:solidFill>
                  <a:schemeClr val="bg1"/>
                </a:solidFill>
                <a:latin typeface="HY울릉도M" pitchFamily="18" charset="-127"/>
                <a:ea typeface="HY울릉도M" pitchFamily="18" charset="-127"/>
              </a:rPr>
              <a:t>만원</a:t>
            </a:r>
          </a:p>
        </p:txBody>
      </p:sp>
      <p:sp>
        <p:nvSpPr>
          <p:cNvPr id="55318" name="Rectangle 4"/>
          <p:cNvSpPr>
            <a:spLocks noChangeArrowheads="1"/>
          </p:cNvSpPr>
          <p:nvPr/>
        </p:nvSpPr>
        <p:spPr bwMode="auto">
          <a:xfrm>
            <a:off x="2143125" y="5592465"/>
            <a:ext cx="1133475" cy="481012"/>
          </a:xfrm>
          <a:prstGeom prst="rect">
            <a:avLst/>
          </a:prstGeom>
          <a:solidFill>
            <a:schemeClr val="tx1"/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 lIns="91415" tIns="45708" rIns="91415" bIns="45708" anchor="ctr"/>
          <a:lstStyle/>
          <a:p>
            <a:r>
              <a:rPr lang="ko-KR" altLang="en-US" sz="1300" dirty="0">
                <a:solidFill>
                  <a:schemeClr val="bg1"/>
                </a:solidFill>
                <a:latin typeface="HY울릉도M" pitchFamily="18" charset="-127"/>
                <a:ea typeface="HY울릉도M" pitchFamily="18" charset="-127"/>
              </a:rPr>
              <a:t>전용 </a:t>
            </a:r>
            <a:r>
              <a:rPr lang="en-US" altLang="ko-KR" sz="1300" dirty="0">
                <a:solidFill>
                  <a:schemeClr val="bg1"/>
                </a:solidFill>
                <a:latin typeface="HY울릉도M" pitchFamily="18" charset="-127"/>
                <a:ea typeface="HY울릉도M" pitchFamily="18" charset="-127"/>
              </a:rPr>
              <a:t>7</a:t>
            </a:r>
            <a:r>
              <a:rPr lang="ko-KR" altLang="en-US" sz="1300" dirty="0">
                <a:solidFill>
                  <a:schemeClr val="bg1"/>
                </a:solidFill>
                <a:latin typeface="HY울릉도M" pitchFamily="18" charset="-127"/>
                <a:ea typeface="HY울릉도M" pitchFamily="18" charset="-127"/>
              </a:rPr>
              <a:t>평형</a:t>
            </a:r>
          </a:p>
        </p:txBody>
      </p:sp>
      <p:sp>
        <p:nvSpPr>
          <p:cNvPr id="55319" name="Rectangle 4"/>
          <p:cNvSpPr>
            <a:spLocks noChangeArrowheads="1"/>
          </p:cNvSpPr>
          <p:nvPr/>
        </p:nvSpPr>
        <p:spPr bwMode="auto">
          <a:xfrm>
            <a:off x="2143125" y="6122690"/>
            <a:ext cx="1131888" cy="474662"/>
          </a:xfrm>
          <a:prstGeom prst="rect">
            <a:avLst/>
          </a:prstGeom>
          <a:solidFill>
            <a:schemeClr val="tx1"/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 lIns="91415" tIns="45708" rIns="91415" bIns="45708" anchor="ctr"/>
          <a:lstStyle/>
          <a:p>
            <a:r>
              <a:rPr lang="ko-KR" altLang="en-US" sz="1300" dirty="0">
                <a:solidFill>
                  <a:schemeClr val="bg1"/>
                </a:solidFill>
                <a:latin typeface="HY울릉도M" pitchFamily="18" charset="-127"/>
                <a:ea typeface="HY울릉도M" pitchFamily="18" charset="-127"/>
              </a:rPr>
              <a:t>전용 </a:t>
            </a:r>
            <a:r>
              <a:rPr lang="en-US" altLang="ko-KR" sz="1300" dirty="0">
                <a:solidFill>
                  <a:schemeClr val="bg1"/>
                </a:solidFill>
                <a:latin typeface="HY울릉도M" pitchFamily="18" charset="-127"/>
                <a:ea typeface="HY울릉도M" pitchFamily="18" charset="-127"/>
              </a:rPr>
              <a:t>14</a:t>
            </a:r>
            <a:r>
              <a:rPr lang="ko-KR" altLang="en-US" sz="1300" dirty="0">
                <a:solidFill>
                  <a:schemeClr val="bg1"/>
                </a:solidFill>
                <a:latin typeface="HY울릉도M" pitchFamily="18" charset="-127"/>
                <a:ea typeface="HY울릉도M" pitchFamily="18" charset="-127"/>
              </a:rPr>
              <a:t>평형</a:t>
            </a:r>
          </a:p>
        </p:txBody>
      </p:sp>
      <p:sp>
        <p:nvSpPr>
          <p:cNvPr id="55320" name="Rectangle 12"/>
          <p:cNvSpPr>
            <a:spLocks noChangeArrowheads="1"/>
          </p:cNvSpPr>
          <p:nvPr/>
        </p:nvSpPr>
        <p:spPr bwMode="auto">
          <a:xfrm>
            <a:off x="5940425" y="5076527"/>
            <a:ext cx="2663825" cy="471488"/>
          </a:xfrm>
          <a:prstGeom prst="rect">
            <a:avLst/>
          </a:prstGeom>
          <a:solidFill>
            <a:srgbClr val="666633"/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 lIns="91415" tIns="45708" rIns="91415" bIns="45708" anchor="ctr"/>
          <a:lstStyle/>
          <a:p>
            <a:r>
              <a:rPr lang="ko-KR" altLang="en-US" sz="1300" dirty="0">
                <a:solidFill>
                  <a:schemeClr val="bg1"/>
                </a:solidFill>
                <a:latin typeface="HY울릉도M" pitchFamily="18" charset="-127"/>
                <a:ea typeface="HY울릉도M" pitchFamily="18" charset="-127"/>
              </a:rPr>
              <a:t>영업 </a:t>
            </a:r>
            <a:r>
              <a:rPr lang="en-US" altLang="ko-KR" sz="1300" dirty="0">
                <a:solidFill>
                  <a:schemeClr val="bg1"/>
                </a:solidFill>
                <a:latin typeface="HY울릉도M" pitchFamily="18" charset="-127"/>
                <a:ea typeface="HY울릉도M" pitchFamily="18" charset="-127"/>
              </a:rPr>
              <a:t>2</a:t>
            </a:r>
            <a:r>
              <a:rPr lang="ko-KR" altLang="en-US" sz="1300" dirty="0">
                <a:solidFill>
                  <a:schemeClr val="bg1"/>
                </a:solidFill>
                <a:latin typeface="HY울릉도M" pitchFamily="18" charset="-127"/>
                <a:ea typeface="HY울릉도M" pitchFamily="18" charset="-127"/>
              </a:rPr>
              <a:t>단계 수수료</a:t>
            </a:r>
          </a:p>
        </p:txBody>
      </p:sp>
      <p:sp>
        <p:nvSpPr>
          <p:cNvPr id="55321" name="Rectangle 12"/>
          <p:cNvSpPr>
            <a:spLocks noChangeArrowheads="1"/>
          </p:cNvSpPr>
          <p:nvPr/>
        </p:nvSpPr>
        <p:spPr bwMode="auto">
          <a:xfrm>
            <a:off x="5943600" y="6124277"/>
            <a:ext cx="2660650" cy="471488"/>
          </a:xfrm>
          <a:prstGeom prst="rect">
            <a:avLst/>
          </a:prstGeom>
          <a:noFill/>
          <a:ln w="9525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15" tIns="45708" rIns="91415" bIns="45708" anchor="ctr"/>
          <a:lstStyle/>
          <a:p>
            <a:r>
              <a:rPr lang="ko-KR" altLang="en-US" sz="1300">
                <a:solidFill>
                  <a:schemeClr val="bg1"/>
                </a:solidFill>
                <a:latin typeface="HY울릉도M" pitchFamily="18" charset="-127"/>
                <a:ea typeface="HY울릉도M" pitchFamily="18" charset="-127"/>
              </a:rPr>
              <a:t>세대당 </a:t>
            </a:r>
            <a:r>
              <a:rPr lang="en-US" altLang="ko-KR" sz="1300">
                <a:solidFill>
                  <a:schemeClr val="bg1"/>
                </a:solidFill>
                <a:latin typeface="HY울릉도M" pitchFamily="18" charset="-127"/>
                <a:ea typeface="HY울릉도M" pitchFamily="18" charset="-127"/>
              </a:rPr>
              <a:t>250 </a:t>
            </a:r>
            <a:r>
              <a:rPr lang="ko-KR" altLang="en-US" sz="1300">
                <a:solidFill>
                  <a:schemeClr val="bg1"/>
                </a:solidFill>
                <a:latin typeface="HY울릉도M" pitchFamily="18" charset="-127"/>
                <a:ea typeface="HY울릉도M" pitchFamily="18" charset="-127"/>
              </a:rPr>
              <a:t>만원 추가 지급</a:t>
            </a:r>
          </a:p>
        </p:txBody>
      </p:sp>
      <p:sp>
        <p:nvSpPr>
          <p:cNvPr id="55322" name="Rectangle 12"/>
          <p:cNvSpPr>
            <a:spLocks noChangeArrowheads="1"/>
          </p:cNvSpPr>
          <p:nvPr/>
        </p:nvSpPr>
        <p:spPr bwMode="auto">
          <a:xfrm>
            <a:off x="5940425" y="5590877"/>
            <a:ext cx="2663825" cy="481013"/>
          </a:xfrm>
          <a:prstGeom prst="rect">
            <a:avLst/>
          </a:prstGeom>
          <a:noFill/>
          <a:ln w="9525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15" tIns="45708" rIns="91415" bIns="45708" anchor="ctr"/>
          <a:lstStyle/>
          <a:p>
            <a:r>
              <a:rPr lang="ko-KR" altLang="en-US" sz="1300">
                <a:solidFill>
                  <a:schemeClr val="bg1"/>
                </a:solidFill>
                <a:latin typeface="HY울릉도M" pitchFamily="18" charset="-127"/>
                <a:ea typeface="HY울릉도M" pitchFamily="18" charset="-127"/>
              </a:rPr>
              <a:t>세대당 </a:t>
            </a:r>
            <a:r>
              <a:rPr lang="en-US" altLang="ko-KR" sz="1300">
                <a:solidFill>
                  <a:schemeClr val="bg1"/>
                </a:solidFill>
                <a:latin typeface="HY울릉도M" pitchFamily="18" charset="-127"/>
                <a:ea typeface="HY울릉도M" pitchFamily="18" charset="-127"/>
              </a:rPr>
              <a:t>150 </a:t>
            </a:r>
            <a:r>
              <a:rPr lang="ko-KR" altLang="en-US" sz="1300">
                <a:solidFill>
                  <a:schemeClr val="bg1"/>
                </a:solidFill>
                <a:latin typeface="HY울릉도M" pitchFamily="18" charset="-127"/>
                <a:ea typeface="HY울릉도M" pitchFamily="18" charset="-127"/>
              </a:rPr>
              <a:t>만원 추가 지급</a:t>
            </a:r>
          </a:p>
        </p:txBody>
      </p:sp>
      <p:sp>
        <p:nvSpPr>
          <p:cNvPr id="55323" name="Rectangle 4"/>
          <p:cNvSpPr>
            <a:spLocks noChangeArrowheads="1"/>
          </p:cNvSpPr>
          <p:nvPr/>
        </p:nvSpPr>
        <p:spPr bwMode="auto">
          <a:xfrm>
            <a:off x="406400" y="3502025"/>
            <a:ext cx="2868613" cy="474663"/>
          </a:xfrm>
          <a:prstGeom prst="rect">
            <a:avLst/>
          </a:prstGeom>
          <a:solidFill>
            <a:schemeClr val="tx1"/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 lIns="91415" tIns="45708" rIns="91415" bIns="45708" anchor="ctr"/>
          <a:lstStyle/>
          <a:p>
            <a:r>
              <a:rPr lang="en-US" altLang="ko-KR" sz="1400" dirty="0">
                <a:solidFill>
                  <a:schemeClr val="bg1"/>
                </a:solidFill>
              </a:rPr>
              <a:t>Penalty </a:t>
            </a:r>
            <a:r>
              <a:rPr lang="ko-KR" altLang="en-US" sz="1400" dirty="0">
                <a:solidFill>
                  <a:schemeClr val="bg1"/>
                </a:solidFill>
              </a:rPr>
              <a:t>제안</a:t>
            </a:r>
            <a:r>
              <a:rPr lang="ko-KR" altLang="en-US" sz="1300" dirty="0">
                <a:solidFill>
                  <a:schemeClr val="bg1"/>
                </a:solidFill>
                <a:latin typeface="HY울릉도M" pitchFamily="18" charset="-127"/>
                <a:ea typeface="HY울릉도M" pitchFamily="18" charset="-127"/>
              </a:rPr>
              <a:t> </a:t>
            </a:r>
          </a:p>
        </p:txBody>
      </p:sp>
      <p:sp>
        <p:nvSpPr>
          <p:cNvPr id="55324" name="Rectangle 12"/>
          <p:cNvSpPr>
            <a:spLocks noChangeArrowheads="1"/>
          </p:cNvSpPr>
          <p:nvPr/>
        </p:nvSpPr>
        <p:spPr bwMode="auto">
          <a:xfrm>
            <a:off x="3338513" y="3517900"/>
            <a:ext cx="5340350" cy="471488"/>
          </a:xfrm>
          <a:prstGeom prst="rect">
            <a:avLst/>
          </a:prstGeom>
          <a:noFill/>
          <a:ln w="9525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15" tIns="45708" rIns="91415" bIns="45708" anchor="ctr"/>
          <a:lstStyle/>
          <a:p>
            <a:pPr>
              <a:lnSpc>
                <a:spcPct val="100000"/>
              </a:lnSpc>
            </a:pPr>
            <a:r>
              <a:rPr lang="en-US" altLang="ko-KR" sz="1300" dirty="0">
                <a:solidFill>
                  <a:schemeClr val="bg1"/>
                </a:solidFill>
                <a:latin typeface="HY울릉도M" pitchFamily="18" charset="-127"/>
                <a:ea typeface="HY울릉도M" pitchFamily="18" charset="-127"/>
              </a:rPr>
              <a:t>2</a:t>
            </a:r>
            <a:r>
              <a:rPr lang="ko-KR" altLang="en-US" sz="1300" dirty="0">
                <a:solidFill>
                  <a:schemeClr val="bg1"/>
                </a:solidFill>
                <a:latin typeface="HY울릉도M" pitchFamily="18" charset="-127"/>
                <a:ea typeface="HY울릉도M" pitchFamily="18" charset="-127"/>
              </a:rPr>
              <a:t>개월 </a:t>
            </a:r>
            <a:r>
              <a:rPr lang="ko-KR" altLang="en-US" sz="1300" dirty="0" err="1">
                <a:solidFill>
                  <a:schemeClr val="bg1"/>
                </a:solidFill>
                <a:latin typeface="HY울릉도M" pitchFamily="18" charset="-127"/>
                <a:ea typeface="HY울릉도M" pitchFamily="18" charset="-127"/>
              </a:rPr>
              <a:t>분양율</a:t>
            </a:r>
            <a:r>
              <a:rPr lang="ko-KR" altLang="en-US" sz="1300" dirty="0">
                <a:solidFill>
                  <a:schemeClr val="bg1"/>
                </a:solidFill>
                <a:latin typeface="HY울릉도M" pitchFamily="18" charset="-127"/>
                <a:ea typeface="HY울릉도M" pitchFamily="18" charset="-127"/>
              </a:rPr>
              <a:t> </a:t>
            </a:r>
            <a:r>
              <a:rPr lang="en-US" altLang="ko-KR" sz="1300" dirty="0">
                <a:solidFill>
                  <a:schemeClr val="bg1"/>
                </a:solidFill>
                <a:latin typeface="HY울릉도M" pitchFamily="18" charset="-127"/>
                <a:ea typeface="HY울릉도M" pitchFamily="18" charset="-127"/>
              </a:rPr>
              <a:t>50%</a:t>
            </a:r>
            <a:r>
              <a:rPr lang="ko-KR" altLang="en-US" sz="1300" dirty="0">
                <a:solidFill>
                  <a:schemeClr val="bg1"/>
                </a:solidFill>
                <a:latin typeface="HY울릉도M" pitchFamily="18" charset="-127"/>
                <a:ea typeface="HY울릉도M" pitchFamily="18" charset="-127"/>
              </a:rPr>
              <a:t> </a:t>
            </a:r>
            <a:r>
              <a:rPr lang="ko-KR" altLang="en-US" sz="1300" dirty="0" err="1">
                <a:solidFill>
                  <a:schemeClr val="bg1"/>
                </a:solidFill>
                <a:latin typeface="HY울릉도M" pitchFamily="18" charset="-127"/>
                <a:ea typeface="HY울릉도M" pitchFamily="18" charset="-127"/>
              </a:rPr>
              <a:t>미달시</a:t>
            </a:r>
            <a:r>
              <a:rPr lang="ko-KR" altLang="en-US" sz="1300" dirty="0">
                <a:solidFill>
                  <a:schemeClr val="bg1"/>
                </a:solidFill>
                <a:latin typeface="HY울릉도M" pitchFamily="18" charset="-127"/>
                <a:ea typeface="HY울릉도M" pitchFamily="18" charset="-127"/>
              </a:rPr>
              <a:t>  분양수수료 </a:t>
            </a:r>
            <a:r>
              <a:rPr lang="en-US" altLang="ko-KR" sz="1300" dirty="0">
                <a:solidFill>
                  <a:schemeClr val="bg1"/>
                </a:solidFill>
                <a:latin typeface="HY울릉도M" pitchFamily="18" charset="-127"/>
                <a:ea typeface="HY울릉도M" pitchFamily="18" charset="-127"/>
              </a:rPr>
              <a:t>30% </a:t>
            </a:r>
            <a:r>
              <a:rPr lang="ko-KR" altLang="en-US" sz="1300" dirty="0">
                <a:solidFill>
                  <a:schemeClr val="bg1"/>
                </a:solidFill>
                <a:latin typeface="HY울릉도M" pitchFamily="18" charset="-127"/>
                <a:ea typeface="HY울릉도M" pitchFamily="18" charset="-127"/>
              </a:rPr>
              <a:t>유보 </a:t>
            </a:r>
          </a:p>
        </p:txBody>
      </p:sp>
      <p:sp>
        <p:nvSpPr>
          <p:cNvPr id="33" name="Rectangle 4"/>
          <p:cNvSpPr>
            <a:spLocks noChangeArrowheads="1"/>
          </p:cNvSpPr>
          <p:nvPr/>
        </p:nvSpPr>
        <p:spPr bwMode="auto">
          <a:xfrm>
            <a:off x="406400" y="3987801"/>
            <a:ext cx="2868613" cy="474663"/>
          </a:xfrm>
          <a:prstGeom prst="rect">
            <a:avLst/>
          </a:prstGeom>
          <a:solidFill>
            <a:schemeClr val="tx1"/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 lIns="91415" tIns="45708" rIns="91415" bIns="45708" anchor="ctr"/>
          <a:lstStyle/>
          <a:p>
            <a:r>
              <a:rPr lang="en-US" altLang="ko-KR" sz="1400" dirty="0">
                <a:solidFill>
                  <a:schemeClr val="bg1"/>
                </a:solidFill>
              </a:rPr>
              <a:t> Incentive </a:t>
            </a:r>
            <a:r>
              <a:rPr lang="ko-KR" altLang="en-US" sz="1400" dirty="0">
                <a:solidFill>
                  <a:schemeClr val="bg1"/>
                </a:solidFill>
              </a:rPr>
              <a:t>제안</a:t>
            </a:r>
            <a:r>
              <a:rPr lang="ko-KR" altLang="en-US" sz="1300" dirty="0">
                <a:solidFill>
                  <a:schemeClr val="bg1"/>
                </a:solidFill>
                <a:latin typeface="HY울릉도M" pitchFamily="18" charset="-127"/>
                <a:ea typeface="HY울릉도M" pitchFamily="18" charset="-127"/>
              </a:rPr>
              <a:t> </a:t>
            </a:r>
          </a:p>
        </p:txBody>
      </p:sp>
      <p:sp>
        <p:nvSpPr>
          <p:cNvPr id="34" name="Rectangle 12"/>
          <p:cNvSpPr>
            <a:spLocks noChangeArrowheads="1"/>
          </p:cNvSpPr>
          <p:nvPr/>
        </p:nvSpPr>
        <p:spPr bwMode="auto">
          <a:xfrm>
            <a:off x="3338513" y="4003676"/>
            <a:ext cx="5340350" cy="471488"/>
          </a:xfrm>
          <a:prstGeom prst="rect">
            <a:avLst/>
          </a:prstGeom>
          <a:noFill/>
          <a:ln w="9525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15" tIns="45708" rIns="91415" bIns="45708" anchor="ctr"/>
          <a:lstStyle/>
          <a:p>
            <a:r>
              <a:rPr lang="en-US" altLang="ko-KR" sz="1300" dirty="0">
                <a:solidFill>
                  <a:schemeClr val="bg1"/>
                </a:solidFill>
                <a:latin typeface="HY울릉도M" pitchFamily="18" charset="-127"/>
                <a:ea typeface="HY울릉도M" pitchFamily="18" charset="-127"/>
              </a:rPr>
              <a:t>3</a:t>
            </a:r>
            <a:r>
              <a:rPr lang="ko-KR" altLang="en-US" sz="1300" dirty="0">
                <a:solidFill>
                  <a:schemeClr val="bg1"/>
                </a:solidFill>
                <a:latin typeface="HY울릉도M" pitchFamily="18" charset="-127"/>
                <a:ea typeface="HY울릉도M" pitchFamily="18" charset="-127"/>
              </a:rPr>
              <a:t>개월 </a:t>
            </a:r>
            <a:r>
              <a:rPr lang="ko-KR" altLang="en-US" sz="1300" dirty="0" err="1">
                <a:solidFill>
                  <a:schemeClr val="bg1"/>
                </a:solidFill>
                <a:latin typeface="HY울릉도M" pitchFamily="18" charset="-127"/>
                <a:ea typeface="HY울릉도M" pitchFamily="18" charset="-127"/>
              </a:rPr>
              <a:t>목표분양율</a:t>
            </a:r>
            <a:r>
              <a:rPr lang="ko-KR" altLang="en-US" sz="1300" dirty="0">
                <a:solidFill>
                  <a:schemeClr val="bg1"/>
                </a:solidFill>
                <a:latin typeface="HY울릉도M" pitchFamily="18" charset="-127"/>
                <a:ea typeface="HY울릉도M" pitchFamily="18" charset="-127"/>
              </a:rPr>
              <a:t> </a:t>
            </a:r>
            <a:r>
              <a:rPr lang="en-US" altLang="ko-KR" sz="1300" dirty="0">
                <a:solidFill>
                  <a:schemeClr val="bg1"/>
                </a:solidFill>
                <a:latin typeface="HY울릉도M" pitchFamily="18" charset="-127"/>
                <a:ea typeface="HY울릉도M" pitchFamily="18" charset="-127"/>
              </a:rPr>
              <a:t>80% </a:t>
            </a:r>
            <a:r>
              <a:rPr lang="ko-KR" altLang="en-US" sz="1300" dirty="0">
                <a:solidFill>
                  <a:schemeClr val="bg1"/>
                </a:solidFill>
                <a:latin typeface="HY울릉도M" pitchFamily="18" charset="-127"/>
                <a:ea typeface="HY울릉도M" pitchFamily="18" charset="-127"/>
              </a:rPr>
              <a:t>초과 </a:t>
            </a:r>
            <a:r>
              <a:rPr lang="ko-KR" altLang="en-US" sz="1300" dirty="0" err="1">
                <a:solidFill>
                  <a:schemeClr val="bg1"/>
                </a:solidFill>
                <a:latin typeface="HY울릉도M" pitchFamily="18" charset="-127"/>
                <a:ea typeface="HY울릉도M" pitchFamily="18" charset="-127"/>
              </a:rPr>
              <a:t>달성시</a:t>
            </a:r>
            <a:r>
              <a:rPr lang="ko-KR" altLang="en-US" sz="1300" dirty="0">
                <a:solidFill>
                  <a:schemeClr val="bg1"/>
                </a:solidFill>
                <a:latin typeface="HY울릉도M" pitchFamily="18" charset="-127"/>
                <a:ea typeface="HY울릉도M" pitchFamily="18" charset="-127"/>
              </a:rPr>
              <a:t> </a:t>
            </a:r>
            <a:r>
              <a:rPr lang="ko-KR" altLang="en-US" sz="1300" dirty="0" err="1">
                <a:solidFill>
                  <a:schemeClr val="bg1"/>
                </a:solidFill>
                <a:latin typeface="HY울릉도M" pitchFamily="18" charset="-127"/>
                <a:ea typeface="HY울릉도M" pitchFamily="18" charset="-127"/>
              </a:rPr>
              <a:t>성과금</a:t>
            </a:r>
            <a:r>
              <a:rPr lang="ko-KR" altLang="en-US" sz="1300" dirty="0">
                <a:solidFill>
                  <a:schemeClr val="bg1"/>
                </a:solidFill>
                <a:latin typeface="HY울릉도M" pitchFamily="18" charset="-127"/>
                <a:ea typeface="HY울릉도M" pitchFamily="18" charset="-127"/>
              </a:rPr>
              <a:t> </a:t>
            </a:r>
            <a:r>
              <a:rPr lang="en-US" altLang="ko-KR" sz="1300" dirty="0">
                <a:solidFill>
                  <a:schemeClr val="bg1"/>
                </a:solidFill>
                <a:latin typeface="HY울릉도M" pitchFamily="18" charset="-127"/>
                <a:ea typeface="HY울릉도M" pitchFamily="18" charset="-127"/>
              </a:rPr>
              <a:t>2</a:t>
            </a:r>
            <a:r>
              <a:rPr lang="ko-KR" altLang="en-US" sz="1300" dirty="0" err="1">
                <a:solidFill>
                  <a:schemeClr val="bg1"/>
                </a:solidFill>
                <a:latin typeface="HY울릉도M" pitchFamily="18" charset="-127"/>
                <a:ea typeface="HY울릉도M" pitchFamily="18" charset="-127"/>
              </a:rPr>
              <a:t>억원</a:t>
            </a:r>
            <a:r>
              <a:rPr lang="ko-KR" altLang="en-US" sz="1300" dirty="0">
                <a:solidFill>
                  <a:schemeClr val="bg1"/>
                </a:solidFill>
                <a:latin typeface="HY울릉도M" pitchFamily="18" charset="-127"/>
                <a:ea typeface="HY울릉도M" pitchFamily="18" charset="-127"/>
              </a:rPr>
              <a:t> 지급 </a:t>
            </a:r>
          </a:p>
        </p:txBody>
      </p:sp>
      <p:sp>
        <p:nvSpPr>
          <p:cNvPr id="31" name="TextBox 7"/>
          <p:cNvSpPr txBox="1"/>
          <p:nvPr/>
        </p:nvSpPr>
        <p:spPr>
          <a:xfrm>
            <a:off x="142875" y="16377"/>
            <a:ext cx="6661373" cy="707886"/>
          </a:xfrm>
          <a:prstGeom prst="rect">
            <a:avLst/>
          </a:prstGeom>
          <a:noFill/>
          <a:effectLst>
            <a:outerShdw dist="825500" sx="38000" sy="38000" algn="tl" rotWithShape="0">
              <a:schemeClr val="tx2">
                <a:lumMod val="40000"/>
                <a:lumOff val="60000"/>
                <a:alpha val="0"/>
              </a:schemeClr>
            </a:outerShdw>
          </a:effectLst>
        </p:spPr>
        <p:txBody>
          <a:bodyPr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200" dirty="0">
                <a:gradFill flip="none" rotWithShape="1">
                  <a:gsLst>
                    <a:gs pos="23000">
                      <a:schemeClr val="tx1">
                        <a:lumMod val="75000"/>
                        <a:lumOff val="25000"/>
                      </a:schemeClr>
                    </a:gs>
                    <a:gs pos="51000">
                      <a:schemeClr val="tx1">
                        <a:lumMod val="50000"/>
                        <a:lumOff val="50000"/>
                        <a:alpha val="67000"/>
                      </a:schemeClr>
                    </a:gs>
                    <a:gs pos="83000">
                      <a:schemeClr val="tx1"/>
                    </a:gs>
                  </a:gsLst>
                  <a:lin ang="5100000" scaled="0"/>
                  <a:tileRect/>
                </a:gradFill>
                <a:latin typeface="나눔고딕" pitchFamily="50" charset="-127"/>
                <a:ea typeface="나눔고딕" pitchFamily="50" charset="-127"/>
              </a:rPr>
              <a:t>분양수수료 제안</a:t>
            </a:r>
          </a:p>
        </p:txBody>
      </p:sp>
      <p:sp>
        <p:nvSpPr>
          <p:cNvPr id="35" name="Rectangle 15"/>
          <p:cNvSpPr>
            <a:spLocks noChangeArrowheads="1"/>
          </p:cNvSpPr>
          <p:nvPr/>
        </p:nvSpPr>
        <p:spPr bwMode="auto">
          <a:xfrm>
            <a:off x="5499100" y="3011908"/>
            <a:ext cx="3176588" cy="471488"/>
          </a:xfrm>
          <a:prstGeom prst="rect">
            <a:avLst/>
          </a:prstGeom>
          <a:noFill/>
          <a:ln w="9525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15" tIns="45708" rIns="91415" bIns="45708" anchor="ctr"/>
          <a:lstStyle/>
          <a:p>
            <a:pPr>
              <a:lnSpc>
                <a:spcPct val="100000"/>
              </a:lnSpc>
            </a:pPr>
            <a:r>
              <a:rPr lang="ko-KR" altLang="en-US" sz="1200" dirty="0" err="1">
                <a:solidFill>
                  <a:schemeClr val="bg1"/>
                </a:solidFill>
                <a:latin typeface="HY울릉도M" pitchFamily="18" charset="-127"/>
                <a:ea typeface="HY울릉도M" pitchFamily="18" charset="-127"/>
              </a:rPr>
              <a:t>사전마케팅비</a:t>
            </a:r>
            <a:r>
              <a:rPr lang="ko-KR" altLang="en-US" sz="1200" dirty="0">
                <a:solidFill>
                  <a:schemeClr val="bg1"/>
                </a:solidFill>
                <a:latin typeface="HY울릉도M" pitchFamily="18" charset="-127"/>
                <a:ea typeface="HY울릉도M" pitchFamily="18" charset="-127"/>
              </a:rPr>
              <a:t>  </a:t>
            </a:r>
            <a:r>
              <a:rPr lang="en-US" altLang="ko-KR" sz="1200" dirty="0">
                <a:solidFill>
                  <a:schemeClr val="bg1"/>
                </a:solidFill>
                <a:latin typeface="HY울릉도M" pitchFamily="18" charset="-127"/>
                <a:ea typeface="HY울릉도M" pitchFamily="18" charset="-127"/>
              </a:rPr>
              <a:t>2</a:t>
            </a:r>
            <a:r>
              <a:rPr lang="ko-KR" altLang="en-US" sz="1200" dirty="0" err="1">
                <a:solidFill>
                  <a:schemeClr val="bg1"/>
                </a:solidFill>
                <a:latin typeface="HY울릉도M" pitchFamily="18" charset="-127"/>
                <a:ea typeface="HY울릉도M" pitchFamily="18" charset="-127"/>
              </a:rPr>
              <a:t>억원</a:t>
            </a:r>
            <a:r>
              <a:rPr lang="ko-KR" altLang="en-US" sz="1200" dirty="0">
                <a:solidFill>
                  <a:schemeClr val="bg1"/>
                </a:solidFill>
                <a:latin typeface="HY울릉도M" pitchFamily="18" charset="-127"/>
                <a:ea typeface="HY울릉도M" pitchFamily="18" charset="-127"/>
              </a:rPr>
              <a:t>  초과 분 지급 유보</a:t>
            </a:r>
            <a:r>
              <a:rPr lang="en-US" altLang="ko-KR" sz="1200" dirty="0">
                <a:solidFill>
                  <a:schemeClr val="bg1"/>
                </a:solidFill>
                <a:latin typeface="HY울릉도M" pitchFamily="18" charset="-127"/>
                <a:ea typeface="HY울릉도M" pitchFamily="18" charset="-127"/>
              </a:rPr>
              <a:t>,  </a:t>
            </a:r>
          </a:p>
          <a:p>
            <a:pPr>
              <a:lnSpc>
                <a:spcPct val="100000"/>
              </a:lnSpc>
            </a:pPr>
            <a:r>
              <a:rPr lang="ko-KR" altLang="en-US" sz="1200" dirty="0">
                <a:solidFill>
                  <a:schemeClr val="bg1"/>
                </a:solidFill>
                <a:latin typeface="HY울릉도M" pitchFamily="18" charset="-127"/>
                <a:ea typeface="HY울릉도M" pitchFamily="18" charset="-127"/>
              </a:rPr>
              <a:t>초기 </a:t>
            </a:r>
            <a:r>
              <a:rPr lang="en-US" altLang="ko-KR" sz="1200" dirty="0">
                <a:solidFill>
                  <a:schemeClr val="bg1"/>
                </a:solidFill>
                <a:latin typeface="HY울릉도M" pitchFamily="18" charset="-127"/>
                <a:ea typeface="HY울릉도M" pitchFamily="18" charset="-127"/>
              </a:rPr>
              <a:t>1</a:t>
            </a:r>
            <a:r>
              <a:rPr lang="ko-KR" altLang="en-US" sz="1200" dirty="0">
                <a:solidFill>
                  <a:schemeClr val="bg1"/>
                </a:solidFill>
                <a:latin typeface="HY울릉도M" pitchFamily="18" charset="-127"/>
                <a:ea typeface="HY울릉도M" pitchFamily="18" charset="-127"/>
              </a:rPr>
              <a:t>개월 목표 </a:t>
            </a:r>
            <a:r>
              <a:rPr lang="ko-KR" altLang="en-US" sz="1200" dirty="0" err="1">
                <a:solidFill>
                  <a:schemeClr val="bg1"/>
                </a:solidFill>
                <a:latin typeface="HY울릉도M" pitchFamily="18" charset="-127"/>
                <a:ea typeface="HY울릉도M" pitchFamily="18" charset="-127"/>
              </a:rPr>
              <a:t>분양율</a:t>
            </a:r>
            <a:r>
              <a:rPr lang="ko-KR" altLang="en-US" sz="1200" dirty="0">
                <a:solidFill>
                  <a:schemeClr val="bg1"/>
                </a:solidFill>
                <a:latin typeface="HY울릉도M" pitchFamily="18" charset="-127"/>
                <a:ea typeface="HY울릉도M" pitchFamily="18" charset="-127"/>
              </a:rPr>
              <a:t> </a:t>
            </a:r>
            <a:r>
              <a:rPr lang="ko-KR" altLang="en-US" sz="1200" dirty="0" err="1">
                <a:solidFill>
                  <a:schemeClr val="bg1"/>
                </a:solidFill>
                <a:latin typeface="HY울릉도M" pitchFamily="18" charset="-127"/>
                <a:ea typeface="HY울릉도M" pitchFamily="18" charset="-127"/>
              </a:rPr>
              <a:t>달성시</a:t>
            </a:r>
            <a:r>
              <a:rPr lang="ko-KR" altLang="en-US" sz="1200" dirty="0">
                <a:solidFill>
                  <a:schemeClr val="bg1"/>
                </a:solidFill>
                <a:latin typeface="HY울릉도M" pitchFamily="18" charset="-127"/>
                <a:ea typeface="HY울릉도M" pitchFamily="18" charset="-127"/>
              </a:rPr>
              <a:t> 지급 </a:t>
            </a:r>
          </a:p>
        </p:txBody>
      </p:sp>
    </p:spTree>
    <p:extLst>
      <p:ext uri="{BB962C8B-B14F-4D97-AF65-F5344CB8AC3E}">
        <p14:creationId xmlns:p14="http://schemas.microsoft.com/office/powerpoint/2010/main" val="4018803836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6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9525">
            <a:noFill/>
            <a:miter lim="800000"/>
            <a:headEnd/>
            <a:tailEnd/>
          </a:ln>
        </p:spPr>
        <p:txBody>
          <a:bodyPr wrap="none" lIns="91296" tIns="45649" rIns="91296" bIns="45649" anchor="ctr"/>
          <a:lstStyle>
            <a:defPPr>
              <a:defRPr lang="ko-KR"/>
            </a:defPPr>
            <a:lvl1pPr algn="ctr" rtl="0" fontAlgn="base" latinLnBrk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defRPr kumimoji="1" sz="1200" b="1" kern="1200">
                <a:solidFill>
                  <a:schemeClr val="tx1"/>
                </a:solidFill>
                <a:latin typeface="휴먼세엑스포" pitchFamily="2" charset="-127"/>
                <a:ea typeface="휴먼세엑스포" pitchFamily="2" charset="-127"/>
                <a:cs typeface="+mn-cs"/>
                <a:sym typeface="Wingdings" pitchFamily="2" charset="2"/>
              </a:defRPr>
            </a:lvl1pPr>
            <a:lvl2pPr marL="457200" algn="ctr" rtl="0" fontAlgn="base" latinLnBrk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defRPr kumimoji="1" sz="1200" b="1" kern="1200">
                <a:solidFill>
                  <a:schemeClr val="tx1"/>
                </a:solidFill>
                <a:latin typeface="휴먼세엑스포" pitchFamily="2" charset="-127"/>
                <a:ea typeface="휴먼세엑스포" pitchFamily="2" charset="-127"/>
                <a:cs typeface="+mn-cs"/>
                <a:sym typeface="Wingdings" pitchFamily="2" charset="2"/>
              </a:defRPr>
            </a:lvl2pPr>
            <a:lvl3pPr marL="914400" algn="ctr" rtl="0" fontAlgn="base" latinLnBrk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defRPr kumimoji="1" sz="1200" b="1" kern="1200">
                <a:solidFill>
                  <a:schemeClr val="tx1"/>
                </a:solidFill>
                <a:latin typeface="휴먼세엑스포" pitchFamily="2" charset="-127"/>
                <a:ea typeface="휴먼세엑스포" pitchFamily="2" charset="-127"/>
                <a:cs typeface="+mn-cs"/>
                <a:sym typeface="Wingdings" pitchFamily="2" charset="2"/>
              </a:defRPr>
            </a:lvl3pPr>
            <a:lvl4pPr marL="1371600" algn="ctr" rtl="0" fontAlgn="base" latinLnBrk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defRPr kumimoji="1" sz="1200" b="1" kern="1200">
                <a:solidFill>
                  <a:schemeClr val="tx1"/>
                </a:solidFill>
                <a:latin typeface="휴먼세엑스포" pitchFamily="2" charset="-127"/>
                <a:ea typeface="휴먼세엑스포" pitchFamily="2" charset="-127"/>
                <a:cs typeface="+mn-cs"/>
                <a:sym typeface="Wingdings" pitchFamily="2" charset="2"/>
              </a:defRPr>
            </a:lvl4pPr>
            <a:lvl5pPr marL="1828800" algn="ctr" rtl="0" fontAlgn="base" latinLnBrk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defRPr kumimoji="1" sz="1200" b="1" kern="1200">
                <a:solidFill>
                  <a:schemeClr val="tx1"/>
                </a:solidFill>
                <a:latin typeface="휴먼세엑스포" pitchFamily="2" charset="-127"/>
                <a:ea typeface="휴먼세엑스포" pitchFamily="2" charset="-127"/>
                <a:cs typeface="+mn-cs"/>
                <a:sym typeface="Wingdings" pitchFamily="2" charset="2"/>
              </a:defRPr>
            </a:lvl5pPr>
            <a:lvl6pPr marL="2286000" algn="l" defTabSz="914400" rtl="0" eaLnBrk="1" latinLnBrk="1" hangingPunct="1">
              <a:defRPr kumimoji="1" sz="1200" b="1" kern="1200">
                <a:solidFill>
                  <a:schemeClr val="tx1"/>
                </a:solidFill>
                <a:latin typeface="휴먼세엑스포" pitchFamily="2" charset="-127"/>
                <a:ea typeface="휴먼세엑스포" pitchFamily="2" charset="-127"/>
                <a:cs typeface="+mn-cs"/>
                <a:sym typeface="Wingdings" pitchFamily="2" charset="2"/>
              </a:defRPr>
            </a:lvl6pPr>
            <a:lvl7pPr marL="2743200" algn="l" defTabSz="914400" rtl="0" eaLnBrk="1" latinLnBrk="1" hangingPunct="1">
              <a:defRPr kumimoji="1" sz="1200" b="1" kern="1200">
                <a:solidFill>
                  <a:schemeClr val="tx1"/>
                </a:solidFill>
                <a:latin typeface="휴먼세엑스포" pitchFamily="2" charset="-127"/>
                <a:ea typeface="휴먼세엑스포" pitchFamily="2" charset="-127"/>
                <a:cs typeface="+mn-cs"/>
                <a:sym typeface="Wingdings" pitchFamily="2" charset="2"/>
              </a:defRPr>
            </a:lvl7pPr>
            <a:lvl8pPr marL="3200400" algn="l" defTabSz="914400" rtl="0" eaLnBrk="1" latinLnBrk="1" hangingPunct="1">
              <a:defRPr kumimoji="1" sz="1200" b="1" kern="1200">
                <a:solidFill>
                  <a:schemeClr val="tx1"/>
                </a:solidFill>
                <a:latin typeface="휴먼세엑스포" pitchFamily="2" charset="-127"/>
                <a:ea typeface="휴먼세엑스포" pitchFamily="2" charset="-127"/>
                <a:cs typeface="+mn-cs"/>
                <a:sym typeface="Wingdings" pitchFamily="2" charset="2"/>
              </a:defRPr>
            </a:lvl8pPr>
            <a:lvl9pPr marL="3657600" algn="l" defTabSz="914400" rtl="0" eaLnBrk="1" latinLnBrk="1" hangingPunct="1">
              <a:defRPr kumimoji="1" sz="1200" b="1" kern="1200">
                <a:solidFill>
                  <a:schemeClr val="tx1"/>
                </a:solidFill>
                <a:latin typeface="휴먼세엑스포" pitchFamily="2" charset="-127"/>
                <a:ea typeface="휴먼세엑스포" pitchFamily="2" charset="-127"/>
                <a:cs typeface="+mn-cs"/>
                <a:sym typeface="Wingdings" pitchFamily="2" charset="2"/>
              </a:defRPr>
            </a:lvl9pPr>
          </a:lstStyle>
          <a:p>
            <a:pPr eaLnBrk="0" latinLnBrk="0" hangingPunct="0">
              <a:lnSpc>
                <a:spcPct val="90000"/>
              </a:lnSpc>
              <a:defRPr/>
            </a:pPr>
            <a:endParaRPr kumimoji="0" lang="ko-KR" altLang="en-US" sz="1100" dirty="0">
              <a:latin typeface="Tahoma" pitchFamily="34" charset="0"/>
              <a:ea typeface="가는각진제목체" pitchFamily="18" charset="-127"/>
              <a:sym typeface="Symbol" pitchFamily="18" charset="2"/>
            </a:endParaRPr>
          </a:p>
        </p:txBody>
      </p:sp>
      <p:pic>
        <p:nvPicPr>
          <p:cNvPr id="4" name="Picture 6" descr="등대3"/>
          <p:cNvPicPr>
            <a:picLocks noChangeAspect="1" noChangeArrowheads="1"/>
          </p:cNvPicPr>
          <p:nvPr/>
        </p:nvPicPr>
        <p:blipFill>
          <a:blip r:embed="rId3"/>
          <a:srcRect t="9132" r="15555"/>
          <a:stretch>
            <a:fillRect/>
          </a:stretch>
        </p:blipFill>
        <p:spPr bwMode="auto">
          <a:xfrm>
            <a:off x="311150" y="288925"/>
            <a:ext cx="8521700" cy="6276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 Box 7"/>
          <p:cNvSpPr txBox="1">
            <a:spLocks noChangeArrowheads="1"/>
          </p:cNvSpPr>
          <p:nvPr/>
        </p:nvSpPr>
        <p:spPr bwMode="auto">
          <a:xfrm>
            <a:off x="539750" y="908050"/>
            <a:ext cx="4044950" cy="1323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ko-KR" altLang="en-US" sz="8000" b="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전략방향</a:t>
            </a:r>
          </a:p>
        </p:txBody>
      </p:sp>
      <p:sp>
        <p:nvSpPr>
          <p:cNvPr id="7" name="Text Box 8"/>
          <p:cNvSpPr txBox="1">
            <a:spLocks noChangeArrowheads="1"/>
          </p:cNvSpPr>
          <p:nvPr/>
        </p:nvSpPr>
        <p:spPr bwMode="auto">
          <a:xfrm>
            <a:off x="698789" y="2043113"/>
            <a:ext cx="4011034" cy="8679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3600" b="0" dirty="0">
                <a:solidFill>
                  <a:schemeClr val="bg1">
                    <a:lumMod val="85000"/>
                  </a:schemeClr>
                </a:solidFill>
                <a:latin typeface="나눔고딕" pitchFamily="50" charset="-127"/>
                <a:ea typeface="나눔고딕" pitchFamily="50" charset="-127"/>
              </a:rPr>
              <a:t>strategic direction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0" y="2928934"/>
            <a:ext cx="9144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ko-KR" altLang="en-US" sz="54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감사합니다</a:t>
            </a:r>
            <a:endParaRPr lang="en-US" altLang="ko-KR" sz="540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/>
          <p:nvPr/>
        </p:nvSpPr>
        <p:spPr>
          <a:xfrm>
            <a:off x="107504" y="-3222"/>
            <a:ext cx="5561027" cy="707886"/>
          </a:xfrm>
          <a:prstGeom prst="rect">
            <a:avLst/>
          </a:prstGeom>
          <a:noFill/>
          <a:effectLst>
            <a:outerShdw dist="825500" sx="38000" sy="38000" algn="tl" rotWithShape="0">
              <a:schemeClr val="tx2">
                <a:lumMod val="40000"/>
                <a:lumOff val="60000"/>
                <a:alpha val="0"/>
              </a:schemeClr>
            </a:outerShdw>
          </a:effectLst>
        </p:spPr>
        <p:txBody>
          <a:bodyPr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200" b="1" dirty="0">
                <a:gradFill flip="none" rotWithShape="1">
                  <a:gsLst>
                    <a:gs pos="23000">
                      <a:schemeClr val="tx1">
                        <a:lumMod val="75000"/>
                        <a:lumOff val="25000"/>
                      </a:schemeClr>
                    </a:gs>
                    <a:gs pos="51000">
                      <a:schemeClr val="tx1">
                        <a:lumMod val="50000"/>
                        <a:lumOff val="50000"/>
                        <a:alpha val="67000"/>
                      </a:schemeClr>
                    </a:gs>
                    <a:gs pos="83000">
                      <a:schemeClr val="tx1"/>
                    </a:gs>
                  </a:gsLst>
                  <a:lin ang="5100000" scaled="0"/>
                  <a:tileRect/>
                </a:gradFill>
                <a:latin typeface="나눔고딕" pitchFamily="50" charset="-127"/>
                <a:ea typeface="나눔고딕" pitchFamily="50" charset="-127"/>
              </a:rPr>
              <a:t>사업개요</a:t>
            </a:r>
          </a:p>
        </p:txBody>
      </p:sp>
      <p:graphicFrame>
        <p:nvGraphicFramePr>
          <p:cNvPr id="57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6585149"/>
              </p:ext>
            </p:extLst>
          </p:nvPr>
        </p:nvGraphicFramePr>
        <p:xfrm>
          <a:off x="323850" y="1425839"/>
          <a:ext cx="8424614" cy="1490164"/>
        </p:xfrm>
        <a:graphic>
          <a:graphicData uri="http://schemas.openxmlformats.org/drawingml/2006/table">
            <a:tbl>
              <a:tblPr/>
              <a:tblGrid>
                <a:gridCol w="23039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206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7221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구   분</a:t>
                      </a:r>
                    </a:p>
                  </a:txBody>
                  <a:tcPr marL="89974" marR="89974" marT="46775" marB="46775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9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내   용</a:t>
                      </a:r>
                    </a:p>
                  </a:txBody>
                  <a:tcPr marL="89974" marR="89974" marT="46775" marB="46775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7221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사업명</a:t>
                      </a:r>
                      <a:endParaRPr kumimoji="1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89974" marR="89974" marT="46775" marB="46775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제기역</a:t>
                      </a:r>
                      <a:r>
                        <a:rPr kumimoji="1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복합빌딩 신축공사 </a:t>
                      </a:r>
                      <a:r>
                        <a:rPr kumimoji="1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/ </a:t>
                      </a:r>
                      <a:r>
                        <a:rPr kumimoji="1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가칭 </a:t>
                      </a:r>
                      <a:r>
                        <a:rPr kumimoji="1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“</a:t>
                      </a:r>
                      <a:r>
                        <a:rPr kumimoji="1" lang="ko-KR" altLang="en-US" sz="1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동대문센트럴푸르지오시티</a:t>
                      </a:r>
                      <a:r>
                        <a:rPr kumimoji="1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”</a:t>
                      </a:r>
                      <a:endParaRPr kumimoji="1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89974" marR="89974" marT="46775" marB="46775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221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위 치 </a:t>
                      </a:r>
                      <a:endParaRPr kumimoji="1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89974" marR="89974" marT="46775" marB="46775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서울시 동대문구 용두동 </a:t>
                      </a:r>
                      <a:r>
                        <a:rPr kumimoji="1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104-27 </a:t>
                      </a:r>
                      <a:r>
                        <a:rPr kumimoji="1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외 </a:t>
                      </a:r>
                      <a:r>
                        <a:rPr kumimoji="1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6</a:t>
                      </a:r>
                      <a:r>
                        <a:rPr kumimoji="1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필지</a:t>
                      </a: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89974" marR="89974" marT="46775" marB="46775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7221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대지면적 및 규모</a:t>
                      </a:r>
                      <a:endParaRPr kumimoji="1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89974" marR="89974" marT="46775" marB="46775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>
                          <a:srgbClr val="990033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3,822.10㎡ (1,156.18</a:t>
                      </a:r>
                      <a:r>
                        <a:rPr kumimoji="1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평</a:t>
                      </a:r>
                      <a:r>
                        <a:rPr kumimoji="1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) /</a:t>
                      </a:r>
                      <a:r>
                        <a:rPr kumimoji="1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지하 </a:t>
                      </a:r>
                      <a:r>
                        <a:rPr kumimoji="1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5</a:t>
                      </a:r>
                      <a:r>
                        <a:rPr kumimoji="1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층 </a:t>
                      </a:r>
                      <a:r>
                        <a:rPr kumimoji="1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~ </a:t>
                      </a:r>
                      <a:r>
                        <a:rPr kumimoji="1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지상 </a:t>
                      </a:r>
                      <a:r>
                        <a:rPr kumimoji="1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24</a:t>
                      </a:r>
                      <a:r>
                        <a:rPr kumimoji="1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층</a:t>
                      </a:r>
                    </a:p>
                  </a:txBody>
                  <a:tcPr marL="91424" marR="91424" marT="45706" marB="45706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128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주차대수</a:t>
                      </a:r>
                      <a:endParaRPr kumimoji="1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89974" marR="89974" marT="46775" marB="46775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>
                          <a:srgbClr val="990033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총 </a:t>
                      </a:r>
                      <a:r>
                        <a:rPr kumimoji="1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450</a:t>
                      </a:r>
                      <a:r>
                        <a:rPr kumimoji="1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대 </a:t>
                      </a:r>
                      <a:r>
                        <a:rPr kumimoji="1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(</a:t>
                      </a:r>
                      <a:r>
                        <a:rPr kumimoji="1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도생 </a:t>
                      </a:r>
                      <a:r>
                        <a:rPr kumimoji="1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161</a:t>
                      </a:r>
                      <a:r>
                        <a:rPr kumimoji="1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대</a:t>
                      </a:r>
                      <a:r>
                        <a:rPr kumimoji="1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, </a:t>
                      </a:r>
                      <a:r>
                        <a:rPr kumimoji="1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오피스텔 </a:t>
                      </a:r>
                      <a:r>
                        <a:rPr kumimoji="1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272</a:t>
                      </a:r>
                      <a:r>
                        <a:rPr kumimoji="1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대</a:t>
                      </a:r>
                      <a:r>
                        <a:rPr kumimoji="1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, </a:t>
                      </a:r>
                      <a:r>
                        <a:rPr kumimoji="1" lang="ko-KR" altLang="en-US" sz="1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근생</a:t>
                      </a:r>
                      <a:r>
                        <a:rPr kumimoji="1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</a:t>
                      </a:r>
                      <a:r>
                        <a:rPr kumimoji="1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17</a:t>
                      </a:r>
                      <a:r>
                        <a:rPr kumimoji="1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대</a:t>
                      </a:r>
                      <a:r>
                        <a:rPr kumimoji="1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)</a:t>
                      </a:r>
                    </a:p>
                  </a:txBody>
                  <a:tcPr marL="91424" marR="91424" marT="45706" marB="45706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236" name="Text Box 31"/>
          <p:cNvSpPr txBox="1">
            <a:spLocks noChangeArrowheads="1"/>
          </p:cNvSpPr>
          <p:nvPr/>
        </p:nvSpPr>
        <p:spPr bwMode="auto">
          <a:xfrm>
            <a:off x="323850" y="981075"/>
            <a:ext cx="2132013" cy="369888"/>
          </a:xfrm>
          <a:prstGeom prst="rect">
            <a:avLst/>
          </a:prstGeom>
          <a:solidFill>
            <a:srgbClr val="6EA27F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00000"/>
              </a:lnSpc>
              <a:spcBef>
                <a:spcPct val="50000"/>
              </a:spcBef>
            </a:pPr>
            <a:r>
              <a:rPr lang="ko-KR" altLang="en-US" sz="1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사업규모</a:t>
            </a:r>
          </a:p>
        </p:txBody>
      </p:sp>
      <p:graphicFrame>
        <p:nvGraphicFramePr>
          <p:cNvPr id="5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9560452"/>
              </p:ext>
            </p:extLst>
          </p:nvPr>
        </p:nvGraphicFramePr>
        <p:xfrm>
          <a:off x="328613" y="2957763"/>
          <a:ext cx="8419851" cy="828882"/>
        </p:xfrm>
        <a:graphic>
          <a:graphicData uri="http://schemas.openxmlformats.org/drawingml/2006/table">
            <a:tbl>
              <a:tblPr/>
              <a:tblGrid>
                <a:gridCol w="11542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542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78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870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8845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3495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36306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38315"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오피스텔</a:t>
                      </a:r>
                    </a:p>
                  </a:txBody>
                  <a:tcPr marL="89990" marR="89990" marT="46707" marB="4670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9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구 분</a:t>
                      </a:r>
                    </a:p>
                  </a:txBody>
                  <a:tcPr marL="89990" marR="89990" marT="46707" marB="4670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9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세대수</a:t>
                      </a:r>
                      <a:endParaRPr kumimoji="1" lang="ko-KR" alt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89990" marR="89990" marT="46707" marB="4670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9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전용면적</a:t>
                      </a:r>
                    </a:p>
                  </a:txBody>
                  <a:tcPr marL="89990" marR="89990" marT="46707" marB="4670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9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공급면적</a:t>
                      </a:r>
                      <a:endParaRPr kumimoji="1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89990" marR="89990" marT="46707" marB="4670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9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계약면적</a:t>
                      </a:r>
                      <a:endParaRPr kumimoji="1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89990" marR="89990" marT="46707" marB="4670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9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전용율</a:t>
                      </a:r>
                      <a:endParaRPr kumimoji="1" lang="ko-KR" alt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89990" marR="89990" marT="46707" marB="4670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8315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89990" marR="89990" marT="46707" marB="4670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A</a:t>
                      </a:r>
                    </a:p>
                  </a:txBody>
                  <a:tcPr marL="89990" marR="89990" marT="46707" marB="4670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525</a:t>
                      </a:r>
                      <a:endParaRPr kumimoji="1" lang="ko-KR" alt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89990" marR="89990" marT="46707" marB="4670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7.10</a:t>
                      </a:r>
                      <a:r>
                        <a:rPr kumimoji="1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평</a:t>
                      </a:r>
                    </a:p>
                  </a:txBody>
                  <a:tcPr marL="89990" marR="89990" marT="46707" marB="4670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9.64</a:t>
                      </a:r>
                      <a:r>
                        <a:rPr kumimoji="1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평</a:t>
                      </a:r>
                      <a:endParaRPr kumimoji="1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89990" marR="89990" marT="46707" marB="4670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14.71</a:t>
                      </a:r>
                      <a:r>
                        <a:rPr kumimoji="1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평</a:t>
                      </a:r>
                      <a:endParaRPr kumimoji="1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89990" marR="89990" marT="46707" marB="4670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89990" marR="89990" marT="46707" marB="4670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8315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89990" marR="89990" marT="46707" marB="4670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EA2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소  계</a:t>
                      </a:r>
                      <a:endParaRPr kumimoji="1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89990" marR="89990" marT="46707" marB="4670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EA2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525</a:t>
                      </a:r>
                    </a:p>
                  </a:txBody>
                  <a:tcPr marL="89990" marR="89990" marT="46707" marB="4670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EA2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3,727.33</a:t>
                      </a:r>
                      <a:r>
                        <a:rPr kumimoji="1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평</a:t>
                      </a:r>
                      <a:endParaRPr kumimoji="1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89990" marR="89990" marT="46707" marB="4670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EA2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5,061.35</a:t>
                      </a:r>
                      <a:r>
                        <a:rPr kumimoji="1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평</a:t>
                      </a:r>
                      <a:endParaRPr kumimoji="1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89990" marR="89990" marT="46707" marB="4670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EA2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7,724.64</a:t>
                      </a:r>
                      <a:r>
                        <a:rPr kumimoji="1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평</a:t>
                      </a:r>
                      <a:endParaRPr kumimoji="1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89990" marR="89990" marT="46707" marB="4670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EA2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48.25%</a:t>
                      </a:r>
                    </a:p>
                  </a:txBody>
                  <a:tcPr marL="89990" marR="89990" marT="46707" marB="4670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EA2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7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8693956"/>
              </p:ext>
            </p:extLst>
          </p:nvPr>
        </p:nvGraphicFramePr>
        <p:xfrm>
          <a:off x="328613" y="3814316"/>
          <a:ext cx="8419852" cy="1565200"/>
        </p:xfrm>
        <a:graphic>
          <a:graphicData uri="http://schemas.openxmlformats.org/drawingml/2006/table">
            <a:tbl>
              <a:tblPr/>
              <a:tblGrid>
                <a:gridCol w="1157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57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415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9134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9134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4026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34026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96224">
                <a:tc rowSpan="5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도시형</a:t>
                      </a:r>
                    </a:p>
                  </a:txBody>
                  <a:tcPr marL="89982" marR="89982" marT="46792" marB="46792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9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구 분</a:t>
                      </a:r>
                    </a:p>
                  </a:txBody>
                  <a:tcPr marL="89982" marR="89982" marT="46792" marB="46792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9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세대수</a:t>
                      </a:r>
                      <a:endParaRPr kumimoji="1" lang="ko-KR" alt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89982" marR="89982" marT="46792" marB="46792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9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분양평형</a:t>
                      </a:r>
                      <a:endParaRPr kumimoji="1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(</a:t>
                      </a:r>
                      <a:r>
                        <a:rPr kumimoji="1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전용</a:t>
                      </a:r>
                      <a:r>
                        <a:rPr kumimoji="1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+ </a:t>
                      </a:r>
                      <a:r>
                        <a:rPr kumimoji="1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발코니</a:t>
                      </a:r>
                      <a:r>
                        <a:rPr kumimoji="1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)</a:t>
                      </a:r>
                      <a:endParaRPr kumimoji="1" lang="ko-KR" alt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89982" marR="89982" marT="46792" marB="46792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9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전용면적</a:t>
                      </a:r>
                    </a:p>
                  </a:txBody>
                  <a:tcPr marL="89982" marR="89982" marT="46792" marB="46792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9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발코니</a:t>
                      </a:r>
                      <a:endParaRPr kumimoji="1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89982" marR="89982" marT="46792" marB="46792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9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공급면적</a:t>
                      </a:r>
                      <a:endParaRPr kumimoji="1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89982" marR="89982" marT="46792" marB="46792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8473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89982" marR="89982" marT="46792" marB="46792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가</a:t>
                      </a:r>
                      <a:endParaRPr kumimoji="1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89982" marR="89982" marT="46792" marB="46792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46</a:t>
                      </a:r>
                      <a:endParaRPr kumimoji="1" lang="ko-KR" alt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89982" marR="89982" marT="46792" marB="46792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7.49</a:t>
                      </a:r>
                      <a:r>
                        <a:rPr kumimoji="1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평</a:t>
                      </a:r>
                      <a:endParaRPr kumimoji="1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89982" marR="89982" marT="46792" marB="46792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5.90</a:t>
                      </a:r>
                      <a:r>
                        <a:rPr kumimoji="1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평</a:t>
                      </a:r>
                    </a:p>
                  </a:txBody>
                  <a:tcPr marL="89982" marR="89982" marT="46792" marB="46792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1.59</a:t>
                      </a:r>
                      <a:r>
                        <a:rPr kumimoji="1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평</a:t>
                      </a:r>
                      <a:endParaRPr kumimoji="1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89982" marR="89982" marT="46792" marB="46792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8.29</a:t>
                      </a:r>
                      <a:r>
                        <a:rPr kumimoji="1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평</a:t>
                      </a:r>
                      <a:endParaRPr kumimoji="1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89982" marR="89982" marT="46792" marB="46792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8473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89982" marR="89982" marT="46792" marB="46792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나</a:t>
                      </a:r>
                      <a:r>
                        <a:rPr kumimoji="1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,</a:t>
                      </a:r>
                      <a:r>
                        <a:rPr kumimoji="1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다</a:t>
                      </a:r>
                      <a:endParaRPr kumimoji="1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89982" marR="89982" marT="46792" marB="46792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230</a:t>
                      </a:r>
                    </a:p>
                  </a:txBody>
                  <a:tcPr marL="89982" marR="89982" marT="46792" marB="46792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14.34</a:t>
                      </a:r>
                      <a:r>
                        <a:rPr kumimoji="1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평</a:t>
                      </a:r>
                      <a:endParaRPr kumimoji="1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89982" marR="89982" marT="46792" marB="46792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9.11</a:t>
                      </a:r>
                      <a:r>
                        <a:rPr kumimoji="1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평</a:t>
                      </a:r>
                      <a:endParaRPr kumimoji="1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89982" marR="89982" marT="46792" marB="46792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5.24</a:t>
                      </a:r>
                      <a:r>
                        <a:rPr kumimoji="1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평</a:t>
                      </a:r>
                      <a:endParaRPr kumimoji="1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89982" marR="89982" marT="46792" marB="46792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12.80</a:t>
                      </a:r>
                      <a:r>
                        <a:rPr kumimoji="1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평</a:t>
                      </a:r>
                      <a:endParaRPr kumimoji="1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89982" marR="89982" marT="46792" marB="46792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8473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89982" marR="89982" marT="46792" marB="46792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라</a:t>
                      </a:r>
                      <a:endParaRPr kumimoji="1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89982" marR="89982" marT="46792" marB="46792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23</a:t>
                      </a:r>
                    </a:p>
                  </a:txBody>
                  <a:tcPr marL="89982" marR="89982" marT="46792" marB="46792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14.49</a:t>
                      </a:r>
                      <a:r>
                        <a:rPr kumimoji="1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평</a:t>
                      </a:r>
                      <a:endParaRPr kumimoji="1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89982" marR="89982" marT="46792" marB="46792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11.19</a:t>
                      </a:r>
                      <a:r>
                        <a:rPr kumimoji="1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평</a:t>
                      </a:r>
                      <a:endParaRPr kumimoji="1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89982" marR="89982" marT="46792" marB="46792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3.30</a:t>
                      </a:r>
                      <a:r>
                        <a:rPr kumimoji="1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평</a:t>
                      </a:r>
                      <a:endParaRPr kumimoji="1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89982" marR="89982" marT="46792" marB="46792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15.73</a:t>
                      </a:r>
                      <a:r>
                        <a:rPr kumimoji="1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평</a:t>
                      </a:r>
                      <a:endParaRPr kumimoji="1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89982" marR="89982" marT="46792" marB="46792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8473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89982" marR="89982" marT="46792" marB="46792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EA2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소  계</a:t>
                      </a:r>
                      <a:endParaRPr kumimoji="1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89982" marR="89982" marT="46792" marB="46792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EA2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299</a:t>
                      </a:r>
                    </a:p>
                  </a:txBody>
                  <a:tcPr marL="89982" marR="89982" marT="46792" marB="46792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EA2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3,977.05</a:t>
                      </a:r>
                      <a:r>
                        <a:rPr kumimoji="1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평</a:t>
                      </a:r>
                      <a:endParaRPr kumimoji="1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89982" marR="89982" marT="46792" marB="46792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EA2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2,623.74</a:t>
                      </a:r>
                      <a:r>
                        <a:rPr kumimoji="1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평</a:t>
                      </a:r>
                      <a:endParaRPr kumimoji="1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89982" marR="89982" marT="46792" marB="46792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EA2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1,353.30</a:t>
                      </a:r>
                      <a:r>
                        <a:rPr kumimoji="1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평</a:t>
                      </a:r>
                      <a:endParaRPr kumimoji="1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89982" marR="89982" marT="46792" marB="46792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EA2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3,688.24</a:t>
                      </a:r>
                      <a:r>
                        <a:rPr kumimoji="1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평</a:t>
                      </a:r>
                      <a:endParaRPr kumimoji="1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89982" marR="89982" marT="46792" marB="46792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EA2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9" name="AutoShape 4"/>
          <p:cNvSpPr>
            <a:spLocks noChangeArrowheads="1"/>
          </p:cNvSpPr>
          <p:nvPr/>
        </p:nvSpPr>
        <p:spPr bwMode="auto">
          <a:xfrm>
            <a:off x="285721" y="5516563"/>
            <a:ext cx="8429684" cy="1152525"/>
          </a:xfrm>
          <a:prstGeom prst="roundRect">
            <a:avLst>
              <a:gd name="adj" fmla="val 10093"/>
            </a:avLst>
          </a:prstGeom>
          <a:solidFill>
            <a:srgbClr val="000000"/>
          </a:solidFill>
          <a:ln w="317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lvl="3" algn="l">
              <a:lnSpc>
                <a:spcPct val="100000"/>
              </a:lnSpc>
              <a:buFont typeface="Arial" pitchFamily="34" charset="0"/>
              <a:buChar char="•"/>
              <a:defRPr/>
            </a:pPr>
            <a:r>
              <a:rPr lang="ko-KR" altLang="en-US" sz="2800" b="1" spc="-150" dirty="0">
                <a:solidFill>
                  <a:srgbClr val="FFFF00"/>
                </a:solidFill>
                <a:latin typeface="나눔고딕" pitchFamily="50" charset="-127"/>
                <a:ea typeface="나눔고딕" pitchFamily="50" charset="-127"/>
              </a:rPr>
              <a:t> 전용 </a:t>
            </a:r>
            <a:r>
              <a:rPr lang="en-US" altLang="ko-KR" sz="2800" b="1" spc="-150" dirty="0">
                <a:solidFill>
                  <a:srgbClr val="FFFF00"/>
                </a:solidFill>
                <a:latin typeface="나눔고딕" pitchFamily="50" charset="-127"/>
                <a:ea typeface="나눔고딕" pitchFamily="50" charset="-127"/>
              </a:rPr>
              <a:t>7</a:t>
            </a:r>
            <a:r>
              <a:rPr lang="ko-KR" altLang="en-US" sz="2800" b="1" spc="-150" dirty="0">
                <a:solidFill>
                  <a:srgbClr val="FFFF00"/>
                </a:solidFill>
                <a:latin typeface="나눔고딕" pitchFamily="50" charset="-127"/>
                <a:ea typeface="나눔고딕" pitchFamily="50" charset="-127"/>
              </a:rPr>
              <a:t>평형</a:t>
            </a:r>
            <a:r>
              <a:rPr lang="en-US" altLang="ko-KR" sz="2800" b="1" spc="-150" dirty="0">
                <a:solidFill>
                  <a:srgbClr val="FFFF00"/>
                </a:solidFill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sz="2800" b="1" spc="-150" dirty="0">
                <a:solidFill>
                  <a:srgbClr val="FFFF00"/>
                </a:solidFill>
                <a:latin typeface="나눔고딕" pitchFamily="50" charset="-127"/>
                <a:ea typeface="나눔고딕" pitchFamily="50" charset="-127"/>
              </a:rPr>
              <a:t>원룸</a:t>
            </a:r>
            <a:r>
              <a:rPr lang="en-US" altLang="ko-KR" sz="2800" b="1" spc="-150" dirty="0">
                <a:solidFill>
                  <a:srgbClr val="FFFF00"/>
                </a:solidFill>
                <a:latin typeface="나눔고딕" pitchFamily="50" charset="-127"/>
                <a:ea typeface="나눔고딕" pitchFamily="50" charset="-127"/>
              </a:rPr>
              <a:t>)</a:t>
            </a:r>
            <a:r>
              <a:rPr lang="ko-KR" altLang="en-US" sz="2800" b="1" spc="-150" dirty="0">
                <a:solidFill>
                  <a:srgbClr val="FFFF00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2800" b="1" spc="-150" dirty="0">
                <a:solidFill>
                  <a:srgbClr val="FFFF00"/>
                </a:solidFill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sz="2800" b="1" spc="-150" dirty="0">
                <a:solidFill>
                  <a:srgbClr val="FFFF00"/>
                </a:solidFill>
                <a:latin typeface="나눔고딕" pitchFamily="50" charset="-127"/>
                <a:ea typeface="나눔고딕" pitchFamily="50" charset="-127"/>
              </a:rPr>
              <a:t>총 </a:t>
            </a:r>
            <a:r>
              <a:rPr lang="en-US" altLang="ko-KR" sz="2800" b="1" spc="-150" dirty="0">
                <a:solidFill>
                  <a:srgbClr val="FFFF00"/>
                </a:solidFill>
                <a:latin typeface="나눔고딕" pitchFamily="50" charset="-127"/>
                <a:ea typeface="나눔고딕" pitchFamily="50" charset="-127"/>
              </a:rPr>
              <a:t>571</a:t>
            </a:r>
            <a:r>
              <a:rPr lang="ko-KR" altLang="en-US" sz="2800" b="1" spc="-150" dirty="0">
                <a:solidFill>
                  <a:srgbClr val="FFFF00"/>
                </a:solidFill>
                <a:latin typeface="나눔고딕" pitchFamily="50" charset="-127"/>
                <a:ea typeface="나눔고딕" pitchFamily="50" charset="-127"/>
              </a:rPr>
              <a:t>실</a:t>
            </a:r>
            <a:r>
              <a:rPr lang="en-US" altLang="ko-KR" sz="2800" b="1" spc="-150" dirty="0">
                <a:solidFill>
                  <a:srgbClr val="FFFF00"/>
                </a:solidFill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sz="2800" b="1" spc="-150" dirty="0">
                <a:solidFill>
                  <a:srgbClr val="FFFF00"/>
                </a:solidFill>
                <a:latin typeface="나눔고딕" pitchFamily="50" charset="-127"/>
                <a:ea typeface="나눔고딕" pitchFamily="50" charset="-127"/>
              </a:rPr>
              <a:t>세대</a:t>
            </a:r>
            <a:r>
              <a:rPr lang="en-US" altLang="ko-KR" sz="2800" b="1" spc="-150" dirty="0">
                <a:solidFill>
                  <a:srgbClr val="FFFF00"/>
                </a:solidFill>
                <a:latin typeface="나눔고딕" pitchFamily="50" charset="-127"/>
                <a:ea typeface="나눔고딕" pitchFamily="50" charset="-127"/>
              </a:rPr>
              <a:t>),</a:t>
            </a:r>
            <a:r>
              <a:rPr lang="ko-KR" altLang="en-US" sz="2800" b="1" spc="-150" dirty="0">
                <a:solidFill>
                  <a:srgbClr val="FFFF00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2800" b="1" spc="-150" dirty="0">
                <a:solidFill>
                  <a:srgbClr val="FFFF00"/>
                </a:solidFill>
                <a:latin typeface="나눔고딕" pitchFamily="50" charset="-127"/>
                <a:ea typeface="나눔고딕" pitchFamily="50" charset="-127"/>
              </a:rPr>
              <a:t>69%</a:t>
            </a:r>
          </a:p>
          <a:p>
            <a:pPr lvl="3" algn="l">
              <a:lnSpc>
                <a:spcPct val="100000"/>
              </a:lnSpc>
              <a:buFont typeface="Arial" pitchFamily="34" charset="0"/>
              <a:buChar char="•"/>
              <a:defRPr/>
            </a:pPr>
            <a:r>
              <a:rPr lang="ko-KR" altLang="en-US" sz="2800" b="1" spc="-150" dirty="0">
                <a:solidFill>
                  <a:srgbClr val="FFFF00"/>
                </a:solidFill>
                <a:latin typeface="나눔고딕" pitchFamily="50" charset="-127"/>
                <a:ea typeface="나눔고딕" pitchFamily="50" charset="-127"/>
              </a:rPr>
              <a:t> 전용 </a:t>
            </a:r>
            <a:r>
              <a:rPr lang="en-US" altLang="ko-KR" sz="2800" b="1" spc="-150" dirty="0">
                <a:solidFill>
                  <a:srgbClr val="FFFF00"/>
                </a:solidFill>
                <a:latin typeface="나눔고딕" pitchFamily="50" charset="-127"/>
                <a:ea typeface="나눔고딕" pitchFamily="50" charset="-127"/>
              </a:rPr>
              <a:t>14</a:t>
            </a:r>
            <a:r>
              <a:rPr lang="ko-KR" altLang="en-US" sz="2800" b="1" spc="-150" dirty="0">
                <a:solidFill>
                  <a:srgbClr val="FFFF00"/>
                </a:solidFill>
                <a:latin typeface="나눔고딕" pitchFamily="50" charset="-127"/>
                <a:ea typeface="나눔고딕" pitchFamily="50" charset="-127"/>
              </a:rPr>
              <a:t>평형</a:t>
            </a:r>
            <a:r>
              <a:rPr lang="en-US" altLang="ko-KR" sz="2800" b="1" spc="-150" dirty="0">
                <a:solidFill>
                  <a:srgbClr val="FFFF00"/>
                </a:solidFill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sz="2800" b="1" spc="-150" dirty="0" err="1">
                <a:solidFill>
                  <a:srgbClr val="FFFF00"/>
                </a:solidFill>
                <a:latin typeface="나눔고딕" pitchFamily="50" charset="-127"/>
                <a:ea typeface="나눔고딕" pitchFamily="50" charset="-127"/>
              </a:rPr>
              <a:t>투룸</a:t>
            </a:r>
            <a:r>
              <a:rPr lang="en-US" altLang="ko-KR" sz="2800" b="1" spc="-150" dirty="0">
                <a:solidFill>
                  <a:srgbClr val="FFFF00"/>
                </a:solidFill>
                <a:latin typeface="나눔고딕" pitchFamily="50" charset="-127"/>
                <a:ea typeface="나눔고딕" pitchFamily="50" charset="-127"/>
              </a:rPr>
              <a:t>)</a:t>
            </a:r>
            <a:r>
              <a:rPr lang="ko-KR" altLang="en-US" sz="2800" b="1" spc="-150" dirty="0">
                <a:solidFill>
                  <a:srgbClr val="FFFF00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2800" b="1" spc="-150" dirty="0">
                <a:solidFill>
                  <a:srgbClr val="FFFF00"/>
                </a:solidFill>
                <a:latin typeface="나눔고딕" pitchFamily="50" charset="-127"/>
                <a:ea typeface="나눔고딕" pitchFamily="50" charset="-127"/>
              </a:rPr>
              <a:t>: 253</a:t>
            </a:r>
            <a:r>
              <a:rPr lang="ko-KR" altLang="en-US" sz="2800" b="1" spc="-150" dirty="0">
                <a:solidFill>
                  <a:srgbClr val="FFFF00"/>
                </a:solidFill>
                <a:latin typeface="나눔고딕" pitchFamily="50" charset="-127"/>
                <a:ea typeface="나눔고딕" pitchFamily="50" charset="-127"/>
              </a:rPr>
              <a:t>세대</a:t>
            </a:r>
            <a:r>
              <a:rPr lang="en-US" altLang="ko-KR" sz="2800" b="1" spc="-150" dirty="0">
                <a:solidFill>
                  <a:srgbClr val="FFFF00"/>
                </a:solidFill>
                <a:latin typeface="나눔고딕" pitchFamily="50" charset="-127"/>
                <a:ea typeface="나눔고딕" pitchFamily="50" charset="-127"/>
              </a:rPr>
              <a:t>,</a:t>
            </a:r>
            <a:r>
              <a:rPr lang="ko-KR" altLang="en-US" sz="2800" b="1" spc="-150" dirty="0">
                <a:solidFill>
                  <a:srgbClr val="FFFF00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2800" b="1" spc="-150" dirty="0">
                <a:solidFill>
                  <a:srgbClr val="FFFF00"/>
                </a:solidFill>
                <a:latin typeface="나눔고딕" pitchFamily="50" charset="-127"/>
                <a:ea typeface="나눔고딕" pitchFamily="50" charset="-127"/>
              </a:rPr>
              <a:t>31%</a:t>
            </a:r>
            <a:r>
              <a:rPr lang="ko-KR" altLang="en-US" sz="2800" b="1" spc="-150" dirty="0">
                <a:solidFill>
                  <a:srgbClr val="FFFF00"/>
                </a:solidFill>
                <a:latin typeface="나눔고딕" pitchFamily="50" charset="-127"/>
                <a:ea typeface="나눔고딕" pitchFamily="50" charset="-127"/>
              </a:rPr>
              <a:t>  </a:t>
            </a:r>
            <a:endParaRPr lang="en-US" altLang="ko-KR" sz="2800" b="1" spc="-150" dirty="0">
              <a:solidFill>
                <a:srgbClr val="FFFF00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14"/>
          <p:cNvPicPr>
            <a:picLocks noChangeAspect="1" noChangeArrowheads="1"/>
          </p:cNvPicPr>
          <p:nvPr/>
        </p:nvPicPr>
        <p:blipFill>
          <a:blip r:embed="rId2"/>
          <a:srcRect l="12546" t="17642" r="10664" b="6331"/>
          <a:stretch>
            <a:fillRect/>
          </a:stretch>
        </p:blipFill>
        <p:spPr bwMode="auto">
          <a:xfrm>
            <a:off x="9525" y="1435100"/>
            <a:ext cx="9118600" cy="523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43" name="Freeform 18"/>
          <p:cNvSpPr>
            <a:spLocks/>
          </p:cNvSpPr>
          <p:nvPr/>
        </p:nvSpPr>
        <p:spPr bwMode="auto">
          <a:xfrm>
            <a:off x="4349750" y="4411663"/>
            <a:ext cx="1201738" cy="554037"/>
          </a:xfrm>
          <a:custGeom>
            <a:avLst/>
            <a:gdLst>
              <a:gd name="T0" fmla="*/ 2147483647 w 66714"/>
              <a:gd name="T1" fmla="*/ 2147483647 h 71302"/>
              <a:gd name="T2" fmla="*/ 0 w 66714"/>
              <a:gd name="T3" fmla="*/ 2147483647 h 71302"/>
              <a:gd name="T4" fmla="*/ 2147483647 w 66714"/>
              <a:gd name="T5" fmla="*/ 2147483647 h 71302"/>
              <a:gd name="T6" fmla="*/ 2147483647 w 66714"/>
              <a:gd name="T7" fmla="*/ 2147483647 h 71302"/>
              <a:gd name="T8" fmla="*/ 2147483647 w 66714"/>
              <a:gd name="T9" fmla="*/ 2147483647 h 71302"/>
              <a:gd name="T10" fmla="*/ 2147483647 w 66714"/>
              <a:gd name="T11" fmla="*/ 2147483647 h 71302"/>
              <a:gd name="T12" fmla="*/ 2147483647 w 66714"/>
              <a:gd name="T13" fmla="*/ 2147483647 h 71302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66714"/>
              <a:gd name="T22" fmla="*/ 0 h 71302"/>
              <a:gd name="T23" fmla="*/ 66714 w 66714"/>
              <a:gd name="T24" fmla="*/ 71302 h 71302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66714" h="71302">
                <a:moveTo>
                  <a:pt x="33357" y="1658"/>
                </a:moveTo>
                <a:cubicBezTo>
                  <a:pt x="27798" y="0"/>
                  <a:pt x="9729" y="8291"/>
                  <a:pt x="0" y="11607"/>
                </a:cubicBezTo>
                <a:lnTo>
                  <a:pt x="8339" y="71302"/>
                </a:lnTo>
                <a:lnTo>
                  <a:pt x="66714" y="51404"/>
                </a:lnTo>
                <a:lnTo>
                  <a:pt x="58375" y="11607"/>
                </a:lnTo>
                <a:lnTo>
                  <a:pt x="33357" y="21556"/>
                </a:lnTo>
                <a:lnTo>
                  <a:pt x="33357" y="1658"/>
                </a:lnTo>
                <a:close/>
              </a:path>
            </a:pathLst>
          </a:custGeom>
          <a:solidFill>
            <a:srgbClr val="FF0000">
              <a:alpha val="60000"/>
            </a:srgbClr>
          </a:solidFill>
          <a:ln w="28575" cmpd="sng">
            <a:solidFill>
              <a:srgbClr val="FF0000">
                <a:alpha val="16862"/>
              </a:srgbClr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9" name="사각형 설명선 18"/>
          <p:cNvSpPr/>
          <p:nvPr/>
        </p:nvSpPr>
        <p:spPr>
          <a:xfrm>
            <a:off x="5776913" y="4810125"/>
            <a:ext cx="581037" cy="311150"/>
          </a:xfrm>
          <a:prstGeom prst="wedgeRectCallout">
            <a:avLst>
              <a:gd name="adj1" fmla="val -192524"/>
              <a:gd name="adj2" fmla="val -62159"/>
            </a:avLst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normAutofit fontScale="70000" lnSpcReduction="20000"/>
          </a:bodyPr>
          <a:lstStyle/>
          <a:p>
            <a:pPr>
              <a:defRPr/>
            </a:pPr>
            <a:r>
              <a:rPr lang="en-US" altLang="ko-KR" dirty="0">
                <a:solidFill>
                  <a:srgbClr val="FFFF00"/>
                </a:solidFill>
                <a:latin typeface="나눔고딕" pitchFamily="50" charset="-127"/>
                <a:ea typeface="나눔고딕" pitchFamily="50" charset="-127"/>
              </a:rPr>
              <a:t>SITE</a:t>
            </a:r>
            <a:endParaRPr lang="ko-KR" altLang="en-US" dirty="0" err="1">
              <a:solidFill>
                <a:srgbClr val="FFFF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8" name="사각형 설명선 17"/>
          <p:cNvSpPr/>
          <p:nvPr/>
        </p:nvSpPr>
        <p:spPr>
          <a:xfrm>
            <a:off x="7654925" y="4810125"/>
            <a:ext cx="1201738" cy="309563"/>
          </a:xfrm>
          <a:prstGeom prst="wedgeRectCallout">
            <a:avLst>
              <a:gd name="adj1" fmla="val -34093"/>
              <a:gd name="adj2" fmla="val 21019"/>
            </a:avLst>
          </a:prstGeom>
          <a:solidFill>
            <a:schemeClr val="accent6">
              <a:lumMod val="75000"/>
              <a:alpha val="48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>
              <a:defRPr/>
            </a:pPr>
            <a:r>
              <a:rPr lang="ko-KR" altLang="en-US" sz="1100" dirty="0" err="1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용두롯데캐슬</a:t>
            </a:r>
            <a:endParaRPr lang="ko-KR" altLang="en-US" sz="110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0" name="사각형 설명선 19"/>
          <p:cNvSpPr/>
          <p:nvPr/>
        </p:nvSpPr>
        <p:spPr>
          <a:xfrm>
            <a:off x="1811338" y="2024063"/>
            <a:ext cx="1127125" cy="307975"/>
          </a:xfrm>
          <a:prstGeom prst="wedgeRectCallout">
            <a:avLst>
              <a:gd name="adj1" fmla="val -34093"/>
              <a:gd name="adj2" fmla="val 21019"/>
            </a:avLst>
          </a:prstGeom>
          <a:solidFill>
            <a:schemeClr val="accent6">
              <a:lumMod val="75000"/>
              <a:alpha val="48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>
              <a:defRPr/>
            </a:pPr>
            <a:r>
              <a:rPr lang="ko-KR" altLang="en-US" sz="1100" b="1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고려대학교</a:t>
            </a:r>
          </a:p>
        </p:txBody>
      </p:sp>
      <p:sp>
        <p:nvSpPr>
          <p:cNvPr id="21" name="사각형 설명선 20"/>
          <p:cNvSpPr/>
          <p:nvPr/>
        </p:nvSpPr>
        <p:spPr>
          <a:xfrm>
            <a:off x="384175" y="5197475"/>
            <a:ext cx="1125538" cy="309563"/>
          </a:xfrm>
          <a:prstGeom prst="wedgeRectCallout">
            <a:avLst>
              <a:gd name="adj1" fmla="val -34093"/>
              <a:gd name="adj2" fmla="val 21019"/>
            </a:avLst>
          </a:prstGeom>
          <a:solidFill>
            <a:schemeClr val="accent6">
              <a:lumMod val="75000"/>
              <a:alpha val="48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>
              <a:defRPr/>
            </a:pPr>
            <a:r>
              <a:rPr lang="ko-KR" altLang="en-US" sz="1100" b="1" dirty="0" err="1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대우아이빌</a:t>
            </a:r>
            <a:endParaRPr lang="ko-KR" altLang="en-US" sz="11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4" name="아래쪽 화살표 23"/>
          <p:cNvSpPr/>
          <p:nvPr/>
        </p:nvSpPr>
        <p:spPr bwMode="auto">
          <a:xfrm rot="16200000">
            <a:off x="7766844" y="2985294"/>
            <a:ext cx="573087" cy="2149475"/>
          </a:xfrm>
          <a:prstGeom prst="downArrow">
            <a:avLst/>
          </a:prstGeom>
          <a:solidFill>
            <a:srgbClr val="FFFF00">
              <a:alpha val="29000"/>
            </a:srgbClr>
          </a:solidFill>
          <a:ln w="889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lIns="104306" tIns="52153" rIns="104306" bIns="52153" anchor="ctr"/>
          <a:lstStyle/>
          <a:p>
            <a:pPr>
              <a:defRPr/>
            </a:pPr>
            <a:endParaRPr lang="ko-KR" altLang="en-US" sz="14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5" name="직사각형 24"/>
          <p:cNvSpPr/>
          <p:nvPr/>
        </p:nvSpPr>
        <p:spPr bwMode="auto">
          <a:xfrm>
            <a:off x="7373880" y="3882459"/>
            <a:ext cx="1562591" cy="374629"/>
          </a:xfrm>
          <a:prstGeom prst="rect">
            <a:avLst/>
          </a:prstGeom>
          <a:noFill/>
        </p:spPr>
        <p:txBody>
          <a:bodyPr lIns="104306" tIns="52153" rIns="104306" bIns="52153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>
              <a:defRPr/>
            </a:pPr>
            <a:r>
              <a:rPr lang="ko-KR" altLang="en-US" sz="1400" spc="57" dirty="0">
                <a:ln w="11430"/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청량리방향</a:t>
            </a:r>
            <a:endParaRPr lang="en-US" altLang="ko-KR" sz="1400" spc="57" dirty="0">
              <a:ln w="11430"/>
              <a:solidFill>
                <a:srgbClr val="FF000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6" name="아래쪽 화살표 25"/>
          <p:cNvSpPr/>
          <p:nvPr/>
        </p:nvSpPr>
        <p:spPr bwMode="auto">
          <a:xfrm rot="4859609">
            <a:off x="2579688" y="3760788"/>
            <a:ext cx="573087" cy="2147887"/>
          </a:xfrm>
          <a:prstGeom prst="downArrow">
            <a:avLst/>
          </a:prstGeom>
          <a:solidFill>
            <a:srgbClr val="FFFF00">
              <a:alpha val="29000"/>
            </a:srgbClr>
          </a:solidFill>
          <a:ln w="889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lIns="104306" tIns="52153" rIns="104306" bIns="52153" anchor="ctr"/>
          <a:lstStyle/>
          <a:p>
            <a:pPr>
              <a:defRPr/>
            </a:pPr>
            <a:endParaRPr lang="ko-KR" altLang="en-US" sz="14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8" name="직사각형 27"/>
          <p:cNvSpPr/>
          <p:nvPr/>
        </p:nvSpPr>
        <p:spPr bwMode="auto">
          <a:xfrm>
            <a:off x="2036475" y="4579165"/>
            <a:ext cx="1562591" cy="374629"/>
          </a:xfrm>
          <a:prstGeom prst="rect">
            <a:avLst/>
          </a:prstGeom>
          <a:noFill/>
        </p:spPr>
        <p:txBody>
          <a:bodyPr lIns="104306" tIns="52153" rIns="104306" bIns="52153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>
              <a:defRPr/>
            </a:pPr>
            <a:r>
              <a:rPr lang="ko-KR" altLang="en-US" sz="1400" spc="57" dirty="0">
                <a:ln w="11430"/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신설동방향</a:t>
            </a:r>
            <a:endParaRPr lang="en-US" altLang="ko-KR" sz="1400" spc="57" dirty="0">
              <a:ln w="11430"/>
              <a:solidFill>
                <a:srgbClr val="FF000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1" name="아래쪽 화살표 30"/>
          <p:cNvSpPr/>
          <p:nvPr/>
        </p:nvSpPr>
        <p:spPr bwMode="auto">
          <a:xfrm rot="9400415">
            <a:off x="5597525" y="2185988"/>
            <a:ext cx="420688" cy="1730375"/>
          </a:xfrm>
          <a:prstGeom prst="downArrow">
            <a:avLst/>
          </a:prstGeom>
          <a:solidFill>
            <a:srgbClr val="FFFF00">
              <a:alpha val="29000"/>
            </a:srgbClr>
          </a:solidFill>
          <a:ln w="889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lIns="104306" tIns="52153" rIns="104306" bIns="52153" anchor="ctr"/>
          <a:lstStyle/>
          <a:p>
            <a:pPr>
              <a:defRPr/>
            </a:pPr>
            <a:endParaRPr lang="ko-KR" altLang="en-US" sz="14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2" name="사각형 설명선 31"/>
          <p:cNvSpPr/>
          <p:nvPr/>
        </p:nvSpPr>
        <p:spPr>
          <a:xfrm>
            <a:off x="6678613" y="3417888"/>
            <a:ext cx="1200150" cy="309562"/>
          </a:xfrm>
          <a:prstGeom prst="wedgeRectCallout">
            <a:avLst>
              <a:gd name="adj1" fmla="val -34093"/>
              <a:gd name="adj2" fmla="val 21019"/>
            </a:avLst>
          </a:prstGeom>
          <a:solidFill>
            <a:schemeClr val="accent6">
              <a:lumMod val="75000"/>
              <a:alpha val="48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>
              <a:defRPr/>
            </a:pPr>
            <a:r>
              <a:rPr lang="ko-KR" altLang="en-US" sz="11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약령시장</a:t>
            </a:r>
          </a:p>
        </p:txBody>
      </p:sp>
      <p:sp>
        <p:nvSpPr>
          <p:cNvPr id="27" name="아래쪽 화살표 26"/>
          <p:cNvSpPr/>
          <p:nvPr/>
        </p:nvSpPr>
        <p:spPr bwMode="auto">
          <a:xfrm rot="8945093" flipV="1">
            <a:off x="6945313" y="4662488"/>
            <a:ext cx="420687" cy="1487487"/>
          </a:xfrm>
          <a:prstGeom prst="downArrow">
            <a:avLst/>
          </a:prstGeom>
          <a:solidFill>
            <a:srgbClr val="FFFF00">
              <a:alpha val="29000"/>
            </a:srgbClr>
          </a:solidFill>
          <a:ln w="889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lIns="104306" tIns="52153" rIns="104306" bIns="52153" anchor="ctr"/>
          <a:lstStyle/>
          <a:p>
            <a:pPr>
              <a:defRPr/>
            </a:pPr>
            <a:endParaRPr lang="ko-KR" altLang="en-US" sz="14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34" name="직선 연결선 33"/>
          <p:cNvCxnSpPr>
            <a:stCxn id="35" idx="15"/>
            <a:endCxn id="29" idx="2"/>
          </p:cNvCxnSpPr>
          <p:nvPr/>
        </p:nvCxnSpPr>
        <p:spPr bwMode="auto">
          <a:xfrm flipH="1" flipV="1">
            <a:off x="5822165" y="2928934"/>
            <a:ext cx="1237585" cy="2617792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자유형 34"/>
          <p:cNvSpPr/>
          <p:nvPr/>
        </p:nvSpPr>
        <p:spPr bwMode="auto">
          <a:xfrm>
            <a:off x="5400675" y="1412875"/>
            <a:ext cx="3008313" cy="5245100"/>
          </a:xfrm>
          <a:custGeom>
            <a:avLst/>
            <a:gdLst>
              <a:gd name="connsiteX0" fmla="*/ 0 w 2867891"/>
              <a:gd name="connsiteY0" fmla="*/ 4087090 h 4087090"/>
              <a:gd name="connsiteX1" fmla="*/ 540327 w 2867891"/>
              <a:gd name="connsiteY1" fmla="*/ 4073236 h 4087090"/>
              <a:gd name="connsiteX2" fmla="*/ 1579418 w 2867891"/>
              <a:gd name="connsiteY2" fmla="*/ 2770909 h 4087090"/>
              <a:gd name="connsiteX3" fmla="*/ 2161309 w 2867891"/>
              <a:gd name="connsiteY3" fmla="*/ 2036618 h 4087090"/>
              <a:gd name="connsiteX4" fmla="*/ 2549236 w 2867891"/>
              <a:gd name="connsiteY4" fmla="*/ 1440872 h 4087090"/>
              <a:gd name="connsiteX5" fmla="*/ 2757054 w 2867891"/>
              <a:gd name="connsiteY5" fmla="*/ 942109 h 4087090"/>
              <a:gd name="connsiteX6" fmla="*/ 2812472 w 2867891"/>
              <a:gd name="connsiteY6" fmla="*/ 692727 h 4087090"/>
              <a:gd name="connsiteX7" fmla="*/ 2840181 w 2867891"/>
              <a:gd name="connsiteY7" fmla="*/ 401781 h 4087090"/>
              <a:gd name="connsiteX8" fmla="*/ 2867891 w 2867891"/>
              <a:gd name="connsiteY8" fmla="*/ 110836 h 4087090"/>
              <a:gd name="connsiteX9" fmla="*/ 2854036 w 2867891"/>
              <a:gd name="connsiteY9" fmla="*/ 0 h 4087090"/>
              <a:gd name="connsiteX10" fmla="*/ 2770909 w 2867891"/>
              <a:gd name="connsiteY10" fmla="*/ 471054 h 4087090"/>
              <a:gd name="connsiteX11" fmla="*/ 2618509 w 2867891"/>
              <a:gd name="connsiteY11" fmla="*/ 955963 h 4087090"/>
              <a:gd name="connsiteX12" fmla="*/ 2424545 w 2867891"/>
              <a:gd name="connsiteY12" fmla="*/ 1357745 h 4087090"/>
              <a:gd name="connsiteX13" fmla="*/ 1953491 w 2867891"/>
              <a:gd name="connsiteY13" fmla="*/ 2036618 h 4087090"/>
              <a:gd name="connsiteX14" fmla="*/ 1163781 w 2867891"/>
              <a:gd name="connsiteY14" fmla="*/ 2951018 h 4087090"/>
              <a:gd name="connsiteX15" fmla="*/ 540327 w 2867891"/>
              <a:gd name="connsiteY15" fmla="*/ 3629890 h 4087090"/>
              <a:gd name="connsiteX16" fmla="*/ 0 w 2867891"/>
              <a:gd name="connsiteY16" fmla="*/ 4087090 h 4087090"/>
              <a:gd name="connsiteX0" fmla="*/ 0 w 3549333"/>
              <a:gd name="connsiteY0" fmla="*/ 4087090 h 4121733"/>
              <a:gd name="connsiteX1" fmla="*/ 3549333 w 3549333"/>
              <a:gd name="connsiteY1" fmla="*/ 4121733 h 4121733"/>
              <a:gd name="connsiteX2" fmla="*/ 1579418 w 3549333"/>
              <a:gd name="connsiteY2" fmla="*/ 2770909 h 4121733"/>
              <a:gd name="connsiteX3" fmla="*/ 2161309 w 3549333"/>
              <a:gd name="connsiteY3" fmla="*/ 2036618 h 4121733"/>
              <a:gd name="connsiteX4" fmla="*/ 2549236 w 3549333"/>
              <a:gd name="connsiteY4" fmla="*/ 1440872 h 4121733"/>
              <a:gd name="connsiteX5" fmla="*/ 2757054 w 3549333"/>
              <a:gd name="connsiteY5" fmla="*/ 942109 h 4121733"/>
              <a:gd name="connsiteX6" fmla="*/ 2812472 w 3549333"/>
              <a:gd name="connsiteY6" fmla="*/ 692727 h 4121733"/>
              <a:gd name="connsiteX7" fmla="*/ 2840181 w 3549333"/>
              <a:gd name="connsiteY7" fmla="*/ 401781 h 4121733"/>
              <a:gd name="connsiteX8" fmla="*/ 2867891 w 3549333"/>
              <a:gd name="connsiteY8" fmla="*/ 110836 h 4121733"/>
              <a:gd name="connsiteX9" fmla="*/ 2854036 w 3549333"/>
              <a:gd name="connsiteY9" fmla="*/ 0 h 4121733"/>
              <a:gd name="connsiteX10" fmla="*/ 2770909 w 3549333"/>
              <a:gd name="connsiteY10" fmla="*/ 471054 h 4121733"/>
              <a:gd name="connsiteX11" fmla="*/ 2618509 w 3549333"/>
              <a:gd name="connsiteY11" fmla="*/ 955963 h 4121733"/>
              <a:gd name="connsiteX12" fmla="*/ 2424545 w 3549333"/>
              <a:gd name="connsiteY12" fmla="*/ 1357745 h 4121733"/>
              <a:gd name="connsiteX13" fmla="*/ 1953491 w 3549333"/>
              <a:gd name="connsiteY13" fmla="*/ 2036618 h 4121733"/>
              <a:gd name="connsiteX14" fmla="*/ 1163781 w 3549333"/>
              <a:gd name="connsiteY14" fmla="*/ 2951018 h 4121733"/>
              <a:gd name="connsiteX15" fmla="*/ 540327 w 3549333"/>
              <a:gd name="connsiteY15" fmla="*/ 3629890 h 4121733"/>
              <a:gd name="connsiteX16" fmla="*/ 0 w 3549333"/>
              <a:gd name="connsiteY16" fmla="*/ 4087090 h 4121733"/>
              <a:gd name="connsiteX0" fmla="*/ 2468815 w 3009006"/>
              <a:gd name="connsiteY0" fmla="*/ 4154644 h 4154644"/>
              <a:gd name="connsiteX1" fmla="*/ 3009006 w 3009006"/>
              <a:gd name="connsiteY1" fmla="*/ 4121733 h 4154644"/>
              <a:gd name="connsiteX2" fmla="*/ 1039091 w 3009006"/>
              <a:gd name="connsiteY2" fmla="*/ 2770909 h 4154644"/>
              <a:gd name="connsiteX3" fmla="*/ 1620982 w 3009006"/>
              <a:gd name="connsiteY3" fmla="*/ 2036618 h 4154644"/>
              <a:gd name="connsiteX4" fmla="*/ 2008909 w 3009006"/>
              <a:gd name="connsiteY4" fmla="*/ 1440872 h 4154644"/>
              <a:gd name="connsiteX5" fmla="*/ 2216727 w 3009006"/>
              <a:gd name="connsiteY5" fmla="*/ 942109 h 4154644"/>
              <a:gd name="connsiteX6" fmla="*/ 2272145 w 3009006"/>
              <a:gd name="connsiteY6" fmla="*/ 692727 h 4154644"/>
              <a:gd name="connsiteX7" fmla="*/ 2299854 w 3009006"/>
              <a:gd name="connsiteY7" fmla="*/ 401781 h 4154644"/>
              <a:gd name="connsiteX8" fmla="*/ 2327564 w 3009006"/>
              <a:gd name="connsiteY8" fmla="*/ 110836 h 4154644"/>
              <a:gd name="connsiteX9" fmla="*/ 2313709 w 3009006"/>
              <a:gd name="connsiteY9" fmla="*/ 0 h 4154644"/>
              <a:gd name="connsiteX10" fmla="*/ 2230582 w 3009006"/>
              <a:gd name="connsiteY10" fmla="*/ 471054 h 4154644"/>
              <a:gd name="connsiteX11" fmla="*/ 2078182 w 3009006"/>
              <a:gd name="connsiteY11" fmla="*/ 955963 h 4154644"/>
              <a:gd name="connsiteX12" fmla="*/ 1884218 w 3009006"/>
              <a:gd name="connsiteY12" fmla="*/ 1357745 h 4154644"/>
              <a:gd name="connsiteX13" fmla="*/ 1413164 w 3009006"/>
              <a:gd name="connsiteY13" fmla="*/ 2036618 h 4154644"/>
              <a:gd name="connsiteX14" fmla="*/ 623454 w 3009006"/>
              <a:gd name="connsiteY14" fmla="*/ 2951018 h 4154644"/>
              <a:gd name="connsiteX15" fmla="*/ 0 w 3009006"/>
              <a:gd name="connsiteY15" fmla="*/ 3629890 h 4154644"/>
              <a:gd name="connsiteX16" fmla="*/ 2468815 w 3009006"/>
              <a:gd name="connsiteY16" fmla="*/ 4154644 h 4154644"/>
              <a:gd name="connsiteX0" fmla="*/ 2468815 w 3009006"/>
              <a:gd name="connsiteY0" fmla="*/ 4154644 h 4154644"/>
              <a:gd name="connsiteX1" fmla="*/ 3009006 w 3009006"/>
              <a:gd name="connsiteY1" fmla="*/ 4121733 h 4154644"/>
              <a:gd name="connsiteX2" fmla="*/ 2038702 w 3009006"/>
              <a:gd name="connsiteY2" fmla="*/ 2733387 h 4154644"/>
              <a:gd name="connsiteX3" fmla="*/ 1620982 w 3009006"/>
              <a:gd name="connsiteY3" fmla="*/ 2036618 h 4154644"/>
              <a:gd name="connsiteX4" fmla="*/ 2008909 w 3009006"/>
              <a:gd name="connsiteY4" fmla="*/ 1440872 h 4154644"/>
              <a:gd name="connsiteX5" fmla="*/ 2216727 w 3009006"/>
              <a:gd name="connsiteY5" fmla="*/ 942109 h 4154644"/>
              <a:gd name="connsiteX6" fmla="*/ 2272145 w 3009006"/>
              <a:gd name="connsiteY6" fmla="*/ 692727 h 4154644"/>
              <a:gd name="connsiteX7" fmla="*/ 2299854 w 3009006"/>
              <a:gd name="connsiteY7" fmla="*/ 401781 h 4154644"/>
              <a:gd name="connsiteX8" fmla="*/ 2327564 w 3009006"/>
              <a:gd name="connsiteY8" fmla="*/ 110836 h 4154644"/>
              <a:gd name="connsiteX9" fmla="*/ 2313709 w 3009006"/>
              <a:gd name="connsiteY9" fmla="*/ 0 h 4154644"/>
              <a:gd name="connsiteX10" fmla="*/ 2230582 w 3009006"/>
              <a:gd name="connsiteY10" fmla="*/ 471054 h 4154644"/>
              <a:gd name="connsiteX11" fmla="*/ 2078182 w 3009006"/>
              <a:gd name="connsiteY11" fmla="*/ 955963 h 4154644"/>
              <a:gd name="connsiteX12" fmla="*/ 1884218 w 3009006"/>
              <a:gd name="connsiteY12" fmla="*/ 1357745 h 4154644"/>
              <a:gd name="connsiteX13" fmla="*/ 1413164 w 3009006"/>
              <a:gd name="connsiteY13" fmla="*/ 2036618 h 4154644"/>
              <a:gd name="connsiteX14" fmla="*/ 623454 w 3009006"/>
              <a:gd name="connsiteY14" fmla="*/ 2951018 h 4154644"/>
              <a:gd name="connsiteX15" fmla="*/ 0 w 3009006"/>
              <a:gd name="connsiteY15" fmla="*/ 3629890 h 4154644"/>
              <a:gd name="connsiteX16" fmla="*/ 2468815 w 3009006"/>
              <a:gd name="connsiteY16" fmla="*/ 4154644 h 4154644"/>
              <a:gd name="connsiteX0" fmla="*/ 2468815 w 3009006"/>
              <a:gd name="connsiteY0" fmla="*/ 4154644 h 4154644"/>
              <a:gd name="connsiteX1" fmla="*/ 3009006 w 3009006"/>
              <a:gd name="connsiteY1" fmla="*/ 4121733 h 4154644"/>
              <a:gd name="connsiteX2" fmla="*/ 2038702 w 3009006"/>
              <a:gd name="connsiteY2" fmla="*/ 2733387 h 4154644"/>
              <a:gd name="connsiteX3" fmla="*/ 1620982 w 3009006"/>
              <a:gd name="connsiteY3" fmla="*/ 2036618 h 4154644"/>
              <a:gd name="connsiteX4" fmla="*/ 2008909 w 3009006"/>
              <a:gd name="connsiteY4" fmla="*/ 1440872 h 4154644"/>
              <a:gd name="connsiteX5" fmla="*/ 2216727 w 3009006"/>
              <a:gd name="connsiteY5" fmla="*/ 942109 h 4154644"/>
              <a:gd name="connsiteX6" fmla="*/ 2272145 w 3009006"/>
              <a:gd name="connsiteY6" fmla="*/ 692727 h 4154644"/>
              <a:gd name="connsiteX7" fmla="*/ 2299854 w 3009006"/>
              <a:gd name="connsiteY7" fmla="*/ 401781 h 4154644"/>
              <a:gd name="connsiteX8" fmla="*/ 2327564 w 3009006"/>
              <a:gd name="connsiteY8" fmla="*/ 110836 h 4154644"/>
              <a:gd name="connsiteX9" fmla="*/ 2313709 w 3009006"/>
              <a:gd name="connsiteY9" fmla="*/ 0 h 4154644"/>
              <a:gd name="connsiteX10" fmla="*/ 2230582 w 3009006"/>
              <a:gd name="connsiteY10" fmla="*/ 471054 h 4154644"/>
              <a:gd name="connsiteX11" fmla="*/ 2078182 w 3009006"/>
              <a:gd name="connsiteY11" fmla="*/ 955963 h 4154644"/>
              <a:gd name="connsiteX12" fmla="*/ 1884218 w 3009006"/>
              <a:gd name="connsiteY12" fmla="*/ 1357745 h 4154644"/>
              <a:gd name="connsiteX13" fmla="*/ 1413164 w 3009006"/>
              <a:gd name="connsiteY13" fmla="*/ 2036618 h 4154644"/>
              <a:gd name="connsiteX14" fmla="*/ 623454 w 3009006"/>
              <a:gd name="connsiteY14" fmla="*/ 2951018 h 4154644"/>
              <a:gd name="connsiteX15" fmla="*/ 0 w 3009006"/>
              <a:gd name="connsiteY15" fmla="*/ 3629890 h 4154644"/>
              <a:gd name="connsiteX16" fmla="*/ 1830006 w 3009006"/>
              <a:gd name="connsiteY16" fmla="*/ 3269355 h 4154644"/>
              <a:gd name="connsiteX17" fmla="*/ 2468815 w 3009006"/>
              <a:gd name="connsiteY17" fmla="*/ 4154644 h 4154644"/>
              <a:gd name="connsiteX0" fmla="*/ 2474654 w 3014845"/>
              <a:gd name="connsiteY0" fmla="*/ 4154644 h 4154644"/>
              <a:gd name="connsiteX1" fmla="*/ 3014845 w 3014845"/>
              <a:gd name="connsiteY1" fmla="*/ 4121733 h 4154644"/>
              <a:gd name="connsiteX2" fmla="*/ 2044541 w 3014845"/>
              <a:gd name="connsiteY2" fmla="*/ 2733387 h 4154644"/>
              <a:gd name="connsiteX3" fmla="*/ 1626821 w 3014845"/>
              <a:gd name="connsiteY3" fmla="*/ 2036618 h 4154644"/>
              <a:gd name="connsiteX4" fmla="*/ 2014748 w 3014845"/>
              <a:gd name="connsiteY4" fmla="*/ 1440872 h 4154644"/>
              <a:gd name="connsiteX5" fmla="*/ 2222566 w 3014845"/>
              <a:gd name="connsiteY5" fmla="*/ 942109 h 4154644"/>
              <a:gd name="connsiteX6" fmla="*/ 2277984 w 3014845"/>
              <a:gd name="connsiteY6" fmla="*/ 692727 h 4154644"/>
              <a:gd name="connsiteX7" fmla="*/ 2305693 w 3014845"/>
              <a:gd name="connsiteY7" fmla="*/ 401781 h 4154644"/>
              <a:gd name="connsiteX8" fmla="*/ 2333403 w 3014845"/>
              <a:gd name="connsiteY8" fmla="*/ 110836 h 4154644"/>
              <a:gd name="connsiteX9" fmla="*/ 2319548 w 3014845"/>
              <a:gd name="connsiteY9" fmla="*/ 0 h 4154644"/>
              <a:gd name="connsiteX10" fmla="*/ 2236421 w 3014845"/>
              <a:gd name="connsiteY10" fmla="*/ 471054 h 4154644"/>
              <a:gd name="connsiteX11" fmla="*/ 2084021 w 3014845"/>
              <a:gd name="connsiteY11" fmla="*/ 955963 h 4154644"/>
              <a:gd name="connsiteX12" fmla="*/ 1890057 w 3014845"/>
              <a:gd name="connsiteY12" fmla="*/ 1357745 h 4154644"/>
              <a:gd name="connsiteX13" fmla="*/ 1419003 w 3014845"/>
              <a:gd name="connsiteY13" fmla="*/ 2036618 h 4154644"/>
              <a:gd name="connsiteX14" fmla="*/ 629293 w 3014845"/>
              <a:gd name="connsiteY14" fmla="*/ 2951018 h 4154644"/>
              <a:gd name="connsiteX15" fmla="*/ 5839 w 3014845"/>
              <a:gd name="connsiteY15" fmla="*/ 3629890 h 4154644"/>
              <a:gd name="connsiteX16" fmla="*/ 1359715 w 3014845"/>
              <a:gd name="connsiteY16" fmla="*/ 2459558 h 4154644"/>
              <a:gd name="connsiteX17" fmla="*/ 1835845 w 3014845"/>
              <a:gd name="connsiteY17" fmla="*/ 3269355 h 4154644"/>
              <a:gd name="connsiteX18" fmla="*/ 2474654 w 3014845"/>
              <a:gd name="connsiteY18" fmla="*/ 4154644 h 4154644"/>
              <a:gd name="connsiteX0" fmla="*/ 2474654 w 3014845"/>
              <a:gd name="connsiteY0" fmla="*/ 4611941 h 4611941"/>
              <a:gd name="connsiteX1" fmla="*/ 3014845 w 3014845"/>
              <a:gd name="connsiteY1" fmla="*/ 4579030 h 4611941"/>
              <a:gd name="connsiteX2" fmla="*/ 2044541 w 3014845"/>
              <a:gd name="connsiteY2" fmla="*/ 3190684 h 4611941"/>
              <a:gd name="connsiteX3" fmla="*/ 1626821 w 3014845"/>
              <a:gd name="connsiteY3" fmla="*/ 2493915 h 4611941"/>
              <a:gd name="connsiteX4" fmla="*/ 2014748 w 3014845"/>
              <a:gd name="connsiteY4" fmla="*/ 1898169 h 4611941"/>
              <a:gd name="connsiteX5" fmla="*/ 2222566 w 3014845"/>
              <a:gd name="connsiteY5" fmla="*/ 1399406 h 4611941"/>
              <a:gd name="connsiteX6" fmla="*/ 2277984 w 3014845"/>
              <a:gd name="connsiteY6" fmla="*/ 1150024 h 4611941"/>
              <a:gd name="connsiteX7" fmla="*/ 2305693 w 3014845"/>
              <a:gd name="connsiteY7" fmla="*/ 859078 h 4611941"/>
              <a:gd name="connsiteX8" fmla="*/ 2333403 w 3014845"/>
              <a:gd name="connsiteY8" fmla="*/ 568133 h 4611941"/>
              <a:gd name="connsiteX9" fmla="*/ 490624 w 3014845"/>
              <a:gd name="connsiteY9" fmla="*/ 0 h 4611941"/>
              <a:gd name="connsiteX10" fmla="*/ 2236421 w 3014845"/>
              <a:gd name="connsiteY10" fmla="*/ 928351 h 4611941"/>
              <a:gd name="connsiteX11" fmla="*/ 2084021 w 3014845"/>
              <a:gd name="connsiteY11" fmla="*/ 1413260 h 4611941"/>
              <a:gd name="connsiteX12" fmla="*/ 1890057 w 3014845"/>
              <a:gd name="connsiteY12" fmla="*/ 1815042 h 4611941"/>
              <a:gd name="connsiteX13" fmla="*/ 1419003 w 3014845"/>
              <a:gd name="connsiteY13" fmla="*/ 2493915 h 4611941"/>
              <a:gd name="connsiteX14" fmla="*/ 629293 w 3014845"/>
              <a:gd name="connsiteY14" fmla="*/ 3408315 h 4611941"/>
              <a:gd name="connsiteX15" fmla="*/ 5839 w 3014845"/>
              <a:gd name="connsiteY15" fmla="*/ 4087187 h 4611941"/>
              <a:gd name="connsiteX16" fmla="*/ 1359715 w 3014845"/>
              <a:gd name="connsiteY16" fmla="*/ 2916855 h 4611941"/>
              <a:gd name="connsiteX17" fmla="*/ 1835845 w 3014845"/>
              <a:gd name="connsiteY17" fmla="*/ 3726652 h 4611941"/>
              <a:gd name="connsiteX18" fmla="*/ 2474654 w 3014845"/>
              <a:gd name="connsiteY18" fmla="*/ 4611941 h 4611941"/>
              <a:gd name="connsiteX0" fmla="*/ 2474654 w 3014845"/>
              <a:gd name="connsiteY0" fmla="*/ 4611941 h 4611941"/>
              <a:gd name="connsiteX1" fmla="*/ 3014845 w 3014845"/>
              <a:gd name="connsiteY1" fmla="*/ 4579030 h 4611941"/>
              <a:gd name="connsiteX2" fmla="*/ 2044541 w 3014845"/>
              <a:gd name="connsiteY2" fmla="*/ 3190684 h 4611941"/>
              <a:gd name="connsiteX3" fmla="*/ 1626821 w 3014845"/>
              <a:gd name="connsiteY3" fmla="*/ 2493915 h 4611941"/>
              <a:gd name="connsiteX4" fmla="*/ 2014748 w 3014845"/>
              <a:gd name="connsiteY4" fmla="*/ 1898169 h 4611941"/>
              <a:gd name="connsiteX5" fmla="*/ 2222566 w 3014845"/>
              <a:gd name="connsiteY5" fmla="*/ 1399406 h 4611941"/>
              <a:gd name="connsiteX6" fmla="*/ 2277984 w 3014845"/>
              <a:gd name="connsiteY6" fmla="*/ 1150024 h 4611941"/>
              <a:gd name="connsiteX7" fmla="*/ 2305693 w 3014845"/>
              <a:gd name="connsiteY7" fmla="*/ 859078 h 4611941"/>
              <a:gd name="connsiteX8" fmla="*/ 2333403 w 3014845"/>
              <a:gd name="connsiteY8" fmla="*/ 568133 h 4611941"/>
              <a:gd name="connsiteX9" fmla="*/ 490624 w 3014845"/>
              <a:gd name="connsiteY9" fmla="*/ 0 h 4611941"/>
              <a:gd name="connsiteX10" fmla="*/ 321815 w 3014845"/>
              <a:gd name="connsiteY10" fmla="*/ 566521 h 4611941"/>
              <a:gd name="connsiteX11" fmla="*/ 2084021 w 3014845"/>
              <a:gd name="connsiteY11" fmla="*/ 1413260 h 4611941"/>
              <a:gd name="connsiteX12" fmla="*/ 1890057 w 3014845"/>
              <a:gd name="connsiteY12" fmla="*/ 1815042 h 4611941"/>
              <a:gd name="connsiteX13" fmla="*/ 1419003 w 3014845"/>
              <a:gd name="connsiteY13" fmla="*/ 2493915 h 4611941"/>
              <a:gd name="connsiteX14" fmla="*/ 629293 w 3014845"/>
              <a:gd name="connsiteY14" fmla="*/ 3408315 h 4611941"/>
              <a:gd name="connsiteX15" fmla="*/ 5839 w 3014845"/>
              <a:gd name="connsiteY15" fmla="*/ 4087187 h 4611941"/>
              <a:gd name="connsiteX16" fmla="*/ 1359715 w 3014845"/>
              <a:gd name="connsiteY16" fmla="*/ 2916855 h 4611941"/>
              <a:gd name="connsiteX17" fmla="*/ 1835845 w 3014845"/>
              <a:gd name="connsiteY17" fmla="*/ 3726652 h 4611941"/>
              <a:gd name="connsiteX18" fmla="*/ 2474654 w 3014845"/>
              <a:gd name="connsiteY18" fmla="*/ 4611941 h 4611941"/>
              <a:gd name="connsiteX0" fmla="*/ 2474654 w 3014845"/>
              <a:gd name="connsiteY0" fmla="*/ 4611941 h 4611941"/>
              <a:gd name="connsiteX1" fmla="*/ 3014845 w 3014845"/>
              <a:gd name="connsiteY1" fmla="*/ 4579030 h 4611941"/>
              <a:gd name="connsiteX2" fmla="*/ 2044541 w 3014845"/>
              <a:gd name="connsiteY2" fmla="*/ 3190684 h 4611941"/>
              <a:gd name="connsiteX3" fmla="*/ 1626821 w 3014845"/>
              <a:gd name="connsiteY3" fmla="*/ 2493915 h 4611941"/>
              <a:gd name="connsiteX4" fmla="*/ 2014748 w 3014845"/>
              <a:gd name="connsiteY4" fmla="*/ 1898169 h 4611941"/>
              <a:gd name="connsiteX5" fmla="*/ 2222566 w 3014845"/>
              <a:gd name="connsiteY5" fmla="*/ 1399406 h 4611941"/>
              <a:gd name="connsiteX6" fmla="*/ 2277984 w 3014845"/>
              <a:gd name="connsiteY6" fmla="*/ 1150024 h 4611941"/>
              <a:gd name="connsiteX7" fmla="*/ 2305693 w 3014845"/>
              <a:gd name="connsiteY7" fmla="*/ 859078 h 4611941"/>
              <a:gd name="connsiteX8" fmla="*/ 2333403 w 3014845"/>
              <a:gd name="connsiteY8" fmla="*/ 568133 h 4611941"/>
              <a:gd name="connsiteX9" fmla="*/ 490624 w 3014845"/>
              <a:gd name="connsiteY9" fmla="*/ 0 h 4611941"/>
              <a:gd name="connsiteX10" fmla="*/ 321815 w 3014845"/>
              <a:gd name="connsiteY10" fmla="*/ 566521 h 4611941"/>
              <a:gd name="connsiteX11" fmla="*/ 617016 w 3014845"/>
              <a:gd name="connsiteY11" fmla="*/ 1432613 h 4611941"/>
              <a:gd name="connsiteX12" fmla="*/ 1890057 w 3014845"/>
              <a:gd name="connsiteY12" fmla="*/ 1815042 h 4611941"/>
              <a:gd name="connsiteX13" fmla="*/ 1419003 w 3014845"/>
              <a:gd name="connsiteY13" fmla="*/ 2493915 h 4611941"/>
              <a:gd name="connsiteX14" fmla="*/ 629293 w 3014845"/>
              <a:gd name="connsiteY14" fmla="*/ 3408315 h 4611941"/>
              <a:gd name="connsiteX15" fmla="*/ 5839 w 3014845"/>
              <a:gd name="connsiteY15" fmla="*/ 4087187 h 4611941"/>
              <a:gd name="connsiteX16" fmla="*/ 1359715 w 3014845"/>
              <a:gd name="connsiteY16" fmla="*/ 2916855 h 4611941"/>
              <a:gd name="connsiteX17" fmla="*/ 1835845 w 3014845"/>
              <a:gd name="connsiteY17" fmla="*/ 3726652 h 4611941"/>
              <a:gd name="connsiteX18" fmla="*/ 2474654 w 3014845"/>
              <a:gd name="connsiteY18" fmla="*/ 4611941 h 4611941"/>
              <a:gd name="connsiteX0" fmla="*/ 2474654 w 3014845"/>
              <a:gd name="connsiteY0" fmla="*/ 4611941 h 4611941"/>
              <a:gd name="connsiteX1" fmla="*/ 3014845 w 3014845"/>
              <a:gd name="connsiteY1" fmla="*/ 4579030 h 4611941"/>
              <a:gd name="connsiteX2" fmla="*/ 2044541 w 3014845"/>
              <a:gd name="connsiteY2" fmla="*/ 3190684 h 4611941"/>
              <a:gd name="connsiteX3" fmla="*/ 1626821 w 3014845"/>
              <a:gd name="connsiteY3" fmla="*/ 2493915 h 4611941"/>
              <a:gd name="connsiteX4" fmla="*/ 2014748 w 3014845"/>
              <a:gd name="connsiteY4" fmla="*/ 1898169 h 4611941"/>
              <a:gd name="connsiteX5" fmla="*/ 2222566 w 3014845"/>
              <a:gd name="connsiteY5" fmla="*/ 1399406 h 4611941"/>
              <a:gd name="connsiteX6" fmla="*/ 2277984 w 3014845"/>
              <a:gd name="connsiteY6" fmla="*/ 1150024 h 4611941"/>
              <a:gd name="connsiteX7" fmla="*/ 2305693 w 3014845"/>
              <a:gd name="connsiteY7" fmla="*/ 859078 h 4611941"/>
              <a:gd name="connsiteX8" fmla="*/ 2333403 w 3014845"/>
              <a:gd name="connsiteY8" fmla="*/ 568133 h 4611941"/>
              <a:gd name="connsiteX9" fmla="*/ 490624 w 3014845"/>
              <a:gd name="connsiteY9" fmla="*/ 0 h 4611941"/>
              <a:gd name="connsiteX10" fmla="*/ 321815 w 3014845"/>
              <a:gd name="connsiteY10" fmla="*/ 566521 h 4611941"/>
              <a:gd name="connsiteX11" fmla="*/ 617016 w 3014845"/>
              <a:gd name="connsiteY11" fmla="*/ 1432613 h 4611941"/>
              <a:gd name="connsiteX12" fmla="*/ 870663 w 3014845"/>
              <a:gd name="connsiteY12" fmla="*/ 2072656 h 4611941"/>
              <a:gd name="connsiteX13" fmla="*/ 1419003 w 3014845"/>
              <a:gd name="connsiteY13" fmla="*/ 2493915 h 4611941"/>
              <a:gd name="connsiteX14" fmla="*/ 629293 w 3014845"/>
              <a:gd name="connsiteY14" fmla="*/ 3408315 h 4611941"/>
              <a:gd name="connsiteX15" fmla="*/ 5839 w 3014845"/>
              <a:gd name="connsiteY15" fmla="*/ 4087187 h 4611941"/>
              <a:gd name="connsiteX16" fmla="*/ 1359715 w 3014845"/>
              <a:gd name="connsiteY16" fmla="*/ 2916855 h 4611941"/>
              <a:gd name="connsiteX17" fmla="*/ 1835845 w 3014845"/>
              <a:gd name="connsiteY17" fmla="*/ 3726652 h 4611941"/>
              <a:gd name="connsiteX18" fmla="*/ 2474654 w 3014845"/>
              <a:gd name="connsiteY18" fmla="*/ 4611941 h 4611941"/>
              <a:gd name="connsiteX0" fmla="*/ 2474654 w 3014845"/>
              <a:gd name="connsiteY0" fmla="*/ 4611941 h 4611941"/>
              <a:gd name="connsiteX1" fmla="*/ 3014845 w 3014845"/>
              <a:gd name="connsiteY1" fmla="*/ 4579030 h 4611941"/>
              <a:gd name="connsiteX2" fmla="*/ 2044541 w 3014845"/>
              <a:gd name="connsiteY2" fmla="*/ 3190684 h 4611941"/>
              <a:gd name="connsiteX3" fmla="*/ 1626821 w 3014845"/>
              <a:gd name="connsiteY3" fmla="*/ 2493915 h 4611941"/>
              <a:gd name="connsiteX4" fmla="*/ 2014748 w 3014845"/>
              <a:gd name="connsiteY4" fmla="*/ 1898169 h 4611941"/>
              <a:gd name="connsiteX5" fmla="*/ 2222566 w 3014845"/>
              <a:gd name="connsiteY5" fmla="*/ 1399406 h 4611941"/>
              <a:gd name="connsiteX6" fmla="*/ 2277984 w 3014845"/>
              <a:gd name="connsiteY6" fmla="*/ 1150024 h 4611941"/>
              <a:gd name="connsiteX7" fmla="*/ 2305693 w 3014845"/>
              <a:gd name="connsiteY7" fmla="*/ 859078 h 4611941"/>
              <a:gd name="connsiteX8" fmla="*/ 2333403 w 3014845"/>
              <a:gd name="connsiteY8" fmla="*/ 568133 h 4611941"/>
              <a:gd name="connsiteX9" fmla="*/ 490624 w 3014845"/>
              <a:gd name="connsiteY9" fmla="*/ 0 h 4611941"/>
              <a:gd name="connsiteX10" fmla="*/ 321815 w 3014845"/>
              <a:gd name="connsiteY10" fmla="*/ 566521 h 4611941"/>
              <a:gd name="connsiteX11" fmla="*/ 617016 w 3014845"/>
              <a:gd name="connsiteY11" fmla="*/ 1432613 h 4611941"/>
              <a:gd name="connsiteX12" fmla="*/ 870663 w 3014845"/>
              <a:gd name="connsiteY12" fmla="*/ 2072656 h 4611941"/>
              <a:gd name="connsiteX13" fmla="*/ 1009174 w 3014845"/>
              <a:gd name="connsiteY13" fmla="*/ 2399173 h 4611941"/>
              <a:gd name="connsiteX14" fmla="*/ 629293 w 3014845"/>
              <a:gd name="connsiteY14" fmla="*/ 3408315 h 4611941"/>
              <a:gd name="connsiteX15" fmla="*/ 5839 w 3014845"/>
              <a:gd name="connsiteY15" fmla="*/ 4087187 h 4611941"/>
              <a:gd name="connsiteX16" fmla="*/ 1359715 w 3014845"/>
              <a:gd name="connsiteY16" fmla="*/ 2916855 h 4611941"/>
              <a:gd name="connsiteX17" fmla="*/ 1835845 w 3014845"/>
              <a:gd name="connsiteY17" fmla="*/ 3726652 h 4611941"/>
              <a:gd name="connsiteX18" fmla="*/ 2474654 w 3014845"/>
              <a:gd name="connsiteY18" fmla="*/ 4611941 h 4611941"/>
              <a:gd name="connsiteX0" fmla="*/ 2474654 w 3014845"/>
              <a:gd name="connsiteY0" fmla="*/ 4611941 h 4611941"/>
              <a:gd name="connsiteX1" fmla="*/ 3014845 w 3014845"/>
              <a:gd name="connsiteY1" fmla="*/ 4579030 h 4611941"/>
              <a:gd name="connsiteX2" fmla="*/ 2044541 w 3014845"/>
              <a:gd name="connsiteY2" fmla="*/ 3190684 h 4611941"/>
              <a:gd name="connsiteX3" fmla="*/ 1626821 w 3014845"/>
              <a:gd name="connsiteY3" fmla="*/ 2493915 h 4611941"/>
              <a:gd name="connsiteX4" fmla="*/ 2014748 w 3014845"/>
              <a:gd name="connsiteY4" fmla="*/ 1898169 h 4611941"/>
              <a:gd name="connsiteX5" fmla="*/ 2222566 w 3014845"/>
              <a:gd name="connsiteY5" fmla="*/ 1399406 h 4611941"/>
              <a:gd name="connsiteX6" fmla="*/ 2277984 w 3014845"/>
              <a:gd name="connsiteY6" fmla="*/ 1150024 h 4611941"/>
              <a:gd name="connsiteX7" fmla="*/ 2305693 w 3014845"/>
              <a:gd name="connsiteY7" fmla="*/ 859078 h 4611941"/>
              <a:gd name="connsiteX8" fmla="*/ 885380 w 3014845"/>
              <a:gd name="connsiteY8" fmla="*/ 53794 h 4611941"/>
              <a:gd name="connsiteX9" fmla="*/ 490624 w 3014845"/>
              <a:gd name="connsiteY9" fmla="*/ 0 h 4611941"/>
              <a:gd name="connsiteX10" fmla="*/ 321815 w 3014845"/>
              <a:gd name="connsiteY10" fmla="*/ 566521 h 4611941"/>
              <a:gd name="connsiteX11" fmla="*/ 617016 w 3014845"/>
              <a:gd name="connsiteY11" fmla="*/ 1432613 h 4611941"/>
              <a:gd name="connsiteX12" fmla="*/ 870663 w 3014845"/>
              <a:gd name="connsiteY12" fmla="*/ 2072656 h 4611941"/>
              <a:gd name="connsiteX13" fmla="*/ 1009174 w 3014845"/>
              <a:gd name="connsiteY13" fmla="*/ 2399173 h 4611941"/>
              <a:gd name="connsiteX14" fmla="*/ 629293 w 3014845"/>
              <a:gd name="connsiteY14" fmla="*/ 3408315 h 4611941"/>
              <a:gd name="connsiteX15" fmla="*/ 5839 w 3014845"/>
              <a:gd name="connsiteY15" fmla="*/ 4087187 h 4611941"/>
              <a:gd name="connsiteX16" fmla="*/ 1359715 w 3014845"/>
              <a:gd name="connsiteY16" fmla="*/ 2916855 h 4611941"/>
              <a:gd name="connsiteX17" fmla="*/ 1835845 w 3014845"/>
              <a:gd name="connsiteY17" fmla="*/ 3726652 h 4611941"/>
              <a:gd name="connsiteX18" fmla="*/ 2474654 w 3014845"/>
              <a:gd name="connsiteY18" fmla="*/ 4611941 h 4611941"/>
              <a:gd name="connsiteX0" fmla="*/ 2474654 w 3014845"/>
              <a:gd name="connsiteY0" fmla="*/ 4611941 h 4611941"/>
              <a:gd name="connsiteX1" fmla="*/ 3014845 w 3014845"/>
              <a:gd name="connsiteY1" fmla="*/ 4579030 h 4611941"/>
              <a:gd name="connsiteX2" fmla="*/ 2044541 w 3014845"/>
              <a:gd name="connsiteY2" fmla="*/ 3190684 h 4611941"/>
              <a:gd name="connsiteX3" fmla="*/ 1626821 w 3014845"/>
              <a:gd name="connsiteY3" fmla="*/ 2493915 h 4611941"/>
              <a:gd name="connsiteX4" fmla="*/ 2014748 w 3014845"/>
              <a:gd name="connsiteY4" fmla="*/ 1898169 h 4611941"/>
              <a:gd name="connsiteX5" fmla="*/ 2222566 w 3014845"/>
              <a:gd name="connsiteY5" fmla="*/ 1399406 h 4611941"/>
              <a:gd name="connsiteX6" fmla="*/ 2277984 w 3014845"/>
              <a:gd name="connsiteY6" fmla="*/ 1150024 h 4611941"/>
              <a:gd name="connsiteX7" fmla="*/ 600567 w 3014845"/>
              <a:gd name="connsiteY7" fmla="*/ 525814 h 4611941"/>
              <a:gd name="connsiteX8" fmla="*/ 885380 w 3014845"/>
              <a:gd name="connsiteY8" fmla="*/ 53794 h 4611941"/>
              <a:gd name="connsiteX9" fmla="*/ 490624 w 3014845"/>
              <a:gd name="connsiteY9" fmla="*/ 0 h 4611941"/>
              <a:gd name="connsiteX10" fmla="*/ 321815 w 3014845"/>
              <a:gd name="connsiteY10" fmla="*/ 566521 h 4611941"/>
              <a:gd name="connsiteX11" fmla="*/ 617016 w 3014845"/>
              <a:gd name="connsiteY11" fmla="*/ 1432613 h 4611941"/>
              <a:gd name="connsiteX12" fmla="*/ 870663 w 3014845"/>
              <a:gd name="connsiteY12" fmla="*/ 2072656 h 4611941"/>
              <a:gd name="connsiteX13" fmla="*/ 1009174 w 3014845"/>
              <a:gd name="connsiteY13" fmla="*/ 2399173 h 4611941"/>
              <a:gd name="connsiteX14" fmla="*/ 629293 w 3014845"/>
              <a:gd name="connsiteY14" fmla="*/ 3408315 h 4611941"/>
              <a:gd name="connsiteX15" fmla="*/ 5839 w 3014845"/>
              <a:gd name="connsiteY15" fmla="*/ 4087187 h 4611941"/>
              <a:gd name="connsiteX16" fmla="*/ 1359715 w 3014845"/>
              <a:gd name="connsiteY16" fmla="*/ 2916855 h 4611941"/>
              <a:gd name="connsiteX17" fmla="*/ 1835845 w 3014845"/>
              <a:gd name="connsiteY17" fmla="*/ 3726652 h 4611941"/>
              <a:gd name="connsiteX18" fmla="*/ 2474654 w 3014845"/>
              <a:gd name="connsiteY18" fmla="*/ 4611941 h 4611941"/>
              <a:gd name="connsiteX0" fmla="*/ 2474654 w 3014845"/>
              <a:gd name="connsiteY0" fmla="*/ 4611941 h 4611941"/>
              <a:gd name="connsiteX1" fmla="*/ 3014845 w 3014845"/>
              <a:gd name="connsiteY1" fmla="*/ 4579030 h 4611941"/>
              <a:gd name="connsiteX2" fmla="*/ 2044541 w 3014845"/>
              <a:gd name="connsiteY2" fmla="*/ 3190684 h 4611941"/>
              <a:gd name="connsiteX3" fmla="*/ 1626821 w 3014845"/>
              <a:gd name="connsiteY3" fmla="*/ 2493915 h 4611941"/>
              <a:gd name="connsiteX4" fmla="*/ 2014748 w 3014845"/>
              <a:gd name="connsiteY4" fmla="*/ 1898169 h 4611941"/>
              <a:gd name="connsiteX5" fmla="*/ 2222566 w 3014845"/>
              <a:gd name="connsiteY5" fmla="*/ 1399406 h 4611941"/>
              <a:gd name="connsiteX6" fmla="*/ 2277984 w 3014845"/>
              <a:gd name="connsiteY6" fmla="*/ 1150024 h 4611941"/>
              <a:gd name="connsiteX7" fmla="*/ 600567 w 3014845"/>
              <a:gd name="connsiteY7" fmla="*/ 525814 h 4611941"/>
              <a:gd name="connsiteX8" fmla="*/ 828022 w 3014845"/>
              <a:gd name="connsiteY8" fmla="*/ 6170 h 4611941"/>
              <a:gd name="connsiteX9" fmla="*/ 490624 w 3014845"/>
              <a:gd name="connsiteY9" fmla="*/ 0 h 4611941"/>
              <a:gd name="connsiteX10" fmla="*/ 321815 w 3014845"/>
              <a:gd name="connsiteY10" fmla="*/ 566521 h 4611941"/>
              <a:gd name="connsiteX11" fmla="*/ 617016 w 3014845"/>
              <a:gd name="connsiteY11" fmla="*/ 1432613 h 4611941"/>
              <a:gd name="connsiteX12" fmla="*/ 870663 w 3014845"/>
              <a:gd name="connsiteY12" fmla="*/ 2072656 h 4611941"/>
              <a:gd name="connsiteX13" fmla="*/ 1009174 w 3014845"/>
              <a:gd name="connsiteY13" fmla="*/ 2399173 h 4611941"/>
              <a:gd name="connsiteX14" fmla="*/ 629293 w 3014845"/>
              <a:gd name="connsiteY14" fmla="*/ 3408315 h 4611941"/>
              <a:gd name="connsiteX15" fmla="*/ 5839 w 3014845"/>
              <a:gd name="connsiteY15" fmla="*/ 4087187 h 4611941"/>
              <a:gd name="connsiteX16" fmla="*/ 1359715 w 3014845"/>
              <a:gd name="connsiteY16" fmla="*/ 2916855 h 4611941"/>
              <a:gd name="connsiteX17" fmla="*/ 1835845 w 3014845"/>
              <a:gd name="connsiteY17" fmla="*/ 3726652 h 4611941"/>
              <a:gd name="connsiteX18" fmla="*/ 2474654 w 3014845"/>
              <a:gd name="connsiteY18" fmla="*/ 4611941 h 4611941"/>
              <a:gd name="connsiteX0" fmla="*/ 2474654 w 3014845"/>
              <a:gd name="connsiteY0" fmla="*/ 4611941 h 4611941"/>
              <a:gd name="connsiteX1" fmla="*/ 3014845 w 3014845"/>
              <a:gd name="connsiteY1" fmla="*/ 4579030 h 4611941"/>
              <a:gd name="connsiteX2" fmla="*/ 2044541 w 3014845"/>
              <a:gd name="connsiteY2" fmla="*/ 3190684 h 4611941"/>
              <a:gd name="connsiteX3" fmla="*/ 1626821 w 3014845"/>
              <a:gd name="connsiteY3" fmla="*/ 2493915 h 4611941"/>
              <a:gd name="connsiteX4" fmla="*/ 2014748 w 3014845"/>
              <a:gd name="connsiteY4" fmla="*/ 1898169 h 4611941"/>
              <a:gd name="connsiteX5" fmla="*/ 2222566 w 3014845"/>
              <a:gd name="connsiteY5" fmla="*/ 1399406 h 4611941"/>
              <a:gd name="connsiteX6" fmla="*/ 1144221 w 3014845"/>
              <a:gd name="connsiteY6" fmla="*/ 1798105 h 4611941"/>
              <a:gd name="connsiteX7" fmla="*/ 600567 w 3014845"/>
              <a:gd name="connsiteY7" fmla="*/ 525814 h 4611941"/>
              <a:gd name="connsiteX8" fmla="*/ 828022 w 3014845"/>
              <a:gd name="connsiteY8" fmla="*/ 6170 h 4611941"/>
              <a:gd name="connsiteX9" fmla="*/ 490624 w 3014845"/>
              <a:gd name="connsiteY9" fmla="*/ 0 h 4611941"/>
              <a:gd name="connsiteX10" fmla="*/ 321815 w 3014845"/>
              <a:gd name="connsiteY10" fmla="*/ 566521 h 4611941"/>
              <a:gd name="connsiteX11" fmla="*/ 617016 w 3014845"/>
              <a:gd name="connsiteY11" fmla="*/ 1432613 h 4611941"/>
              <a:gd name="connsiteX12" fmla="*/ 870663 w 3014845"/>
              <a:gd name="connsiteY12" fmla="*/ 2072656 h 4611941"/>
              <a:gd name="connsiteX13" fmla="*/ 1009174 w 3014845"/>
              <a:gd name="connsiteY13" fmla="*/ 2399173 h 4611941"/>
              <a:gd name="connsiteX14" fmla="*/ 629293 w 3014845"/>
              <a:gd name="connsiteY14" fmla="*/ 3408315 h 4611941"/>
              <a:gd name="connsiteX15" fmla="*/ 5839 w 3014845"/>
              <a:gd name="connsiteY15" fmla="*/ 4087187 h 4611941"/>
              <a:gd name="connsiteX16" fmla="*/ 1359715 w 3014845"/>
              <a:gd name="connsiteY16" fmla="*/ 2916855 h 4611941"/>
              <a:gd name="connsiteX17" fmla="*/ 1835845 w 3014845"/>
              <a:gd name="connsiteY17" fmla="*/ 3726652 h 4611941"/>
              <a:gd name="connsiteX18" fmla="*/ 2474654 w 3014845"/>
              <a:gd name="connsiteY18" fmla="*/ 4611941 h 4611941"/>
              <a:gd name="connsiteX0" fmla="*/ 2474654 w 3014845"/>
              <a:gd name="connsiteY0" fmla="*/ 4611941 h 4611941"/>
              <a:gd name="connsiteX1" fmla="*/ 3014845 w 3014845"/>
              <a:gd name="connsiteY1" fmla="*/ 4579030 h 4611941"/>
              <a:gd name="connsiteX2" fmla="*/ 2044541 w 3014845"/>
              <a:gd name="connsiteY2" fmla="*/ 3190684 h 4611941"/>
              <a:gd name="connsiteX3" fmla="*/ 1626821 w 3014845"/>
              <a:gd name="connsiteY3" fmla="*/ 2493915 h 4611941"/>
              <a:gd name="connsiteX4" fmla="*/ 2014748 w 3014845"/>
              <a:gd name="connsiteY4" fmla="*/ 1898169 h 4611941"/>
              <a:gd name="connsiteX5" fmla="*/ 1393540 w 3014845"/>
              <a:gd name="connsiteY5" fmla="*/ 2380985 h 4611941"/>
              <a:gd name="connsiteX6" fmla="*/ 1144221 w 3014845"/>
              <a:gd name="connsiteY6" fmla="*/ 1798105 h 4611941"/>
              <a:gd name="connsiteX7" fmla="*/ 600567 w 3014845"/>
              <a:gd name="connsiteY7" fmla="*/ 525814 h 4611941"/>
              <a:gd name="connsiteX8" fmla="*/ 828022 w 3014845"/>
              <a:gd name="connsiteY8" fmla="*/ 6170 h 4611941"/>
              <a:gd name="connsiteX9" fmla="*/ 490624 w 3014845"/>
              <a:gd name="connsiteY9" fmla="*/ 0 h 4611941"/>
              <a:gd name="connsiteX10" fmla="*/ 321815 w 3014845"/>
              <a:gd name="connsiteY10" fmla="*/ 566521 h 4611941"/>
              <a:gd name="connsiteX11" fmla="*/ 617016 w 3014845"/>
              <a:gd name="connsiteY11" fmla="*/ 1432613 h 4611941"/>
              <a:gd name="connsiteX12" fmla="*/ 870663 w 3014845"/>
              <a:gd name="connsiteY12" fmla="*/ 2072656 h 4611941"/>
              <a:gd name="connsiteX13" fmla="*/ 1009174 w 3014845"/>
              <a:gd name="connsiteY13" fmla="*/ 2399173 h 4611941"/>
              <a:gd name="connsiteX14" fmla="*/ 629293 w 3014845"/>
              <a:gd name="connsiteY14" fmla="*/ 3408315 h 4611941"/>
              <a:gd name="connsiteX15" fmla="*/ 5839 w 3014845"/>
              <a:gd name="connsiteY15" fmla="*/ 4087187 h 4611941"/>
              <a:gd name="connsiteX16" fmla="*/ 1359715 w 3014845"/>
              <a:gd name="connsiteY16" fmla="*/ 2916855 h 4611941"/>
              <a:gd name="connsiteX17" fmla="*/ 1835845 w 3014845"/>
              <a:gd name="connsiteY17" fmla="*/ 3726652 h 4611941"/>
              <a:gd name="connsiteX18" fmla="*/ 2474654 w 3014845"/>
              <a:gd name="connsiteY18" fmla="*/ 4611941 h 4611941"/>
              <a:gd name="connsiteX0" fmla="*/ 2474655 w 3014846"/>
              <a:gd name="connsiteY0" fmla="*/ 4611941 h 4611941"/>
              <a:gd name="connsiteX1" fmla="*/ 3014846 w 3014846"/>
              <a:gd name="connsiteY1" fmla="*/ 4579030 h 4611941"/>
              <a:gd name="connsiteX2" fmla="*/ 2044542 w 3014846"/>
              <a:gd name="connsiteY2" fmla="*/ 3190684 h 4611941"/>
              <a:gd name="connsiteX3" fmla="*/ 1626822 w 3014846"/>
              <a:gd name="connsiteY3" fmla="*/ 2493915 h 4611941"/>
              <a:gd name="connsiteX4" fmla="*/ 2014749 w 3014846"/>
              <a:gd name="connsiteY4" fmla="*/ 1898169 h 4611941"/>
              <a:gd name="connsiteX5" fmla="*/ 1393541 w 3014846"/>
              <a:gd name="connsiteY5" fmla="*/ 2380985 h 4611941"/>
              <a:gd name="connsiteX6" fmla="*/ 1144222 w 3014846"/>
              <a:gd name="connsiteY6" fmla="*/ 1798105 h 4611941"/>
              <a:gd name="connsiteX7" fmla="*/ 600568 w 3014846"/>
              <a:gd name="connsiteY7" fmla="*/ 525814 h 4611941"/>
              <a:gd name="connsiteX8" fmla="*/ 828023 w 3014846"/>
              <a:gd name="connsiteY8" fmla="*/ 6170 h 4611941"/>
              <a:gd name="connsiteX9" fmla="*/ 490625 w 3014846"/>
              <a:gd name="connsiteY9" fmla="*/ 0 h 4611941"/>
              <a:gd name="connsiteX10" fmla="*/ 321816 w 3014846"/>
              <a:gd name="connsiteY10" fmla="*/ 566521 h 4611941"/>
              <a:gd name="connsiteX11" fmla="*/ 617017 w 3014846"/>
              <a:gd name="connsiteY11" fmla="*/ 1432613 h 4611941"/>
              <a:gd name="connsiteX12" fmla="*/ 870664 w 3014846"/>
              <a:gd name="connsiteY12" fmla="*/ 2072656 h 4611941"/>
              <a:gd name="connsiteX13" fmla="*/ 1009175 w 3014846"/>
              <a:gd name="connsiteY13" fmla="*/ 2399173 h 4611941"/>
              <a:gd name="connsiteX14" fmla="*/ 629294 w 3014846"/>
              <a:gd name="connsiteY14" fmla="*/ 3408315 h 4611941"/>
              <a:gd name="connsiteX15" fmla="*/ 5839 w 3014846"/>
              <a:gd name="connsiteY15" fmla="*/ 4088052 h 4611941"/>
              <a:gd name="connsiteX16" fmla="*/ 1359716 w 3014846"/>
              <a:gd name="connsiteY16" fmla="*/ 2916855 h 4611941"/>
              <a:gd name="connsiteX17" fmla="*/ 1835846 w 3014846"/>
              <a:gd name="connsiteY17" fmla="*/ 3726652 h 4611941"/>
              <a:gd name="connsiteX18" fmla="*/ 2474655 w 3014846"/>
              <a:gd name="connsiteY18" fmla="*/ 4611941 h 4611941"/>
              <a:gd name="connsiteX0" fmla="*/ 2152839 w 2693030"/>
              <a:gd name="connsiteY0" fmla="*/ 4611941 h 4611941"/>
              <a:gd name="connsiteX1" fmla="*/ 2693030 w 2693030"/>
              <a:gd name="connsiteY1" fmla="*/ 4579030 h 4611941"/>
              <a:gd name="connsiteX2" fmla="*/ 1722726 w 2693030"/>
              <a:gd name="connsiteY2" fmla="*/ 3190684 h 4611941"/>
              <a:gd name="connsiteX3" fmla="*/ 1305006 w 2693030"/>
              <a:gd name="connsiteY3" fmla="*/ 2493915 h 4611941"/>
              <a:gd name="connsiteX4" fmla="*/ 1692933 w 2693030"/>
              <a:gd name="connsiteY4" fmla="*/ 1898169 h 4611941"/>
              <a:gd name="connsiteX5" fmla="*/ 1071725 w 2693030"/>
              <a:gd name="connsiteY5" fmla="*/ 2380985 h 4611941"/>
              <a:gd name="connsiteX6" fmla="*/ 822406 w 2693030"/>
              <a:gd name="connsiteY6" fmla="*/ 1798105 h 4611941"/>
              <a:gd name="connsiteX7" fmla="*/ 278752 w 2693030"/>
              <a:gd name="connsiteY7" fmla="*/ 525814 h 4611941"/>
              <a:gd name="connsiteX8" fmla="*/ 506207 w 2693030"/>
              <a:gd name="connsiteY8" fmla="*/ 6170 h 4611941"/>
              <a:gd name="connsiteX9" fmla="*/ 168809 w 2693030"/>
              <a:gd name="connsiteY9" fmla="*/ 0 h 4611941"/>
              <a:gd name="connsiteX10" fmla="*/ 0 w 2693030"/>
              <a:gd name="connsiteY10" fmla="*/ 566521 h 4611941"/>
              <a:gd name="connsiteX11" fmla="*/ 295201 w 2693030"/>
              <a:gd name="connsiteY11" fmla="*/ 1432613 h 4611941"/>
              <a:gd name="connsiteX12" fmla="*/ 548848 w 2693030"/>
              <a:gd name="connsiteY12" fmla="*/ 2072656 h 4611941"/>
              <a:gd name="connsiteX13" fmla="*/ 687359 w 2693030"/>
              <a:gd name="connsiteY13" fmla="*/ 2399173 h 4611941"/>
              <a:gd name="connsiteX14" fmla="*/ 307478 w 2693030"/>
              <a:gd name="connsiteY14" fmla="*/ 3408315 h 4611941"/>
              <a:gd name="connsiteX15" fmla="*/ 1037900 w 2693030"/>
              <a:gd name="connsiteY15" fmla="*/ 2916855 h 4611941"/>
              <a:gd name="connsiteX16" fmla="*/ 1514030 w 2693030"/>
              <a:gd name="connsiteY16" fmla="*/ 3726652 h 4611941"/>
              <a:gd name="connsiteX17" fmla="*/ 2152839 w 2693030"/>
              <a:gd name="connsiteY17" fmla="*/ 4611941 h 4611941"/>
              <a:gd name="connsiteX0" fmla="*/ 2152839 w 2693030"/>
              <a:gd name="connsiteY0" fmla="*/ 4611941 h 4611941"/>
              <a:gd name="connsiteX1" fmla="*/ 2693030 w 2693030"/>
              <a:gd name="connsiteY1" fmla="*/ 4579030 h 4611941"/>
              <a:gd name="connsiteX2" fmla="*/ 1722726 w 2693030"/>
              <a:gd name="connsiteY2" fmla="*/ 3190684 h 4611941"/>
              <a:gd name="connsiteX3" fmla="*/ 1305006 w 2693030"/>
              <a:gd name="connsiteY3" fmla="*/ 2493915 h 4611941"/>
              <a:gd name="connsiteX4" fmla="*/ 1692933 w 2693030"/>
              <a:gd name="connsiteY4" fmla="*/ 1898169 h 4611941"/>
              <a:gd name="connsiteX5" fmla="*/ 1071725 w 2693030"/>
              <a:gd name="connsiteY5" fmla="*/ 2380985 h 4611941"/>
              <a:gd name="connsiteX6" fmla="*/ 822406 w 2693030"/>
              <a:gd name="connsiteY6" fmla="*/ 1798105 h 4611941"/>
              <a:gd name="connsiteX7" fmla="*/ 278752 w 2693030"/>
              <a:gd name="connsiteY7" fmla="*/ 525814 h 4611941"/>
              <a:gd name="connsiteX8" fmla="*/ 506207 w 2693030"/>
              <a:gd name="connsiteY8" fmla="*/ 6170 h 4611941"/>
              <a:gd name="connsiteX9" fmla="*/ 168809 w 2693030"/>
              <a:gd name="connsiteY9" fmla="*/ 0 h 4611941"/>
              <a:gd name="connsiteX10" fmla="*/ 0 w 2693030"/>
              <a:gd name="connsiteY10" fmla="*/ 566521 h 4611941"/>
              <a:gd name="connsiteX11" fmla="*/ 295201 w 2693030"/>
              <a:gd name="connsiteY11" fmla="*/ 1432613 h 4611941"/>
              <a:gd name="connsiteX12" fmla="*/ 548848 w 2693030"/>
              <a:gd name="connsiteY12" fmla="*/ 2072656 h 4611941"/>
              <a:gd name="connsiteX13" fmla="*/ 687359 w 2693030"/>
              <a:gd name="connsiteY13" fmla="*/ 2399173 h 4611941"/>
              <a:gd name="connsiteX14" fmla="*/ 307401 w 2693030"/>
              <a:gd name="connsiteY14" fmla="*/ 3409036 h 4611941"/>
              <a:gd name="connsiteX15" fmla="*/ 1037900 w 2693030"/>
              <a:gd name="connsiteY15" fmla="*/ 2916855 h 4611941"/>
              <a:gd name="connsiteX16" fmla="*/ 1514030 w 2693030"/>
              <a:gd name="connsiteY16" fmla="*/ 3726652 h 4611941"/>
              <a:gd name="connsiteX17" fmla="*/ 2152839 w 2693030"/>
              <a:gd name="connsiteY17" fmla="*/ 4611941 h 4611941"/>
              <a:gd name="connsiteX0" fmla="*/ 2152839 w 2693030"/>
              <a:gd name="connsiteY0" fmla="*/ 4611941 h 4611941"/>
              <a:gd name="connsiteX1" fmla="*/ 2693030 w 2693030"/>
              <a:gd name="connsiteY1" fmla="*/ 4579030 h 4611941"/>
              <a:gd name="connsiteX2" fmla="*/ 1722726 w 2693030"/>
              <a:gd name="connsiteY2" fmla="*/ 3190684 h 4611941"/>
              <a:gd name="connsiteX3" fmla="*/ 1305006 w 2693030"/>
              <a:gd name="connsiteY3" fmla="*/ 2493915 h 4611941"/>
              <a:gd name="connsiteX4" fmla="*/ 1692933 w 2693030"/>
              <a:gd name="connsiteY4" fmla="*/ 1898169 h 4611941"/>
              <a:gd name="connsiteX5" fmla="*/ 1071725 w 2693030"/>
              <a:gd name="connsiteY5" fmla="*/ 2380985 h 4611941"/>
              <a:gd name="connsiteX6" fmla="*/ 822406 w 2693030"/>
              <a:gd name="connsiteY6" fmla="*/ 1798105 h 4611941"/>
              <a:gd name="connsiteX7" fmla="*/ 278752 w 2693030"/>
              <a:gd name="connsiteY7" fmla="*/ 525814 h 4611941"/>
              <a:gd name="connsiteX8" fmla="*/ 506207 w 2693030"/>
              <a:gd name="connsiteY8" fmla="*/ 6170 h 4611941"/>
              <a:gd name="connsiteX9" fmla="*/ 168809 w 2693030"/>
              <a:gd name="connsiteY9" fmla="*/ 0 h 4611941"/>
              <a:gd name="connsiteX10" fmla="*/ 0 w 2693030"/>
              <a:gd name="connsiteY10" fmla="*/ 566521 h 4611941"/>
              <a:gd name="connsiteX11" fmla="*/ 295201 w 2693030"/>
              <a:gd name="connsiteY11" fmla="*/ 1432613 h 4611941"/>
              <a:gd name="connsiteX12" fmla="*/ 548848 w 2693030"/>
              <a:gd name="connsiteY12" fmla="*/ 2072656 h 4611941"/>
              <a:gd name="connsiteX13" fmla="*/ 687359 w 2693030"/>
              <a:gd name="connsiteY13" fmla="*/ 2399173 h 4611941"/>
              <a:gd name="connsiteX14" fmla="*/ 1037900 w 2693030"/>
              <a:gd name="connsiteY14" fmla="*/ 2916855 h 4611941"/>
              <a:gd name="connsiteX15" fmla="*/ 1514030 w 2693030"/>
              <a:gd name="connsiteY15" fmla="*/ 3726652 h 4611941"/>
              <a:gd name="connsiteX16" fmla="*/ 2152839 w 2693030"/>
              <a:gd name="connsiteY16" fmla="*/ 4611941 h 4611941"/>
              <a:gd name="connsiteX0" fmla="*/ 2152839 w 2693030"/>
              <a:gd name="connsiteY0" fmla="*/ 4611941 h 4611941"/>
              <a:gd name="connsiteX1" fmla="*/ 2693030 w 2693030"/>
              <a:gd name="connsiteY1" fmla="*/ 4579030 h 4611941"/>
              <a:gd name="connsiteX2" fmla="*/ 1722726 w 2693030"/>
              <a:gd name="connsiteY2" fmla="*/ 3190684 h 4611941"/>
              <a:gd name="connsiteX3" fmla="*/ 1305006 w 2693030"/>
              <a:gd name="connsiteY3" fmla="*/ 2493915 h 4611941"/>
              <a:gd name="connsiteX4" fmla="*/ 1071725 w 2693030"/>
              <a:gd name="connsiteY4" fmla="*/ 2380985 h 4611941"/>
              <a:gd name="connsiteX5" fmla="*/ 822406 w 2693030"/>
              <a:gd name="connsiteY5" fmla="*/ 1798105 h 4611941"/>
              <a:gd name="connsiteX6" fmla="*/ 278752 w 2693030"/>
              <a:gd name="connsiteY6" fmla="*/ 525814 h 4611941"/>
              <a:gd name="connsiteX7" fmla="*/ 506207 w 2693030"/>
              <a:gd name="connsiteY7" fmla="*/ 6170 h 4611941"/>
              <a:gd name="connsiteX8" fmla="*/ 168809 w 2693030"/>
              <a:gd name="connsiteY8" fmla="*/ 0 h 4611941"/>
              <a:gd name="connsiteX9" fmla="*/ 0 w 2693030"/>
              <a:gd name="connsiteY9" fmla="*/ 566521 h 4611941"/>
              <a:gd name="connsiteX10" fmla="*/ 295201 w 2693030"/>
              <a:gd name="connsiteY10" fmla="*/ 1432613 h 4611941"/>
              <a:gd name="connsiteX11" fmla="*/ 548848 w 2693030"/>
              <a:gd name="connsiteY11" fmla="*/ 2072656 h 4611941"/>
              <a:gd name="connsiteX12" fmla="*/ 687359 w 2693030"/>
              <a:gd name="connsiteY12" fmla="*/ 2399173 h 4611941"/>
              <a:gd name="connsiteX13" fmla="*/ 1037900 w 2693030"/>
              <a:gd name="connsiteY13" fmla="*/ 2916855 h 4611941"/>
              <a:gd name="connsiteX14" fmla="*/ 1514030 w 2693030"/>
              <a:gd name="connsiteY14" fmla="*/ 3726652 h 4611941"/>
              <a:gd name="connsiteX15" fmla="*/ 2152839 w 2693030"/>
              <a:gd name="connsiteY15" fmla="*/ 4611941 h 4611941"/>
              <a:gd name="connsiteX0" fmla="*/ 2152839 w 2693030"/>
              <a:gd name="connsiteY0" fmla="*/ 4611941 h 4611941"/>
              <a:gd name="connsiteX1" fmla="*/ 2693030 w 2693030"/>
              <a:gd name="connsiteY1" fmla="*/ 4579030 h 4611941"/>
              <a:gd name="connsiteX2" fmla="*/ 1722726 w 2693030"/>
              <a:gd name="connsiteY2" fmla="*/ 3190684 h 4611941"/>
              <a:gd name="connsiteX3" fmla="*/ 1305006 w 2693030"/>
              <a:gd name="connsiteY3" fmla="*/ 2493915 h 4611941"/>
              <a:gd name="connsiteX4" fmla="*/ 1223817 w 2693030"/>
              <a:gd name="connsiteY4" fmla="*/ 2362435 h 4611941"/>
              <a:gd name="connsiteX5" fmla="*/ 822406 w 2693030"/>
              <a:gd name="connsiteY5" fmla="*/ 1798105 h 4611941"/>
              <a:gd name="connsiteX6" fmla="*/ 278752 w 2693030"/>
              <a:gd name="connsiteY6" fmla="*/ 525814 h 4611941"/>
              <a:gd name="connsiteX7" fmla="*/ 506207 w 2693030"/>
              <a:gd name="connsiteY7" fmla="*/ 6170 h 4611941"/>
              <a:gd name="connsiteX8" fmla="*/ 168809 w 2693030"/>
              <a:gd name="connsiteY8" fmla="*/ 0 h 4611941"/>
              <a:gd name="connsiteX9" fmla="*/ 0 w 2693030"/>
              <a:gd name="connsiteY9" fmla="*/ 566521 h 4611941"/>
              <a:gd name="connsiteX10" fmla="*/ 295201 w 2693030"/>
              <a:gd name="connsiteY10" fmla="*/ 1432613 h 4611941"/>
              <a:gd name="connsiteX11" fmla="*/ 548848 w 2693030"/>
              <a:gd name="connsiteY11" fmla="*/ 2072656 h 4611941"/>
              <a:gd name="connsiteX12" fmla="*/ 687359 w 2693030"/>
              <a:gd name="connsiteY12" fmla="*/ 2399173 h 4611941"/>
              <a:gd name="connsiteX13" fmla="*/ 1037900 w 2693030"/>
              <a:gd name="connsiteY13" fmla="*/ 2916855 h 4611941"/>
              <a:gd name="connsiteX14" fmla="*/ 1514030 w 2693030"/>
              <a:gd name="connsiteY14" fmla="*/ 3726652 h 4611941"/>
              <a:gd name="connsiteX15" fmla="*/ 2152839 w 2693030"/>
              <a:gd name="connsiteY15" fmla="*/ 4611941 h 4611941"/>
              <a:gd name="connsiteX0" fmla="*/ 2152839 w 2693030"/>
              <a:gd name="connsiteY0" fmla="*/ 4611941 h 4611941"/>
              <a:gd name="connsiteX1" fmla="*/ 2693030 w 2693030"/>
              <a:gd name="connsiteY1" fmla="*/ 4579030 h 4611941"/>
              <a:gd name="connsiteX2" fmla="*/ 1722726 w 2693030"/>
              <a:gd name="connsiteY2" fmla="*/ 3190684 h 4611941"/>
              <a:gd name="connsiteX3" fmla="*/ 1305006 w 2693030"/>
              <a:gd name="connsiteY3" fmla="*/ 2493915 h 4611941"/>
              <a:gd name="connsiteX4" fmla="*/ 1223817 w 2693030"/>
              <a:gd name="connsiteY4" fmla="*/ 2362435 h 4611941"/>
              <a:gd name="connsiteX5" fmla="*/ 822406 w 2693030"/>
              <a:gd name="connsiteY5" fmla="*/ 1798105 h 4611941"/>
              <a:gd name="connsiteX6" fmla="*/ 278752 w 2693030"/>
              <a:gd name="connsiteY6" fmla="*/ 525814 h 4611941"/>
              <a:gd name="connsiteX7" fmla="*/ 506207 w 2693030"/>
              <a:gd name="connsiteY7" fmla="*/ 6170 h 4611941"/>
              <a:gd name="connsiteX8" fmla="*/ 168809 w 2693030"/>
              <a:gd name="connsiteY8" fmla="*/ 0 h 4611941"/>
              <a:gd name="connsiteX9" fmla="*/ 0 w 2693030"/>
              <a:gd name="connsiteY9" fmla="*/ 566521 h 4611941"/>
              <a:gd name="connsiteX10" fmla="*/ 295201 w 2693030"/>
              <a:gd name="connsiteY10" fmla="*/ 1432613 h 4611941"/>
              <a:gd name="connsiteX11" fmla="*/ 548848 w 2693030"/>
              <a:gd name="connsiteY11" fmla="*/ 2072656 h 4611941"/>
              <a:gd name="connsiteX12" fmla="*/ 687359 w 2693030"/>
              <a:gd name="connsiteY12" fmla="*/ 2399173 h 4611941"/>
              <a:gd name="connsiteX13" fmla="*/ 1037900 w 2693030"/>
              <a:gd name="connsiteY13" fmla="*/ 2916855 h 4611941"/>
              <a:gd name="connsiteX14" fmla="*/ 1514030 w 2693030"/>
              <a:gd name="connsiteY14" fmla="*/ 3726652 h 4611941"/>
              <a:gd name="connsiteX15" fmla="*/ 2152839 w 2693030"/>
              <a:gd name="connsiteY15" fmla="*/ 4611941 h 4611941"/>
              <a:gd name="connsiteX0" fmla="*/ 2152839 w 2693030"/>
              <a:gd name="connsiteY0" fmla="*/ 4611941 h 4611941"/>
              <a:gd name="connsiteX1" fmla="*/ 2693030 w 2693030"/>
              <a:gd name="connsiteY1" fmla="*/ 4579030 h 4611941"/>
              <a:gd name="connsiteX2" fmla="*/ 1722726 w 2693030"/>
              <a:gd name="connsiteY2" fmla="*/ 3190684 h 4611941"/>
              <a:gd name="connsiteX3" fmla="*/ 1305006 w 2693030"/>
              <a:gd name="connsiteY3" fmla="*/ 2493915 h 4611941"/>
              <a:gd name="connsiteX4" fmla="*/ 1223817 w 2693030"/>
              <a:gd name="connsiteY4" fmla="*/ 2362435 h 4611941"/>
              <a:gd name="connsiteX5" fmla="*/ 822406 w 2693030"/>
              <a:gd name="connsiteY5" fmla="*/ 1798105 h 4611941"/>
              <a:gd name="connsiteX6" fmla="*/ 278752 w 2693030"/>
              <a:gd name="connsiteY6" fmla="*/ 525814 h 4611941"/>
              <a:gd name="connsiteX7" fmla="*/ 506207 w 2693030"/>
              <a:gd name="connsiteY7" fmla="*/ 6170 h 4611941"/>
              <a:gd name="connsiteX8" fmla="*/ 168809 w 2693030"/>
              <a:gd name="connsiteY8" fmla="*/ 0 h 4611941"/>
              <a:gd name="connsiteX9" fmla="*/ 0 w 2693030"/>
              <a:gd name="connsiteY9" fmla="*/ 566521 h 4611941"/>
              <a:gd name="connsiteX10" fmla="*/ 295201 w 2693030"/>
              <a:gd name="connsiteY10" fmla="*/ 1432613 h 4611941"/>
              <a:gd name="connsiteX11" fmla="*/ 548848 w 2693030"/>
              <a:gd name="connsiteY11" fmla="*/ 2072656 h 4611941"/>
              <a:gd name="connsiteX12" fmla="*/ 687359 w 2693030"/>
              <a:gd name="connsiteY12" fmla="*/ 2399173 h 4611941"/>
              <a:gd name="connsiteX13" fmla="*/ 1037900 w 2693030"/>
              <a:gd name="connsiteY13" fmla="*/ 2916855 h 4611941"/>
              <a:gd name="connsiteX14" fmla="*/ 1514030 w 2693030"/>
              <a:gd name="connsiteY14" fmla="*/ 3726652 h 4611941"/>
              <a:gd name="connsiteX15" fmla="*/ 2152839 w 2693030"/>
              <a:gd name="connsiteY15" fmla="*/ 4611941 h 4611941"/>
              <a:gd name="connsiteX0" fmla="*/ 2152839 w 2693030"/>
              <a:gd name="connsiteY0" fmla="*/ 4611941 h 4611941"/>
              <a:gd name="connsiteX1" fmla="*/ 2693030 w 2693030"/>
              <a:gd name="connsiteY1" fmla="*/ 4579030 h 4611941"/>
              <a:gd name="connsiteX2" fmla="*/ 1722726 w 2693030"/>
              <a:gd name="connsiteY2" fmla="*/ 3190684 h 4611941"/>
              <a:gd name="connsiteX3" fmla="*/ 1305006 w 2693030"/>
              <a:gd name="connsiteY3" fmla="*/ 2493915 h 4611941"/>
              <a:gd name="connsiteX4" fmla="*/ 1223817 w 2693030"/>
              <a:gd name="connsiteY4" fmla="*/ 2362435 h 4611941"/>
              <a:gd name="connsiteX5" fmla="*/ 822406 w 2693030"/>
              <a:gd name="connsiteY5" fmla="*/ 1798105 h 4611941"/>
              <a:gd name="connsiteX6" fmla="*/ 278752 w 2693030"/>
              <a:gd name="connsiteY6" fmla="*/ 525814 h 4611941"/>
              <a:gd name="connsiteX7" fmla="*/ 506207 w 2693030"/>
              <a:gd name="connsiteY7" fmla="*/ 6170 h 4611941"/>
              <a:gd name="connsiteX8" fmla="*/ 168809 w 2693030"/>
              <a:gd name="connsiteY8" fmla="*/ 0 h 4611941"/>
              <a:gd name="connsiteX9" fmla="*/ 0 w 2693030"/>
              <a:gd name="connsiteY9" fmla="*/ 566521 h 4611941"/>
              <a:gd name="connsiteX10" fmla="*/ 295201 w 2693030"/>
              <a:gd name="connsiteY10" fmla="*/ 1432613 h 4611941"/>
              <a:gd name="connsiteX11" fmla="*/ 548848 w 2693030"/>
              <a:gd name="connsiteY11" fmla="*/ 2072656 h 4611941"/>
              <a:gd name="connsiteX12" fmla="*/ 801457 w 2693030"/>
              <a:gd name="connsiteY12" fmla="*/ 2380627 h 4611941"/>
              <a:gd name="connsiteX13" fmla="*/ 1037900 w 2693030"/>
              <a:gd name="connsiteY13" fmla="*/ 2916855 h 4611941"/>
              <a:gd name="connsiteX14" fmla="*/ 1514030 w 2693030"/>
              <a:gd name="connsiteY14" fmla="*/ 3726652 h 4611941"/>
              <a:gd name="connsiteX15" fmla="*/ 2152839 w 2693030"/>
              <a:gd name="connsiteY15" fmla="*/ 4611941 h 4611941"/>
              <a:gd name="connsiteX0" fmla="*/ 2152839 w 2693030"/>
              <a:gd name="connsiteY0" fmla="*/ 4611941 h 4611941"/>
              <a:gd name="connsiteX1" fmla="*/ 2693030 w 2693030"/>
              <a:gd name="connsiteY1" fmla="*/ 4579030 h 4611941"/>
              <a:gd name="connsiteX2" fmla="*/ 1722726 w 2693030"/>
              <a:gd name="connsiteY2" fmla="*/ 3190684 h 4611941"/>
              <a:gd name="connsiteX3" fmla="*/ 1305006 w 2693030"/>
              <a:gd name="connsiteY3" fmla="*/ 2493915 h 4611941"/>
              <a:gd name="connsiteX4" fmla="*/ 1223817 w 2693030"/>
              <a:gd name="connsiteY4" fmla="*/ 2362435 h 4611941"/>
              <a:gd name="connsiteX5" fmla="*/ 822406 w 2693030"/>
              <a:gd name="connsiteY5" fmla="*/ 1798105 h 4611941"/>
              <a:gd name="connsiteX6" fmla="*/ 278752 w 2693030"/>
              <a:gd name="connsiteY6" fmla="*/ 525814 h 4611941"/>
              <a:gd name="connsiteX7" fmla="*/ 506207 w 2693030"/>
              <a:gd name="connsiteY7" fmla="*/ 6170 h 4611941"/>
              <a:gd name="connsiteX8" fmla="*/ 168809 w 2693030"/>
              <a:gd name="connsiteY8" fmla="*/ 0 h 4611941"/>
              <a:gd name="connsiteX9" fmla="*/ 0 w 2693030"/>
              <a:gd name="connsiteY9" fmla="*/ 566521 h 4611941"/>
              <a:gd name="connsiteX10" fmla="*/ 295201 w 2693030"/>
              <a:gd name="connsiteY10" fmla="*/ 1432613 h 4611941"/>
              <a:gd name="connsiteX11" fmla="*/ 596323 w 2693030"/>
              <a:gd name="connsiteY11" fmla="*/ 2025460 h 4611941"/>
              <a:gd name="connsiteX12" fmla="*/ 801457 w 2693030"/>
              <a:gd name="connsiteY12" fmla="*/ 2380627 h 4611941"/>
              <a:gd name="connsiteX13" fmla="*/ 1037900 w 2693030"/>
              <a:gd name="connsiteY13" fmla="*/ 2916855 h 4611941"/>
              <a:gd name="connsiteX14" fmla="*/ 1514030 w 2693030"/>
              <a:gd name="connsiteY14" fmla="*/ 3726652 h 4611941"/>
              <a:gd name="connsiteX15" fmla="*/ 2152839 w 2693030"/>
              <a:gd name="connsiteY15" fmla="*/ 4611941 h 4611941"/>
              <a:gd name="connsiteX0" fmla="*/ 2152839 w 2693030"/>
              <a:gd name="connsiteY0" fmla="*/ 4611941 h 4611941"/>
              <a:gd name="connsiteX1" fmla="*/ 2693030 w 2693030"/>
              <a:gd name="connsiteY1" fmla="*/ 4579030 h 4611941"/>
              <a:gd name="connsiteX2" fmla="*/ 1722726 w 2693030"/>
              <a:gd name="connsiteY2" fmla="*/ 3190684 h 4611941"/>
              <a:gd name="connsiteX3" fmla="*/ 1305006 w 2693030"/>
              <a:gd name="connsiteY3" fmla="*/ 2493915 h 4611941"/>
              <a:gd name="connsiteX4" fmla="*/ 1223817 w 2693030"/>
              <a:gd name="connsiteY4" fmla="*/ 2362435 h 4611941"/>
              <a:gd name="connsiteX5" fmla="*/ 822406 w 2693030"/>
              <a:gd name="connsiteY5" fmla="*/ 1798105 h 4611941"/>
              <a:gd name="connsiteX6" fmla="*/ 278752 w 2693030"/>
              <a:gd name="connsiteY6" fmla="*/ 525814 h 4611941"/>
              <a:gd name="connsiteX7" fmla="*/ 506207 w 2693030"/>
              <a:gd name="connsiteY7" fmla="*/ 6170 h 4611941"/>
              <a:gd name="connsiteX8" fmla="*/ 168809 w 2693030"/>
              <a:gd name="connsiteY8" fmla="*/ 0 h 4611941"/>
              <a:gd name="connsiteX9" fmla="*/ 0 w 2693030"/>
              <a:gd name="connsiteY9" fmla="*/ 566521 h 4611941"/>
              <a:gd name="connsiteX10" fmla="*/ 295201 w 2693030"/>
              <a:gd name="connsiteY10" fmla="*/ 1432613 h 4611941"/>
              <a:gd name="connsiteX11" fmla="*/ 596323 w 2693030"/>
              <a:gd name="connsiteY11" fmla="*/ 2025460 h 4611941"/>
              <a:gd name="connsiteX12" fmla="*/ 801457 w 2693030"/>
              <a:gd name="connsiteY12" fmla="*/ 2380627 h 4611941"/>
              <a:gd name="connsiteX13" fmla="*/ 1104297 w 2693030"/>
              <a:gd name="connsiteY13" fmla="*/ 2898418 h 4611941"/>
              <a:gd name="connsiteX14" fmla="*/ 1514030 w 2693030"/>
              <a:gd name="connsiteY14" fmla="*/ 3726652 h 4611941"/>
              <a:gd name="connsiteX15" fmla="*/ 2152839 w 2693030"/>
              <a:gd name="connsiteY15" fmla="*/ 4611941 h 4611941"/>
              <a:gd name="connsiteX0" fmla="*/ 2152839 w 2693030"/>
              <a:gd name="connsiteY0" fmla="*/ 4611941 h 4611941"/>
              <a:gd name="connsiteX1" fmla="*/ 2693030 w 2693030"/>
              <a:gd name="connsiteY1" fmla="*/ 4579030 h 4611941"/>
              <a:gd name="connsiteX2" fmla="*/ 1722726 w 2693030"/>
              <a:gd name="connsiteY2" fmla="*/ 3190684 h 4611941"/>
              <a:gd name="connsiteX3" fmla="*/ 1305006 w 2693030"/>
              <a:gd name="connsiteY3" fmla="*/ 2493915 h 4611941"/>
              <a:gd name="connsiteX4" fmla="*/ 1223817 w 2693030"/>
              <a:gd name="connsiteY4" fmla="*/ 2362435 h 4611941"/>
              <a:gd name="connsiteX5" fmla="*/ 822406 w 2693030"/>
              <a:gd name="connsiteY5" fmla="*/ 1798105 h 4611941"/>
              <a:gd name="connsiteX6" fmla="*/ 278752 w 2693030"/>
              <a:gd name="connsiteY6" fmla="*/ 525814 h 4611941"/>
              <a:gd name="connsiteX7" fmla="*/ 506207 w 2693030"/>
              <a:gd name="connsiteY7" fmla="*/ 6170 h 4611941"/>
              <a:gd name="connsiteX8" fmla="*/ 168809 w 2693030"/>
              <a:gd name="connsiteY8" fmla="*/ 0 h 4611941"/>
              <a:gd name="connsiteX9" fmla="*/ 0 w 2693030"/>
              <a:gd name="connsiteY9" fmla="*/ 566521 h 4611941"/>
              <a:gd name="connsiteX10" fmla="*/ 295201 w 2693030"/>
              <a:gd name="connsiteY10" fmla="*/ 1432613 h 4611941"/>
              <a:gd name="connsiteX11" fmla="*/ 596323 w 2693030"/>
              <a:gd name="connsiteY11" fmla="*/ 2025460 h 4611941"/>
              <a:gd name="connsiteX12" fmla="*/ 801457 w 2693030"/>
              <a:gd name="connsiteY12" fmla="*/ 2380627 h 4611941"/>
              <a:gd name="connsiteX13" fmla="*/ 1104297 w 2693030"/>
              <a:gd name="connsiteY13" fmla="*/ 2898418 h 4611941"/>
              <a:gd name="connsiteX14" fmla="*/ 1589830 w 2693030"/>
              <a:gd name="connsiteY14" fmla="*/ 3708387 h 4611941"/>
              <a:gd name="connsiteX15" fmla="*/ 2152839 w 2693030"/>
              <a:gd name="connsiteY15" fmla="*/ 4611941 h 4611941"/>
              <a:gd name="connsiteX0" fmla="*/ 2218955 w 2693030"/>
              <a:gd name="connsiteY0" fmla="*/ 4612917 h 4612917"/>
              <a:gd name="connsiteX1" fmla="*/ 2693030 w 2693030"/>
              <a:gd name="connsiteY1" fmla="*/ 4579030 h 4612917"/>
              <a:gd name="connsiteX2" fmla="*/ 1722726 w 2693030"/>
              <a:gd name="connsiteY2" fmla="*/ 3190684 h 4612917"/>
              <a:gd name="connsiteX3" fmla="*/ 1305006 w 2693030"/>
              <a:gd name="connsiteY3" fmla="*/ 2493915 h 4612917"/>
              <a:gd name="connsiteX4" fmla="*/ 1223817 w 2693030"/>
              <a:gd name="connsiteY4" fmla="*/ 2362435 h 4612917"/>
              <a:gd name="connsiteX5" fmla="*/ 822406 w 2693030"/>
              <a:gd name="connsiteY5" fmla="*/ 1798105 h 4612917"/>
              <a:gd name="connsiteX6" fmla="*/ 278752 w 2693030"/>
              <a:gd name="connsiteY6" fmla="*/ 525814 h 4612917"/>
              <a:gd name="connsiteX7" fmla="*/ 506207 w 2693030"/>
              <a:gd name="connsiteY7" fmla="*/ 6170 h 4612917"/>
              <a:gd name="connsiteX8" fmla="*/ 168809 w 2693030"/>
              <a:gd name="connsiteY8" fmla="*/ 0 h 4612917"/>
              <a:gd name="connsiteX9" fmla="*/ 0 w 2693030"/>
              <a:gd name="connsiteY9" fmla="*/ 566521 h 4612917"/>
              <a:gd name="connsiteX10" fmla="*/ 295201 w 2693030"/>
              <a:gd name="connsiteY10" fmla="*/ 1432613 h 4612917"/>
              <a:gd name="connsiteX11" fmla="*/ 596323 w 2693030"/>
              <a:gd name="connsiteY11" fmla="*/ 2025460 h 4612917"/>
              <a:gd name="connsiteX12" fmla="*/ 801457 w 2693030"/>
              <a:gd name="connsiteY12" fmla="*/ 2380627 h 4612917"/>
              <a:gd name="connsiteX13" fmla="*/ 1104297 w 2693030"/>
              <a:gd name="connsiteY13" fmla="*/ 2898418 h 4612917"/>
              <a:gd name="connsiteX14" fmla="*/ 1589830 w 2693030"/>
              <a:gd name="connsiteY14" fmla="*/ 3708387 h 4612917"/>
              <a:gd name="connsiteX15" fmla="*/ 2218955 w 2693030"/>
              <a:gd name="connsiteY15" fmla="*/ 4612917 h 4612917"/>
              <a:gd name="connsiteX0" fmla="*/ 2218955 w 2787578"/>
              <a:gd name="connsiteY0" fmla="*/ 4612917 h 4637161"/>
              <a:gd name="connsiteX1" fmla="*/ 2787578 w 2787578"/>
              <a:gd name="connsiteY1" fmla="*/ 4637161 h 4637161"/>
              <a:gd name="connsiteX2" fmla="*/ 1722726 w 2787578"/>
              <a:gd name="connsiteY2" fmla="*/ 3190684 h 4637161"/>
              <a:gd name="connsiteX3" fmla="*/ 1305006 w 2787578"/>
              <a:gd name="connsiteY3" fmla="*/ 2493915 h 4637161"/>
              <a:gd name="connsiteX4" fmla="*/ 1223817 w 2787578"/>
              <a:gd name="connsiteY4" fmla="*/ 2362435 h 4637161"/>
              <a:gd name="connsiteX5" fmla="*/ 822406 w 2787578"/>
              <a:gd name="connsiteY5" fmla="*/ 1798105 h 4637161"/>
              <a:gd name="connsiteX6" fmla="*/ 278752 w 2787578"/>
              <a:gd name="connsiteY6" fmla="*/ 525814 h 4637161"/>
              <a:gd name="connsiteX7" fmla="*/ 506207 w 2787578"/>
              <a:gd name="connsiteY7" fmla="*/ 6170 h 4637161"/>
              <a:gd name="connsiteX8" fmla="*/ 168809 w 2787578"/>
              <a:gd name="connsiteY8" fmla="*/ 0 h 4637161"/>
              <a:gd name="connsiteX9" fmla="*/ 0 w 2787578"/>
              <a:gd name="connsiteY9" fmla="*/ 566521 h 4637161"/>
              <a:gd name="connsiteX10" fmla="*/ 295201 w 2787578"/>
              <a:gd name="connsiteY10" fmla="*/ 1432613 h 4637161"/>
              <a:gd name="connsiteX11" fmla="*/ 596323 w 2787578"/>
              <a:gd name="connsiteY11" fmla="*/ 2025460 h 4637161"/>
              <a:gd name="connsiteX12" fmla="*/ 801457 w 2787578"/>
              <a:gd name="connsiteY12" fmla="*/ 2380627 h 4637161"/>
              <a:gd name="connsiteX13" fmla="*/ 1104297 w 2787578"/>
              <a:gd name="connsiteY13" fmla="*/ 2898418 h 4637161"/>
              <a:gd name="connsiteX14" fmla="*/ 1589830 w 2787578"/>
              <a:gd name="connsiteY14" fmla="*/ 3708387 h 4637161"/>
              <a:gd name="connsiteX15" fmla="*/ 2218955 w 2787578"/>
              <a:gd name="connsiteY15" fmla="*/ 4612917 h 4637161"/>
              <a:gd name="connsiteX0" fmla="*/ 2218955 w 2787578"/>
              <a:gd name="connsiteY0" fmla="*/ 4612917 h 4637161"/>
              <a:gd name="connsiteX1" fmla="*/ 2787578 w 2787578"/>
              <a:gd name="connsiteY1" fmla="*/ 4637161 h 4637161"/>
              <a:gd name="connsiteX2" fmla="*/ 2429801 w 2787578"/>
              <a:gd name="connsiteY2" fmla="*/ 4183946 h 4637161"/>
              <a:gd name="connsiteX3" fmla="*/ 1722726 w 2787578"/>
              <a:gd name="connsiteY3" fmla="*/ 3190684 h 4637161"/>
              <a:gd name="connsiteX4" fmla="*/ 1305006 w 2787578"/>
              <a:gd name="connsiteY4" fmla="*/ 2493915 h 4637161"/>
              <a:gd name="connsiteX5" fmla="*/ 1223817 w 2787578"/>
              <a:gd name="connsiteY5" fmla="*/ 2362435 h 4637161"/>
              <a:gd name="connsiteX6" fmla="*/ 822406 w 2787578"/>
              <a:gd name="connsiteY6" fmla="*/ 1798105 h 4637161"/>
              <a:gd name="connsiteX7" fmla="*/ 278752 w 2787578"/>
              <a:gd name="connsiteY7" fmla="*/ 525814 h 4637161"/>
              <a:gd name="connsiteX8" fmla="*/ 506207 w 2787578"/>
              <a:gd name="connsiteY8" fmla="*/ 6170 h 4637161"/>
              <a:gd name="connsiteX9" fmla="*/ 168809 w 2787578"/>
              <a:gd name="connsiteY9" fmla="*/ 0 h 4637161"/>
              <a:gd name="connsiteX10" fmla="*/ 0 w 2787578"/>
              <a:gd name="connsiteY10" fmla="*/ 566521 h 4637161"/>
              <a:gd name="connsiteX11" fmla="*/ 295201 w 2787578"/>
              <a:gd name="connsiteY11" fmla="*/ 1432613 h 4637161"/>
              <a:gd name="connsiteX12" fmla="*/ 596323 w 2787578"/>
              <a:gd name="connsiteY12" fmla="*/ 2025460 h 4637161"/>
              <a:gd name="connsiteX13" fmla="*/ 801457 w 2787578"/>
              <a:gd name="connsiteY13" fmla="*/ 2380627 h 4637161"/>
              <a:gd name="connsiteX14" fmla="*/ 1104297 w 2787578"/>
              <a:gd name="connsiteY14" fmla="*/ 2898418 h 4637161"/>
              <a:gd name="connsiteX15" fmla="*/ 1589830 w 2787578"/>
              <a:gd name="connsiteY15" fmla="*/ 3708387 h 4637161"/>
              <a:gd name="connsiteX16" fmla="*/ 2218955 w 2787578"/>
              <a:gd name="connsiteY16" fmla="*/ 4612917 h 4637161"/>
              <a:gd name="connsiteX0" fmla="*/ 2218955 w 2787578"/>
              <a:gd name="connsiteY0" fmla="*/ 4749624 h 4773868"/>
              <a:gd name="connsiteX1" fmla="*/ 2787578 w 2787578"/>
              <a:gd name="connsiteY1" fmla="*/ 4773868 h 4773868"/>
              <a:gd name="connsiteX2" fmla="*/ 2429801 w 2787578"/>
              <a:gd name="connsiteY2" fmla="*/ 4320653 h 4773868"/>
              <a:gd name="connsiteX3" fmla="*/ 1722726 w 2787578"/>
              <a:gd name="connsiteY3" fmla="*/ 3327391 h 4773868"/>
              <a:gd name="connsiteX4" fmla="*/ 1305006 w 2787578"/>
              <a:gd name="connsiteY4" fmla="*/ 2630622 h 4773868"/>
              <a:gd name="connsiteX5" fmla="*/ 1223817 w 2787578"/>
              <a:gd name="connsiteY5" fmla="*/ 2499142 h 4773868"/>
              <a:gd name="connsiteX6" fmla="*/ 822406 w 2787578"/>
              <a:gd name="connsiteY6" fmla="*/ 1934812 h 4773868"/>
              <a:gd name="connsiteX7" fmla="*/ 278752 w 2787578"/>
              <a:gd name="connsiteY7" fmla="*/ 662521 h 4773868"/>
              <a:gd name="connsiteX8" fmla="*/ 563342 w 2787578"/>
              <a:gd name="connsiteY8" fmla="*/ 0 h 4773868"/>
              <a:gd name="connsiteX9" fmla="*/ 168809 w 2787578"/>
              <a:gd name="connsiteY9" fmla="*/ 136707 h 4773868"/>
              <a:gd name="connsiteX10" fmla="*/ 0 w 2787578"/>
              <a:gd name="connsiteY10" fmla="*/ 703228 h 4773868"/>
              <a:gd name="connsiteX11" fmla="*/ 295201 w 2787578"/>
              <a:gd name="connsiteY11" fmla="*/ 1569320 h 4773868"/>
              <a:gd name="connsiteX12" fmla="*/ 596323 w 2787578"/>
              <a:gd name="connsiteY12" fmla="*/ 2162167 h 4773868"/>
              <a:gd name="connsiteX13" fmla="*/ 801457 w 2787578"/>
              <a:gd name="connsiteY13" fmla="*/ 2517334 h 4773868"/>
              <a:gd name="connsiteX14" fmla="*/ 1104297 w 2787578"/>
              <a:gd name="connsiteY14" fmla="*/ 3035125 h 4773868"/>
              <a:gd name="connsiteX15" fmla="*/ 1589830 w 2787578"/>
              <a:gd name="connsiteY15" fmla="*/ 3845094 h 4773868"/>
              <a:gd name="connsiteX16" fmla="*/ 2218955 w 2787578"/>
              <a:gd name="connsiteY16" fmla="*/ 4749624 h 4773868"/>
              <a:gd name="connsiteX0" fmla="*/ 2218955 w 2787578"/>
              <a:gd name="connsiteY0" fmla="*/ 4749624 h 4773868"/>
              <a:gd name="connsiteX1" fmla="*/ 2787578 w 2787578"/>
              <a:gd name="connsiteY1" fmla="*/ 4773868 h 4773868"/>
              <a:gd name="connsiteX2" fmla="*/ 2429801 w 2787578"/>
              <a:gd name="connsiteY2" fmla="*/ 4320653 h 4773868"/>
              <a:gd name="connsiteX3" fmla="*/ 1722726 w 2787578"/>
              <a:gd name="connsiteY3" fmla="*/ 3327391 h 4773868"/>
              <a:gd name="connsiteX4" fmla="*/ 1305006 w 2787578"/>
              <a:gd name="connsiteY4" fmla="*/ 2630622 h 4773868"/>
              <a:gd name="connsiteX5" fmla="*/ 1223817 w 2787578"/>
              <a:gd name="connsiteY5" fmla="*/ 2499142 h 4773868"/>
              <a:gd name="connsiteX6" fmla="*/ 822406 w 2787578"/>
              <a:gd name="connsiteY6" fmla="*/ 1934812 h 4773868"/>
              <a:gd name="connsiteX7" fmla="*/ 278752 w 2787578"/>
              <a:gd name="connsiteY7" fmla="*/ 662521 h 4773868"/>
              <a:gd name="connsiteX8" fmla="*/ 563342 w 2787578"/>
              <a:gd name="connsiteY8" fmla="*/ 0 h 4773868"/>
              <a:gd name="connsiteX9" fmla="*/ 197379 w 2787578"/>
              <a:gd name="connsiteY9" fmla="*/ 22407 h 4773868"/>
              <a:gd name="connsiteX10" fmla="*/ 0 w 2787578"/>
              <a:gd name="connsiteY10" fmla="*/ 703228 h 4773868"/>
              <a:gd name="connsiteX11" fmla="*/ 295201 w 2787578"/>
              <a:gd name="connsiteY11" fmla="*/ 1569320 h 4773868"/>
              <a:gd name="connsiteX12" fmla="*/ 596323 w 2787578"/>
              <a:gd name="connsiteY12" fmla="*/ 2162167 h 4773868"/>
              <a:gd name="connsiteX13" fmla="*/ 801457 w 2787578"/>
              <a:gd name="connsiteY13" fmla="*/ 2517334 h 4773868"/>
              <a:gd name="connsiteX14" fmla="*/ 1104297 w 2787578"/>
              <a:gd name="connsiteY14" fmla="*/ 3035125 h 4773868"/>
              <a:gd name="connsiteX15" fmla="*/ 1589830 w 2787578"/>
              <a:gd name="connsiteY15" fmla="*/ 3845094 h 4773868"/>
              <a:gd name="connsiteX16" fmla="*/ 2218955 w 2787578"/>
              <a:gd name="connsiteY16" fmla="*/ 4749624 h 4773868"/>
              <a:gd name="connsiteX0" fmla="*/ 2276046 w 2787578"/>
              <a:gd name="connsiteY0" fmla="*/ 4930677 h 4930677"/>
              <a:gd name="connsiteX1" fmla="*/ 2787578 w 2787578"/>
              <a:gd name="connsiteY1" fmla="*/ 4773868 h 4930677"/>
              <a:gd name="connsiteX2" fmla="*/ 2429801 w 2787578"/>
              <a:gd name="connsiteY2" fmla="*/ 4320653 h 4930677"/>
              <a:gd name="connsiteX3" fmla="*/ 1722726 w 2787578"/>
              <a:gd name="connsiteY3" fmla="*/ 3327391 h 4930677"/>
              <a:gd name="connsiteX4" fmla="*/ 1305006 w 2787578"/>
              <a:gd name="connsiteY4" fmla="*/ 2630622 h 4930677"/>
              <a:gd name="connsiteX5" fmla="*/ 1223817 w 2787578"/>
              <a:gd name="connsiteY5" fmla="*/ 2499142 h 4930677"/>
              <a:gd name="connsiteX6" fmla="*/ 822406 w 2787578"/>
              <a:gd name="connsiteY6" fmla="*/ 1934812 h 4930677"/>
              <a:gd name="connsiteX7" fmla="*/ 278752 w 2787578"/>
              <a:gd name="connsiteY7" fmla="*/ 662521 h 4930677"/>
              <a:gd name="connsiteX8" fmla="*/ 563342 w 2787578"/>
              <a:gd name="connsiteY8" fmla="*/ 0 h 4930677"/>
              <a:gd name="connsiteX9" fmla="*/ 197379 w 2787578"/>
              <a:gd name="connsiteY9" fmla="*/ 22407 h 4930677"/>
              <a:gd name="connsiteX10" fmla="*/ 0 w 2787578"/>
              <a:gd name="connsiteY10" fmla="*/ 703228 h 4930677"/>
              <a:gd name="connsiteX11" fmla="*/ 295201 w 2787578"/>
              <a:gd name="connsiteY11" fmla="*/ 1569320 h 4930677"/>
              <a:gd name="connsiteX12" fmla="*/ 596323 w 2787578"/>
              <a:gd name="connsiteY12" fmla="*/ 2162167 h 4930677"/>
              <a:gd name="connsiteX13" fmla="*/ 801457 w 2787578"/>
              <a:gd name="connsiteY13" fmla="*/ 2517334 h 4930677"/>
              <a:gd name="connsiteX14" fmla="*/ 1104297 w 2787578"/>
              <a:gd name="connsiteY14" fmla="*/ 3035125 h 4930677"/>
              <a:gd name="connsiteX15" fmla="*/ 1589830 w 2787578"/>
              <a:gd name="connsiteY15" fmla="*/ 3845094 h 4930677"/>
              <a:gd name="connsiteX16" fmla="*/ 2276046 w 2787578"/>
              <a:gd name="connsiteY16" fmla="*/ 4930677 h 4930677"/>
              <a:gd name="connsiteX0" fmla="*/ 2276046 w 2882754"/>
              <a:gd name="connsiteY0" fmla="*/ 4930677 h 4930677"/>
              <a:gd name="connsiteX1" fmla="*/ 2882754 w 2882754"/>
              <a:gd name="connsiteY1" fmla="*/ 4878720 h 4930677"/>
              <a:gd name="connsiteX2" fmla="*/ 2429801 w 2882754"/>
              <a:gd name="connsiteY2" fmla="*/ 4320653 h 4930677"/>
              <a:gd name="connsiteX3" fmla="*/ 1722726 w 2882754"/>
              <a:gd name="connsiteY3" fmla="*/ 3327391 h 4930677"/>
              <a:gd name="connsiteX4" fmla="*/ 1305006 w 2882754"/>
              <a:gd name="connsiteY4" fmla="*/ 2630622 h 4930677"/>
              <a:gd name="connsiteX5" fmla="*/ 1223817 w 2882754"/>
              <a:gd name="connsiteY5" fmla="*/ 2499142 h 4930677"/>
              <a:gd name="connsiteX6" fmla="*/ 822406 w 2882754"/>
              <a:gd name="connsiteY6" fmla="*/ 1934812 h 4930677"/>
              <a:gd name="connsiteX7" fmla="*/ 278752 w 2882754"/>
              <a:gd name="connsiteY7" fmla="*/ 662521 h 4930677"/>
              <a:gd name="connsiteX8" fmla="*/ 563342 w 2882754"/>
              <a:gd name="connsiteY8" fmla="*/ 0 h 4930677"/>
              <a:gd name="connsiteX9" fmla="*/ 197379 w 2882754"/>
              <a:gd name="connsiteY9" fmla="*/ 22407 h 4930677"/>
              <a:gd name="connsiteX10" fmla="*/ 0 w 2882754"/>
              <a:gd name="connsiteY10" fmla="*/ 703228 h 4930677"/>
              <a:gd name="connsiteX11" fmla="*/ 295201 w 2882754"/>
              <a:gd name="connsiteY11" fmla="*/ 1569320 h 4930677"/>
              <a:gd name="connsiteX12" fmla="*/ 596323 w 2882754"/>
              <a:gd name="connsiteY12" fmla="*/ 2162167 h 4930677"/>
              <a:gd name="connsiteX13" fmla="*/ 801457 w 2882754"/>
              <a:gd name="connsiteY13" fmla="*/ 2517334 h 4930677"/>
              <a:gd name="connsiteX14" fmla="*/ 1104297 w 2882754"/>
              <a:gd name="connsiteY14" fmla="*/ 3035125 h 4930677"/>
              <a:gd name="connsiteX15" fmla="*/ 1589830 w 2882754"/>
              <a:gd name="connsiteY15" fmla="*/ 3845094 h 4930677"/>
              <a:gd name="connsiteX16" fmla="*/ 2276046 w 2882754"/>
              <a:gd name="connsiteY16" fmla="*/ 4930677 h 4930677"/>
              <a:gd name="connsiteX0" fmla="*/ 2237889 w 2882754"/>
              <a:gd name="connsiteY0" fmla="*/ 4864079 h 4878720"/>
              <a:gd name="connsiteX1" fmla="*/ 2882754 w 2882754"/>
              <a:gd name="connsiteY1" fmla="*/ 4878720 h 4878720"/>
              <a:gd name="connsiteX2" fmla="*/ 2429801 w 2882754"/>
              <a:gd name="connsiteY2" fmla="*/ 4320653 h 4878720"/>
              <a:gd name="connsiteX3" fmla="*/ 1722726 w 2882754"/>
              <a:gd name="connsiteY3" fmla="*/ 3327391 h 4878720"/>
              <a:gd name="connsiteX4" fmla="*/ 1305006 w 2882754"/>
              <a:gd name="connsiteY4" fmla="*/ 2630622 h 4878720"/>
              <a:gd name="connsiteX5" fmla="*/ 1223817 w 2882754"/>
              <a:gd name="connsiteY5" fmla="*/ 2499142 h 4878720"/>
              <a:gd name="connsiteX6" fmla="*/ 822406 w 2882754"/>
              <a:gd name="connsiteY6" fmla="*/ 1934812 h 4878720"/>
              <a:gd name="connsiteX7" fmla="*/ 278752 w 2882754"/>
              <a:gd name="connsiteY7" fmla="*/ 662521 h 4878720"/>
              <a:gd name="connsiteX8" fmla="*/ 563342 w 2882754"/>
              <a:gd name="connsiteY8" fmla="*/ 0 h 4878720"/>
              <a:gd name="connsiteX9" fmla="*/ 197379 w 2882754"/>
              <a:gd name="connsiteY9" fmla="*/ 22407 h 4878720"/>
              <a:gd name="connsiteX10" fmla="*/ 0 w 2882754"/>
              <a:gd name="connsiteY10" fmla="*/ 703228 h 4878720"/>
              <a:gd name="connsiteX11" fmla="*/ 295201 w 2882754"/>
              <a:gd name="connsiteY11" fmla="*/ 1569320 h 4878720"/>
              <a:gd name="connsiteX12" fmla="*/ 596323 w 2882754"/>
              <a:gd name="connsiteY12" fmla="*/ 2162167 h 4878720"/>
              <a:gd name="connsiteX13" fmla="*/ 801457 w 2882754"/>
              <a:gd name="connsiteY13" fmla="*/ 2517334 h 4878720"/>
              <a:gd name="connsiteX14" fmla="*/ 1104297 w 2882754"/>
              <a:gd name="connsiteY14" fmla="*/ 3035125 h 4878720"/>
              <a:gd name="connsiteX15" fmla="*/ 1589830 w 2882754"/>
              <a:gd name="connsiteY15" fmla="*/ 3845094 h 4878720"/>
              <a:gd name="connsiteX16" fmla="*/ 2237889 w 2882754"/>
              <a:gd name="connsiteY16" fmla="*/ 4864079 h 4878720"/>
              <a:gd name="connsiteX0" fmla="*/ 2237889 w 2882754"/>
              <a:gd name="connsiteY0" fmla="*/ 4864079 h 4878720"/>
              <a:gd name="connsiteX1" fmla="*/ 2882754 w 2882754"/>
              <a:gd name="connsiteY1" fmla="*/ 4878720 h 4878720"/>
              <a:gd name="connsiteX2" fmla="*/ 2429801 w 2882754"/>
              <a:gd name="connsiteY2" fmla="*/ 4320653 h 4878720"/>
              <a:gd name="connsiteX3" fmla="*/ 1722726 w 2882754"/>
              <a:gd name="connsiteY3" fmla="*/ 3327391 h 4878720"/>
              <a:gd name="connsiteX4" fmla="*/ 1305006 w 2882754"/>
              <a:gd name="connsiteY4" fmla="*/ 2630622 h 4878720"/>
              <a:gd name="connsiteX5" fmla="*/ 1223817 w 2882754"/>
              <a:gd name="connsiteY5" fmla="*/ 2499142 h 4878720"/>
              <a:gd name="connsiteX6" fmla="*/ 860484 w 2882754"/>
              <a:gd name="connsiteY6" fmla="*/ 1934843 h 4878720"/>
              <a:gd name="connsiteX7" fmla="*/ 278752 w 2882754"/>
              <a:gd name="connsiteY7" fmla="*/ 662521 h 4878720"/>
              <a:gd name="connsiteX8" fmla="*/ 563342 w 2882754"/>
              <a:gd name="connsiteY8" fmla="*/ 0 h 4878720"/>
              <a:gd name="connsiteX9" fmla="*/ 197379 w 2882754"/>
              <a:gd name="connsiteY9" fmla="*/ 22407 h 4878720"/>
              <a:gd name="connsiteX10" fmla="*/ 0 w 2882754"/>
              <a:gd name="connsiteY10" fmla="*/ 703228 h 4878720"/>
              <a:gd name="connsiteX11" fmla="*/ 295201 w 2882754"/>
              <a:gd name="connsiteY11" fmla="*/ 1569320 h 4878720"/>
              <a:gd name="connsiteX12" fmla="*/ 596323 w 2882754"/>
              <a:gd name="connsiteY12" fmla="*/ 2162167 h 4878720"/>
              <a:gd name="connsiteX13" fmla="*/ 801457 w 2882754"/>
              <a:gd name="connsiteY13" fmla="*/ 2517334 h 4878720"/>
              <a:gd name="connsiteX14" fmla="*/ 1104297 w 2882754"/>
              <a:gd name="connsiteY14" fmla="*/ 3035125 h 4878720"/>
              <a:gd name="connsiteX15" fmla="*/ 1589830 w 2882754"/>
              <a:gd name="connsiteY15" fmla="*/ 3845094 h 4878720"/>
              <a:gd name="connsiteX16" fmla="*/ 2237889 w 2882754"/>
              <a:gd name="connsiteY16" fmla="*/ 4864079 h 4878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882754" h="4878720">
                <a:moveTo>
                  <a:pt x="2237889" y="4864079"/>
                </a:moveTo>
                <a:lnTo>
                  <a:pt x="2882754" y="4878720"/>
                </a:lnTo>
                <a:lnTo>
                  <a:pt x="2429801" y="4320653"/>
                </a:lnTo>
                <a:lnTo>
                  <a:pt x="1722726" y="3327391"/>
                </a:lnTo>
                <a:lnTo>
                  <a:pt x="1305006" y="2630622"/>
                </a:lnTo>
                <a:lnTo>
                  <a:pt x="1223817" y="2499142"/>
                </a:lnTo>
                <a:lnTo>
                  <a:pt x="860484" y="1934843"/>
                </a:lnTo>
                <a:lnTo>
                  <a:pt x="278752" y="662521"/>
                </a:lnTo>
                <a:lnTo>
                  <a:pt x="563342" y="0"/>
                </a:lnTo>
                <a:lnTo>
                  <a:pt x="197379" y="22407"/>
                </a:lnTo>
                <a:lnTo>
                  <a:pt x="0" y="703228"/>
                </a:lnTo>
                <a:lnTo>
                  <a:pt x="295201" y="1569320"/>
                </a:lnTo>
                <a:lnTo>
                  <a:pt x="596323" y="2162167"/>
                </a:lnTo>
                <a:lnTo>
                  <a:pt x="801457" y="2517334"/>
                </a:lnTo>
                <a:lnTo>
                  <a:pt x="1104297" y="3035125"/>
                </a:lnTo>
                <a:lnTo>
                  <a:pt x="1589830" y="3845094"/>
                </a:lnTo>
                <a:lnTo>
                  <a:pt x="2237889" y="4864079"/>
                </a:lnTo>
                <a:close/>
              </a:path>
            </a:pathLst>
          </a:custGeom>
          <a:solidFill>
            <a:srgbClr val="FFC000">
              <a:alpha val="70000"/>
            </a:srgbClr>
          </a:solidFill>
          <a:ln w="19050" cmpd="sng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lnSpc>
                <a:spcPct val="150000"/>
              </a:lnSpc>
              <a:defRPr/>
            </a:pPr>
            <a:endParaRPr lang="ko-KR" altLang="en-US" sz="200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9" name="직사각형 28"/>
          <p:cNvSpPr/>
          <p:nvPr/>
        </p:nvSpPr>
        <p:spPr bwMode="auto">
          <a:xfrm>
            <a:off x="5143504" y="2608265"/>
            <a:ext cx="1357322" cy="320669"/>
          </a:xfrm>
          <a:prstGeom prst="rect">
            <a:avLst/>
          </a:prstGeom>
          <a:solidFill>
            <a:srgbClr val="FFCC00"/>
          </a:solidFill>
          <a:ln w="19050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lnSpc>
                <a:spcPct val="100000"/>
              </a:lnSpc>
              <a:defRPr/>
            </a:pPr>
            <a:r>
              <a:rPr lang="ko-KR" altLang="en-US" sz="1400" b="1" dirty="0">
                <a:solidFill>
                  <a:schemeClr val="tx2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내부순환도로</a:t>
            </a:r>
          </a:p>
        </p:txBody>
      </p:sp>
      <p:sp>
        <p:nvSpPr>
          <p:cNvPr id="17" name="사각형 설명선 16"/>
          <p:cNvSpPr/>
          <p:nvPr/>
        </p:nvSpPr>
        <p:spPr>
          <a:xfrm>
            <a:off x="5475288" y="3959225"/>
            <a:ext cx="1576387" cy="307975"/>
          </a:xfrm>
          <a:prstGeom prst="wedgeRectCallout">
            <a:avLst>
              <a:gd name="adj1" fmla="val -34093"/>
              <a:gd name="adj2" fmla="val 21019"/>
            </a:avLst>
          </a:prstGeom>
          <a:solidFill>
            <a:schemeClr val="tx2">
              <a:lumMod val="75000"/>
              <a:alpha val="48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>
              <a:defRPr/>
            </a:pPr>
            <a:r>
              <a:rPr lang="ko-KR" altLang="en-US" sz="1100" dirty="0" err="1">
                <a:solidFill>
                  <a:srgbClr val="FFFF00"/>
                </a:solidFill>
                <a:latin typeface="나눔고딕" pitchFamily="50" charset="-127"/>
                <a:ea typeface="나눔고딕" pitchFamily="50" charset="-127"/>
              </a:rPr>
              <a:t>제기역</a:t>
            </a:r>
            <a:endParaRPr lang="ko-KR" altLang="en-US" sz="1100" dirty="0">
              <a:solidFill>
                <a:srgbClr val="FFFF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3" name="사각형 설명선 32"/>
          <p:cNvSpPr/>
          <p:nvPr/>
        </p:nvSpPr>
        <p:spPr>
          <a:xfrm>
            <a:off x="6002338" y="4424363"/>
            <a:ext cx="1200150" cy="309562"/>
          </a:xfrm>
          <a:prstGeom prst="wedgeRectCallout">
            <a:avLst>
              <a:gd name="adj1" fmla="val -34093"/>
              <a:gd name="adj2" fmla="val 21019"/>
            </a:avLst>
          </a:prstGeom>
          <a:solidFill>
            <a:schemeClr val="accent6">
              <a:lumMod val="75000"/>
              <a:alpha val="48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>
              <a:defRPr/>
            </a:pPr>
            <a:r>
              <a:rPr lang="ko-KR" altLang="en-US" sz="1100" dirty="0" err="1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대명랜드</a:t>
            </a:r>
            <a:endParaRPr lang="ko-KR" altLang="en-US" sz="110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2" name="TextBox 7"/>
          <p:cNvSpPr txBox="1"/>
          <p:nvPr/>
        </p:nvSpPr>
        <p:spPr>
          <a:xfrm>
            <a:off x="33337" y="-3222"/>
            <a:ext cx="5561027" cy="707886"/>
          </a:xfrm>
          <a:prstGeom prst="rect">
            <a:avLst/>
          </a:prstGeom>
          <a:noFill/>
          <a:effectLst>
            <a:outerShdw dist="825500" sx="38000" sy="38000" algn="tl" rotWithShape="0">
              <a:schemeClr val="tx2">
                <a:lumMod val="40000"/>
                <a:lumOff val="60000"/>
                <a:alpha val="0"/>
              </a:schemeClr>
            </a:outerShdw>
          </a:effectLst>
        </p:spPr>
        <p:txBody>
          <a:bodyPr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200" b="1" dirty="0" err="1">
                <a:gradFill flip="none" rotWithShape="1">
                  <a:gsLst>
                    <a:gs pos="23000">
                      <a:schemeClr val="tx1">
                        <a:lumMod val="75000"/>
                        <a:lumOff val="25000"/>
                      </a:schemeClr>
                    </a:gs>
                    <a:gs pos="51000">
                      <a:schemeClr val="tx1">
                        <a:lumMod val="50000"/>
                        <a:lumOff val="50000"/>
                        <a:alpha val="67000"/>
                      </a:schemeClr>
                    </a:gs>
                    <a:gs pos="83000">
                      <a:schemeClr val="tx1"/>
                    </a:gs>
                  </a:gsLst>
                  <a:lin ang="5100000" scaled="0"/>
                  <a:tileRect/>
                </a:gradFill>
                <a:latin typeface="나눔고딕" pitchFamily="50" charset="-127"/>
                <a:ea typeface="나눔고딕" pitchFamily="50" charset="-127"/>
              </a:rPr>
              <a:t>사업지</a:t>
            </a:r>
            <a:r>
              <a:rPr kumimoji="0" lang="ko-KR" altLang="en-US" sz="3200" b="1" dirty="0">
                <a:gradFill flip="none" rotWithShape="1">
                  <a:gsLst>
                    <a:gs pos="23000">
                      <a:schemeClr val="tx1">
                        <a:lumMod val="75000"/>
                        <a:lumOff val="25000"/>
                      </a:schemeClr>
                    </a:gs>
                    <a:gs pos="51000">
                      <a:schemeClr val="tx1">
                        <a:lumMod val="50000"/>
                        <a:lumOff val="50000"/>
                        <a:alpha val="67000"/>
                      </a:schemeClr>
                    </a:gs>
                    <a:gs pos="83000">
                      <a:schemeClr val="tx1"/>
                    </a:gs>
                  </a:gsLst>
                  <a:lin ang="5100000" scaled="0"/>
                  <a:tileRect/>
                </a:gradFill>
                <a:latin typeface="나눔고딕" pitchFamily="50" charset="-127"/>
                <a:ea typeface="나눔고딕" pitchFamily="50" charset="-127"/>
              </a:rPr>
              <a:t> 입지</a:t>
            </a:r>
          </a:p>
        </p:txBody>
      </p:sp>
      <p:sp>
        <p:nvSpPr>
          <p:cNvPr id="10264" name="Text Box 8"/>
          <p:cNvSpPr txBox="1">
            <a:spLocks noChangeArrowheads="1"/>
          </p:cNvSpPr>
          <p:nvPr/>
        </p:nvSpPr>
        <p:spPr bwMode="auto">
          <a:xfrm>
            <a:off x="347984" y="810178"/>
            <a:ext cx="8472488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ko-KR" altLang="en-US" sz="2800" b="1" dirty="0">
                <a:solidFill>
                  <a:srgbClr val="FFFF00"/>
                </a:solidFill>
                <a:latin typeface="나눔고딕" pitchFamily="50" charset="-127"/>
                <a:ea typeface="나눔고딕" pitchFamily="50" charset="-127"/>
              </a:rPr>
              <a:t>초 </a:t>
            </a:r>
            <a:r>
              <a:rPr lang="ko-KR" altLang="en-US" sz="2800" b="1" dirty="0" err="1">
                <a:solidFill>
                  <a:srgbClr val="FFFF00"/>
                </a:solidFill>
                <a:latin typeface="나눔고딕" pitchFamily="50" charset="-127"/>
                <a:ea typeface="나눔고딕" pitchFamily="50" charset="-127"/>
              </a:rPr>
              <a:t>역세권</a:t>
            </a:r>
            <a:r>
              <a:rPr lang="ko-KR" altLang="en-US" sz="2800" b="1" dirty="0">
                <a:solidFill>
                  <a:srgbClr val="FFFF00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2800" b="1" dirty="0">
                <a:solidFill>
                  <a:srgbClr val="FFFF00"/>
                </a:solidFill>
                <a:latin typeface="나눔고딕" pitchFamily="50" charset="-127"/>
                <a:ea typeface="나눔고딕" pitchFamily="50" charset="-127"/>
              </a:rPr>
              <a:t>/ </a:t>
            </a:r>
            <a:r>
              <a:rPr lang="ko-KR" altLang="en-US" sz="2800" b="1" dirty="0">
                <a:solidFill>
                  <a:srgbClr val="FFFF00"/>
                </a:solidFill>
                <a:latin typeface="나눔고딕" pitchFamily="50" charset="-127"/>
                <a:ea typeface="나눔고딕" pitchFamily="50" charset="-127"/>
              </a:rPr>
              <a:t>풍부한 임대수요</a:t>
            </a:r>
            <a:endParaRPr lang="en-US" altLang="ko-KR" sz="2800" b="1" dirty="0">
              <a:solidFill>
                <a:srgbClr val="FFFF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8" name="타원 37">
            <a:hlinkClick r:id="rId3" action="ppaction://hlinksldjump"/>
          </p:cNvPr>
          <p:cNvSpPr/>
          <p:nvPr/>
        </p:nvSpPr>
        <p:spPr>
          <a:xfrm>
            <a:off x="42863" y="2576513"/>
            <a:ext cx="1390650" cy="879475"/>
          </a:xfrm>
          <a:prstGeom prst="ellipse">
            <a:avLst/>
          </a:prstGeom>
          <a:solidFill>
            <a:srgbClr val="660033"/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>
              <a:lnSpc>
                <a:spcPct val="100000"/>
              </a:lnSpc>
              <a:defRPr/>
            </a:pPr>
            <a:r>
              <a:rPr lang="en-US" altLang="ko-KR" sz="1600" b="1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21</a:t>
            </a:r>
            <a:r>
              <a:rPr lang="ko-KR" altLang="en-US" sz="1600" b="1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개 </a:t>
            </a:r>
            <a:endParaRPr lang="en-US" altLang="ko-KR" sz="16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00000"/>
              </a:lnSpc>
              <a:defRPr/>
            </a:pPr>
            <a:r>
              <a:rPr lang="ko-KR" altLang="en-US" sz="1600" b="1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버스노선  </a:t>
            </a:r>
            <a:endParaRPr lang="en-US" altLang="ko-KR" sz="16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9" name="타원 38">
            <a:hlinkClick r:id="rId3" action="ppaction://hlinksldjump"/>
          </p:cNvPr>
          <p:cNvSpPr/>
          <p:nvPr/>
        </p:nvSpPr>
        <p:spPr>
          <a:xfrm>
            <a:off x="46038" y="1639888"/>
            <a:ext cx="1390650" cy="881062"/>
          </a:xfrm>
          <a:prstGeom prst="ellipse">
            <a:avLst/>
          </a:prstGeom>
          <a:solidFill>
            <a:srgbClr val="660033"/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>
              <a:lnSpc>
                <a:spcPct val="100000"/>
              </a:lnSpc>
              <a:defRPr/>
            </a:pPr>
            <a:r>
              <a:rPr lang="ko-KR" altLang="en-US" sz="1600" b="1" dirty="0" err="1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제기역</a:t>
            </a:r>
            <a:r>
              <a:rPr lang="ko-KR" altLang="en-US" sz="1600" b="1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endParaRPr lang="en-US" altLang="ko-KR" sz="16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00000"/>
              </a:lnSpc>
              <a:defRPr/>
            </a:pPr>
            <a:r>
              <a:rPr lang="ko-KR" altLang="en-US" sz="1600" b="1" dirty="0" err="1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초역세권</a:t>
            </a:r>
            <a:endParaRPr lang="en-US" altLang="ko-KR" sz="16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0" name="타원 39">
            <a:hlinkClick r:id="rId3" action="ppaction://hlinksldjump"/>
          </p:cNvPr>
          <p:cNvSpPr/>
          <p:nvPr/>
        </p:nvSpPr>
        <p:spPr>
          <a:xfrm>
            <a:off x="61913" y="3546475"/>
            <a:ext cx="1389062" cy="879475"/>
          </a:xfrm>
          <a:prstGeom prst="ellipse">
            <a:avLst/>
          </a:prstGeom>
          <a:solidFill>
            <a:srgbClr val="660033"/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>
              <a:lnSpc>
                <a:spcPct val="100000"/>
              </a:lnSpc>
              <a:defRPr/>
            </a:pPr>
            <a:r>
              <a:rPr lang="ko-KR" altLang="en-US" sz="1600" b="1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풍부한 </a:t>
            </a:r>
            <a:endParaRPr lang="en-US" altLang="ko-KR" sz="16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00000"/>
              </a:lnSpc>
              <a:defRPr/>
            </a:pPr>
            <a:r>
              <a:rPr lang="ko-KR" altLang="en-US" sz="1600" b="1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임대수요  </a:t>
            </a:r>
            <a:endParaRPr lang="en-US" altLang="ko-KR" sz="16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Freeform 6"/>
          <p:cNvSpPr>
            <a:spLocks/>
          </p:cNvSpPr>
          <p:nvPr/>
        </p:nvSpPr>
        <p:spPr bwMode="auto">
          <a:xfrm>
            <a:off x="101600" y="2962275"/>
            <a:ext cx="4444107" cy="550863"/>
          </a:xfrm>
          <a:custGeom>
            <a:avLst/>
            <a:gdLst>
              <a:gd name="T0" fmla="*/ 0 w 4131"/>
              <a:gd name="T1" fmla="*/ 2147483647 h 286"/>
              <a:gd name="T2" fmla="*/ 2147483647 w 4131"/>
              <a:gd name="T3" fmla="*/ 2147483647 h 286"/>
              <a:gd name="T4" fmla="*/ 2147483647 w 4131"/>
              <a:gd name="T5" fmla="*/ 2147483647 h 286"/>
              <a:gd name="T6" fmla="*/ 2147483647 w 4131"/>
              <a:gd name="T7" fmla="*/ 2147483647 h 286"/>
              <a:gd name="T8" fmla="*/ 2147483647 w 4131"/>
              <a:gd name="T9" fmla="*/ 2147483647 h 286"/>
              <a:gd name="T10" fmla="*/ 2147483647 w 4131"/>
              <a:gd name="T11" fmla="*/ 2147483647 h 286"/>
              <a:gd name="T12" fmla="*/ 2147483647 w 4131"/>
              <a:gd name="T13" fmla="*/ 2147483647 h 286"/>
              <a:gd name="T14" fmla="*/ 2147483647 w 4131"/>
              <a:gd name="T15" fmla="*/ 2147483647 h 286"/>
              <a:gd name="T16" fmla="*/ 2147483647 w 4131"/>
              <a:gd name="T17" fmla="*/ 2147483647 h 286"/>
              <a:gd name="T18" fmla="*/ 2147483647 w 4131"/>
              <a:gd name="T19" fmla="*/ 2147483647 h 286"/>
              <a:gd name="T20" fmla="*/ 2147483647 w 4131"/>
              <a:gd name="T21" fmla="*/ 2147483647 h 286"/>
              <a:gd name="T22" fmla="*/ 2147483647 w 4131"/>
              <a:gd name="T23" fmla="*/ 2147483647 h 286"/>
              <a:gd name="T24" fmla="*/ 2147483647 w 4131"/>
              <a:gd name="T25" fmla="*/ 2147483647 h 286"/>
              <a:gd name="T26" fmla="*/ 2147483647 w 4131"/>
              <a:gd name="T27" fmla="*/ 0 h 286"/>
              <a:gd name="T28" fmla="*/ 2147483647 w 4131"/>
              <a:gd name="T29" fmla="*/ 2147483647 h 286"/>
              <a:gd name="T30" fmla="*/ 2147483647 w 4131"/>
              <a:gd name="T31" fmla="*/ 2147483647 h 286"/>
              <a:gd name="T32" fmla="*/ 2147483647 w 4131"/>
              <a:gd name="T33" fmla="*/ 2147483647 h 286"/>
              <a:gd name="T34" fmla="*/ 2147483647 w 4131"/>
              <a:gd name="T35" fmla="*/ 2147483647 h 286"/>
              <a:gd name="T36" fmla="*/ 2147483647 w 4131"/>
              <a:gd name="T37" fmla="*/ 2147483647 h 286"/>
              <a:gd name="T38" fmla="*/ 2147483647 w 4131"/>
              <a:gd name="T39" fmla="*/ 2147483647 h 286"/>
              <a:gd name="T40" fmla="*/ 2147483647 w 4131"/>
              <a:gd name="T41" fmla="*/ 2147483647 h 286"/>
              <a:gd name="T42" fmla="*/ 2147483647 w 4131"/>
              <a:gd name="T43" fmla="*/ 2147483647 h 286"/>
              <a:gd name="T44" fmla="*/ 2147483647 w 4131"/>
              <a:gd name="T45" fmla="*/ 2147483647 h 286"/>
              <a:gd name="T46" fmla="*/ 2147483647 w 4131"/>
              <a:gd name="T47" fmla="*/ 2147483647 h 28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w 4131"/>
              <a:gd name="T73" fmla="*/ 0 h 286"/>
              <a:gd name="T74" fmla="*/ 4131 w 4131"/>
              <a:gd name="T75" fmla="*/ 286 h 286"/>
            </a:gdLst>
            <a:ahLst/>
            <a:cxnLst>
              <a:cxn ang="T48">
                <a:pos x="T0" y="T1"/>
              </a:cxn>
              <a:cxn ang="T49">
                <a:pos x="T2" y="T3"/>
              </a:cxn>
              <a:cxn ang="T50">
                <a:pos x="T4" y="T5"/>
              </a:cxn>
              <a:cxn ang="T51">
                <a:pos x="T6" y="T7"/>
              </a:cxn>
              <a:cxn ang="T52">
                <a:pos x="T8" y="T9"/>
              </a:cxn>
              <a:cxn ang="T53">
                <a:pos x="T10" y="T11"/>
              </a:cxn>
              <a:cxn ang="T54">
                <a:pos x="T12" y="T13"/>
              </a:cxn>
              <a:cxn ang="T55">
                <a:pos x="T14" y="T15"/>
              </a:cxn>
              <a:cxn ang="T56">
                <a:pos x="T16" y="T17"/>
              </a:cxn>
              <a:cxn ang="T57">
                <a:pos x="T18" y="T19"/>
              </a:cxn>
              <a:cxn ang="T58">
                <a:pos x="T20" y="T21"/>
              </a:cxn>
              <a:cxn ang="T59">
                <a:pos x="T22" y="T23"/>
              </a:cxn>
              <a:cxn ang="T60">
                <a:pos x="T24" y="T25"/>
              </a:cxn>
              <a:cxn ang="T61">
                <a:pos x="T26" y="T27"/>
              </a:cxn>
              <a:cxn ang="T62">
                <a:pos x="T28" y="T29"/>
              </a:cxn>
              <a:cxn ang="T63">
                <a:pos x="T30" y="T31"/>
              </a:cxn>
              <a:cxn ang="T64">
                <a:pos x="T32" y="T33"/>
              </a:cxn>
              <a:cxn ang="T65">
                <a:pos x="T34" y="T35"/>
              </a:cxn>
              <a:cxn ang="T66">
                <a:pos x="T36" y="T37"/>
              </a:cxn>
              <a:cxn ang="T67">
                <a:pos x="T38" y="T39"/>
              </a:cxn>
              <a:cxn ang="T68">
                <a:pos x="T40" y="T41"/>
              </a:cxn>
              <a:cxn ang="T69">
                <a:pos x="T42" y="T43"/>
              </a:cxn>
              <a:cxn ang="T70">
                <a:pos x="T44" y="T45"/>
              </a:cxn>
              <a:cxn ang="T71">
                <a:pos x="T46" y="T47"/>
              </a:cxn>
            </a:cxnLst>
            <a:rect l="T72" t="T73" r="T74" b="T75"/>
            <a:pathLst>
              <a:path w="4131" h="286">
                <a:moveTo>
                  <a:pt x="0" y="286"/>
                </a:moveTo>
                <a:lnTo>
                  <a:pt x="147" y="286"/>
                </a:lnTo>
                <a:cubicBezTo>
                  <a:pt x="149" y="272"/>
                  <a:pt x="152" y="257"/>
                  <a:pt x="154" y="243"/>
                </a:cubicBezTo>
                <a:lnTo>
                  <a:pt x="303" y="147"/>
                </a:lnTo>
                <a:cubicBezTo>
                  <a:pt x="319" y="135"/>
                  <a:pt x="336" y="123"/>
                  <a:pt x="352" y="111"/>
                </a:cubicBezTo>
                <a:cubicBezTo>
                  <a:pt x="352" y="111"/>
                  <a:pt x="366" y="91"/>
                  <a:pt x="368" y="81"/>
                </a:cubicBezTo>
                <a:cubicBezTo>
                  <a:pt x="370" y="71"/>
                  <a:pt x="373" y="57"/>
                  <a:pt x="365" y="51"/>
                </a:cubicBezTo>
                <a:cubicBezTo>
                  <a:pt x="357" y="45"/>
                  <a:pt x="332" y="43"/>
                  <a:pt x="319" y="45"/>
                </a:cubicBezTo>
                <a:cubicBezTo>
                  <a:pt x="306" y="47"/>
                  <a:pt x="295" y="54"/>
                  <a:pt x="287" y="63"/>
                </a:cubicBezTo>
                <a:cubicBezTo>
                  <a:pt x="279" y="72"/>
                  <a:pt x="283" y="96"/>
                  <a:pt x="271" y="102"/>
                </a:cubicBezTo>
                <a:lnTo>
                  <a:pt x="216" y="102"/>
                </a:lnTo>
                <a:cubicBezTo>
                  <a:pt x="216" y="102"/>
                  <a:pt x="220" y="72"/>
                  <a:pt x="232" y="57"/>
                </a:cubicBezTo>
                <a:cubicBezTo>
                  <a:pt x="244" y="42"/>
                  <a:pt x="269" y="24"/>
                  <a:pt x="287" y="15"/>
                </a:cubicBezTo>
                <a:cubicBezTo>
                  <a:pt x="305" y="6"/>
                  <a:pt x="322" y="0"/>
                  <a:pt x="342" y="0"/>
                </a:cubicBezTo>
                <a:cubicBezTo>
                  <a:pt x="362" y="0"/>
                  <a:pt x="393" y="6"/>
                  <a:pt x="407" y="15"/>
                </a:cubicBezTo>
                <a:cubicBezTo>
                  <a:pt x="421" y="24"/>
                  <a:pt x="427" y="40"/>
                  <a:pt x="429" y="54"/>
                </a:cubicBezTo>
                <a:cubicBezTo>
                  <a:pt x="431" y="68"/>
                  <a:pt x="427" y="87"/>
                  <a:pt x="420" y="102"/>
                </a:cubicBezTo>
                <a:lnTo>
                  <a:pt x="387" y="144"/>
                </a:lnTo>
                <a:cubicBezTo>
                  <a:pt x="367" y="157"/>
                  <a:pt x="346" y="170"/>
                  <a:pt x="326" y="183"/>
                </a:cubicBezTo>
                <a:cubicBezTo>
                  <a:pt x="310" y="194"/>
                  <a:pt x="293" y="205"/>
                  <a:pt x="277" y="216"/>
                </a:cubicBezTo>
                <a:cubicBezTo>
                  <a:pt x="266" y="223"/>
                  <a:pt x="256" y="230"/>
                  <a:pt x="245" y="237"/>
                </a:cubicBezTo>
                <a:lnTo>
                  <a:pt x="392" y="237"/>
                </a:lnTo>
                <a:cubicBezTo>
                  <a:pt x="381" y="253"/>
                  <a:pt x="371" y="270"/>
                  <a:pt x="360" y="286"/>
                </a:cubicBezTo>
                <a:lnTo>
                  <a:pt x="4131" y="286"/>
                </a:lnTo>
              </a:path>
            </a:pathLst>
          </a:cu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en-US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3555" name="Freeform 7"/>
          <p:cNvSpPr>
            <a:spLocks/>
          </p:cNvSpPr>
          <p:nvPr/>
        </p:nvSpPr>
        <p:spPr bwMode="auto">
          <a:xfrm>
            <a:off x="63500" y="4294188"/>
            <a:ext cx="4508500" cy="554037"/>
          </a:xfrm>
          <a:custGeom>
            <a:avLst/>
            <a:gdLst>
              <a:gd name="T0" fmla="*/ 0 w 4332"/>
              <a:gd name="T1" fmla="*/ 2147483647 h 288"/>
              <a:gd name="T2" fmla="*/ 2147483647 w 4332"/>
              <a:gd name="T3" fmla="*/ 2147483647 h 288"/>
              <a:gd name="T4" fmla="*/ 2147483647 w 4332"/>
              <a:gd name="T5" fmla="*/ 2147483647 h 288"/>
              <a:gd name="T6" fmla="*/ 2147483647 w 4332"/>
              <a:gd name="T7" fmla="*/ 2147483647 h 288"/>
              <a:gd name="T8" fmla="*/ 2147483647 w 4332"/>
              <a:gd name="T9" fmla="*/ 2147483647 h 288"/>
              <a:gd name="T10" fmla="*/ 2147483647 w 4332"/>
              <a:gd name="T11" fmla="*/ 2147483647 h 288"/>
              <a:gd name="T12" fmla="*/ 2147483647 w 4332"/>
              <a:gd name="T13" fmla="*/ 2147483647 h 288"/>
              <a:gd name="T14" fmla="*/ 2147483647 w 4332"/>
              <a:gd name="T15" fmla="*/ 2147483647 h 288"/>
              <a:gd name="T16" fmla="*/ 2147483647 w 4332"/>
              <a:gd name="T17" fmla="*/ 2147483647 h 288"/>
              <a:gd name="T18" fmla="*/ 2147483647 w 4332"/>
              <a:gd name="T19" fmla="*/ 2147483647 h 288"/>
              <a:gd name="T20" fmla="*/ 2147483647 w 4332"/>
              <a:gd name="T21" fmla="*/ 2147483647 h 288"/>
              <a:gd name="T22" fmla="*/ 2147483647 w 4332"/>
              <a:gd name="T23" fmla="*/ 2147483647 h 288"/>
              <a:gd name="T24" fmla="*/ 2147483647 w 4332"/>
              <a:gd name="T25" fmla="*/ 2147483647 h 288"/>
              <a:gd name="T26" fmla="*/ 2147483647 w 4332"/>
              <a:gd name="T27" fmla="*/ 2147483647 h 288"/>
              <a:gd name="T28" fmla="*/ 2147483647 w 4332"/>
              <a:gd name="T29" fmla="*/ 2147483647 h 288"/>
              <a:gd name="T30" fmla="*/ 2147483647 w 4332"/>
              <a:gd name="T31" fmla="*/ 2147483647 h 288"/>
              <a:gd name="T32" fmla="*/ 2147483647 w 4332"/>
              <a:gd name="T33" fmla="*/ 2147483647 h 288"/>
              <a:gd name="T34" fmla="*/ 2147483647 w 4332"/>
              <a:gd name="T35" fmla="*/ 2147483647 h 288"/>
              <a:gd name="T36" fmla="*/ 2147483647 w 4332"/>
              <a:gd name="T37" fmla="*/ 2147483647 h 288"/>
              <a:gd name="T38" fmla="*/ 2147483647 w 4332"/>
              <a:gd name="T39" fmla="*/ 2147483647 h 288"/>
              <a:gd name="T40" fmla="*/ 2147483647 w 4332"/>
              <a:gd name="T41" fmla="*/ 2147483647 h 288"/>
              <a:gd name="T42" fmla="*/ 2147483647 w 4332"/>
              <a:gd name="T43" fmla="*/ 2147483647 h 288"/>
              <a:gd name="T44" fmla="*/ 2147483647 w 4332"/>
              <a:gd name="T45" fmla="*/ 0 h 288"/>
              <a:gd name="T46" fmla="*/ 2147483647 w 4332"/>
              <a:gd name="T47" fmla="*/ 0 h 288"/>
              <a:gd name="T48" fmla="*/ 2147483647 w 4332"/>
              <a:gd name="T49" fmla="*/ 2147483647 h 288"/>
              <a:gd name="T50" fmla="*/ 2147483647 w 4332"/>
              <a:gd name="T51" fmla="*/ 2147483647 h 288"/>
              <a:gd name="T52" fmla="*/ 2147483647 w 4332"/>
              <a:gd name="T53" fmla="*/ 2147483647 h 288"/>
              <a:gd name="T54" fmla="*/ 2147483647 w 4332"/>
              <a:gd name="T55" fmla="*/ 2147483647 h 288"/>
              <a:gd name="T56" fmla="*/ 2147483647 w 4332"/>
              <a:gd name="T57" fmla="*/ 2147483647 h 288"/>
              <a:gd name="T58" fmla="*/ 2147483647 w 4332"/>
              <a:gd name="T59" fmla="*/ 2147483647 h 288"/>
              <a:gd name="T60" fmla="*/ 2147483647 w 4332"/>
              <a:gd name="T61" fmla="*/ 2147483647 h 288"/>
              <a:gd name="T62" fmla="*/ 2147483647 w 4332"/>
              <a:gd name="T63" fmla="*/ 2147483647 h 288"/>
              <a:gd name="T64" fmla="*/ 2147483647 w 4332"/>
              <a:gd name="T65" fmla="*/ 2147483647 h 288"/>
              <a:gd name="T66" fmla="*/ 2147483647 w 4332"/>
              <a:gd name="T67" fmla="*/ 2147483647 h 288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w 4332"/>
              <a:gd name="T103" fmla="*/ 0 h 288"/>
              <a:gd name="T104" fmla="*/ 4332 w 4332"/>
              <a:gd name="T105" fmla="*/ 288 h 288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T102" t="T103" r="T104" b="T105"/>
            <a:pathLst>
              <a:path w="4332" h="288">
                <a:moveTo>
                  <a:pt x="0" y="287"/>
                </a:moveTo>
                <a:lnTo>
                  <a:pt x="272" y="287"/>
                </a:lnTo>
                <a:cubicBezTo>
                  <a:pt x="272" y="287"/>
                  <a:pt x="257" y="282"/>
                  <a:pt x="252" y="273"/>
                </a:cubicBezTo>
                <a:cubicBezTo>
                  <a:pt x="247" y="264"/>
                  <a:pt x="240" y="248"/>
                  <a:pt x="240" y="234"/>
                </a:cubicBezTo>
                <a:cubicBezTo>
                  <a:pt x="240" y="220"/>
                  <a:pt x="245" y="195"/>
                  <a:pt x="255" y="189"/>
                </a:cubicBezTo>
                <a:cubicBezTo>
                  <a:pt x="265" y="183"/>
                  <a:pt x="296" y="194"/>
                  <a:pt x="303" y="198"/>
                </a:cubicBezTo>
                <a:lnTo>
                  <a:pt x="297" y="216"/>
                </a:lnTo>
                <a:cubicBezTo>
                  <a:pt x="297" y="222"/>
                  <a:pt x="301" y="231"/>
                  <a:pt x="306" y="237"/>
                </a:cubicBezTo>
                <a:cubicBezTo>
                  <a:pt x="311" y="243"/>
                  <a:pt x="318" y="250"/>
                  <a:pt x="327" y="249"/>
                </a:cubicBezTo>
                <a:cubicBezTo>
                  <a:pt x="336" y="248"/>
                  <a:pt x="353" y="238"/>
                  <a:pt x="363" y="231"/>
                </a:cubicBezTo>
                <a:cubicBezTo>
                  <a:pt x="373" y="224"/>
                  <a:pt x="382" y="216"/>
                  <a:pt x="387" y="207"/>
                </a:cubicBezTo>
                <a:cubicBezTo>
                  <a:pt x="392" y="198"/>
                  <a:pt x="394" y="183"/>
                  <a:pt x="393" y="174"/>
                </a:cubicBezTo>
                <a:cubicBezTo>
                  <a:pt x="392" y="165"/>
                  <a:pt x="386" y="157"/>
                  <a:pt x="378" y="153"/>
                </a:cubicBezTo>
                <a:cubicBezTo>
                  <a:pt x="370" y="149"/>
                  <a:pt x="348" y="157"/>
                  <a:pt x="345" y="150"/>
                </a:cubicBezTo>
                <a:cubicBezTo>
                  <a:pt x="342" y="143"/>
                  <a:pt x="350" y="115"/>
                  <a:pt x="357" y="108"/>
                </a:cubicBezTo>
                <a:lnTo>
                  <a:pt x="387" y="105"/>
                </a:lnTo>
                <a:cubicBezTo>
                  <a:pt x="387" y="105"/>
                  <a:pt x="410" y="89"/>
                  <a:pt x="414" y="81"/>
                </a:cubicBezTo>
                <a:cubicBezTo>
                  <a:pt x="418" y="73"/>
                  <a:pt x="415" y="59"/>
                  <a:pt x="411" y="54"/>
                </a:cubicBezTo>
                <a:cubicBezTo>
                  <a:pt x="407" y="49"/>
                  <a:pt x="398" y="47"/>
                  <a:pt x="390" y="51"/>
                </a:cubicBezTo>
                <a:cubicBezTo>
                  <a:pt x="382" y="55"/>
                  <a:pt x="372" y="75"/>
                  <a:pt x="360" y="78"/>
                </a:cubicBezTo>
                <a:lnTo>
                  <a:pt x="315" y="72"/>
                </a:lnTo>
                <a:lnTo>
                  <a:pt x="345" y="24"/>
                </a:lnTo>
                <a:lnTo>
                  <a:pt x="390" y="0"/>
                </a:lnTo>
                <a:lnTo>
                  <a:pt x="435" y="0"/>
                </a:lnTo>
                <a:lnTo>
                  <a:pt x="462" y="27"/>
                </a:lnTo>
                <a:cubicBezTo>
                  <a:pt x="462" y="27"/>
                  <a:pt x="469" y="55"/>
                  <a:pt x="468" y="66"/>
                </a:cubicBezTo>
                <a:cubicBezTo>
                  <a:pt x="467" y="77"/>
                  <a:pt x="460" y="86"/>
                  <a:pt x="453" y="96"/>
                </a:cubicBezTo>
                <a:cubicBezTo>
                  <a:pt x="446" y="106"/>
                  <a:pt x="426" y="118"/>
                  <a:pt x="426" y="129"/>
                </a:cubicBezTo>
                <a:lnTo>
                  <a:pt x="450" y="162"/>
                </a:lnTo>
                <a:cubicBezTo>
                  <a:pt x="450" y="162"/>
                  <a:pt x="446" y="194"/>
                  <a:pt x="441" y="207"/>
                </a:cubicBezTo>
                <a:cubicBezTo>
                  <a:pt x="436" y="220"/>
                  <a:pt x="427" y="229"/>
                  <a:pt x="417" y="240"/>
                </a:cubicBezTo>
                <a:cubicBezTo>
                  <a:pt x="407" y="251"/>
                  <a:pt x="387" y="268"/>
                  <a:pt x="378" y="276"/>
                </a:cubicBezTo>
                <a:lnTo>
                  <a:pt x="360" y="288"/>
                </a:lnTo>
                <a:lnTo>
                  <a:pt x="4332" y="288"/>
                </a:lnTo>
              </a:path>
            </a:pathLst>
          </a:custGeom>
          <a:noFill/>
          <a:ln w="19050">
            <a:solidFill>
              <a:srgbClr val="FFFF00">
                <a:alpha val="59999"/>
              </a:srgbClr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en-US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3556" name="Freeform 11"/>
          <p:cNvSpPr>
            <a:spLocks/>
          </p:cNvSpPr>
          <p:nvPr/>
        </p:nvSpPr>
        <p:spPr bwMode="auto">
          <a:xfrm>
            <a:off x="95250" y="1603375"/>
            <a:ext cx="4450457" cy="554038"/>
          </a:xfrm>
          <a:custGeom>
            <a:avLst/>
            <a:gdLst>
              <a:gd name="T0" fmla="*/ 0 w 4031"/>
              <a:gd name="T1" fmla="*/ 2147483647 h 288"/>
              <a:gd name="T2" fmla="*/ 2147483647 w 4031"/>
              <a:gd name="T3" fmla="*/ 2147483647 h 288"/>
              <a:gd name="T4" fmla="*/ 2147483647 w 4031"/>
              <a:gd name="T5" fmla="*/ 2147483647 h 288"/>
              <a:gd name="T6" fmla="*/ 2147483647 w 4031"/>
              <a:gd name="T7" fmla="*/ 2147483647 h 288"/>
              <a:gd name="T8" fmla="*/ 2147483647 w 4031"/>
              <a:gd name="T9" fmla="*/ 2147483647 h 288"/>
              <a:gd name="T10" fmla="*/ 2147483647 w 4031"/>
              <a:gd name="T11" fmla="*/ 0 h 288"/>
              <a:gd name="T12" fmla="*/ 2147483647 w 4031"/>
              <a:gd name="T13" fmla="*/ 2147483647 h 288"/>
              <a:gd name="T14" fmla="*/ 2147483647 w 4031"/>
              <a:gd name="T15" fmla="*/ 2147483647 h 288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4031"/>
              <a:gd name="T25" fmla="*/ 0 h 288"/>
              <a:gd name="T26" fmla="*/ 4031 w 4031"/>
              <a:gd name="T27" fmla="*/ 288 h 288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4031" h="288">
                <a:moveTo>
                  <a:pt x="0" y="284"/>
                </a:moveTo>
                <a:lnTo>
                  <a:pt x="291" y="282"/>
                </a:lnTo>
                <a:lnTo>
                  <a:pt x="375" y="51"/>
                </a:lnTo>
                <a:lnTo>
                  <a:pt x="324" y="48"/>
                </a:lnTo>
                <a:lnTo>
                  <a:pt x="339" y="9"/>
                </a:lnTo>
                <a:lnTo>
                  <a:pt x="450" y="0"/>
                </a:lnTo>
                <a:lnTo>
                  <a:pt x="360" y="288"/>
                </a:lnTo>
                <a:lnTo>
                  <a:pt x="4031" y="288"/>
                </a:lnTo>
              </a:path>
            </a:pathLst>
          </a:custGeom>
          <a:noFill/>
          <a:ln w="19050">
            <a:solidFill>
              <a:srgbClr val="FFFF00">
                <a:alpha val="59999"/>
              </a:srgbClr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en-US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9" name="TextBox 7"/>
          <p:cNvSpPr txBox="1"/>
          <p:nvPr/>
        </p:nvSpPr>
        <p:spPr>
          <a:xfrm>
            <a:off x="33337" y="-3222"/>
            <a:ext cx="5561027" cy="707886"/>
          </a:xfrm>
          <a:prstGeom prst="rect">
            <a:avLst/>
          </a:prstGeom>
          <a:noFill/>
          <a:effectLst>
            <a:outerShdw dist="825500" sx="38000" sy="38000" algn="tl" rotWithShape="0">
              <a:schemeClr val="tx2">
                <a:lumMod val="40000"/>
                <a:lumOff val="60000"/>
                <a:alpha val="0"/>
              </a:schemeClr>
            </a:outerShdw>
          </a:effectLst>
        </p:spPr>
        <p:txBody>
          <a:bodyPr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200" b="1" dirty="0">
                <a:gradFill flip="none" rotWithShape="1">
                  <a:gsLst>
                    <a:gs pos="23000">
                      <a:schemeClr val="tx1">
                        <a:lumMod val="75000"/>
                        <a:lumOff val="25000"/>
                      </a:schemeClr>
                    </a:gs>
                    <a:gs pos="51000">
                      <a:schemeClr val="tx1">
                        <a:lumMod val="50000"/>
                        <a:lumOff val="50000"/>
                        <a:alpha val="67000"/>
                      </a:schemeClr>
                    </a:gs>
                    <a:gs pos="83000">
                      <a:schemeClr val="tx1"/>
                    </a:gs>
                  </a:gsLst>
                  <a:lin ang="5100000" scaled="0"/>
                  <a:tileRect/>
                </a:gradFill>
                <a:latin typeface="나눔고딕" pitchFamily="50" charset="-127"/>
                <a:ea typeface="나눔고딕" pitchFamily="50" charset="-127"/>
              </a:rPr>
              <a:t>우리의 상품은 </a:t>
            </a:r>
            <a:r>
              <a:rPr kumimoji="0" lang="en-US" altLang="ko-KR" sz="3200" b="1" dirty="0">
                <a:gradFill flip="none" rotWithShape="1">
                  <a:gsLst>
                    <a:gs pos="23000">
                      <a:schemeClr val="tx1">
                        <a:lumMod val="75000"/>
                        <a:lumOff val="25000"/>
                      </a:schemeClr>
                    </a:gs>
                    <a:gs pos="51000">
                      <a:schemeClr val="tx1">
                        <a:lumMod val="50000"/>
                        <a:lumOff val="50000"/>
                        <a:alpha val="67000"/>
                      </a:schemeClr>
                    </a:gs>
                    <a:gs pos="83000">
                      <a:schemeClr val="tx1"/>
                    </a:gs>
                  </a:gsLst>
                  <a:lin ang="5100000" scaled="0"/>
                  <a:tileRect/>
                </a:gradFill>
                <a:latin typeface="나눔고딕" pitchFamily="50" charset="-127"/>
                <a:ea typeface="나눔고딕" pitchFamily="50" charset="-127"/>
              </a:rPr>
              <a:t>?</a:t>
            </a:r>
            <a:endParaRPr kumimoji="0" lang="ko-KR" altLang="en-US" sz="3200" b="1" dirty="0">
              <a:gradFill flip="none" rotWithShape="1">
                <a:gsLst>
                  <a:gs pos="23000">
                    <a:schemeClr val="tx1">
                      <a:lumMod val="75000"/>
                      <a:lumOff val="25000"/>
                    </a:schemeClr>
                  </a:gs>
                  <a:gs pos="51000">
                    <a:schemeClr val="tx1">
                      <a:lumMod val="50000"/>
                      <a:lumOff val="50000"/>
                      <a:alpha val="67000"/>
                    </a:schemeClr>
                  </a:gs>
                  <a:gs pos="83000">
                    <a:schemeClr val="tx1"/>
                  </a:gs>
                </a:gsLst>
                <a:lin ang="5100000" scaled="0"/>
                <a:tileRect/>
              </a:gra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0" name="TextBox 7"/>
          <p:cNvSpPr txBox="1"/>
          <p:nvPr/>
        </p:nvSpPr>
        <p:spPr>
          <a:xfrm>
            <a:off x="915988" y="1579563"/>
            <a:ext cx="5561012" cy="695575"/>
          </a:xfrm>
          <a:prstGeom prst="rect">
            <a:avLst/>
          </a:prstGeom>
          <a:noFill/>
          <a:effectLst>
            <a:outerShdw dist="825500" sx="38000" sy="38000" algn="tl" rotWithShape="0">
              <a:schemeClr val="tx2">
                <a:lumMod val="40000"/>
                <a:lumOff val="60000"/>
                <a:alpha val="0"/>
              </a:schemeClr>
            </a:outerShdw>
          </a:effectLst>
        </p:spPr>
        <p:txBody>
          <a:bodyPr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8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지역 최대의 규모</a:t>
            </a:r>
          </a:p>
        </p:txBody>
      </p:sp>
      <p:sp>
        <p:nvSpPr>
          <p:cNvPr id="21" name="TextBox 7"/>
          <p:cNvSpPr txBox="1"/>
          <p:nvPr/>
        </p:nvSpPr>
        <p:spPr>
          <a:xfrm>
            <a:off x="882650" y="2947988"/>
            <a:ext cx="5561013" cy="630942"/>
          </a:xfrm>
          <a:prstGeom prst="rect">
            <a:avLst/>
          </a:prstGeom>
          <a:noFill/>
          <a:effectLst>
            <a:outerShdw dist="825500" sx="38000" sy="38000" algn="tl" rotWithShape="0">
              <a:schemeClr val="tx2">
                <a:lumMod val="40000"/>
                <a:lumOff val="60000"/>
                <a:alpha val="0"/>
              </a:schemeClr>
            </a:outerShdw>
          </a:effectLst>
        </p:spPr>
        <p:txBody>
          <a:bodyPr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8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트윈타워의 </a:t>
            </a:r>
            <a:r>
              <a:rPr kumimoji="0" lang="ko-KR" altLang="en-US" sz="28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랜드마크</a:t>
            </a:r>
            <a:endParaRPr kumimoji="0" lang="ko-KR" altLang="en-US" sz="28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2" name="TextBox 7"/>
          <p:cNvSpPr txBox="1"/>
          <p:nvPr/>
        </p:nvSpPr>
        <p:spPr>
          <a:xfrm>
            <a:off x="806450" y="4318000"/>
            <a:ext cx="5562600" cy="695575"/>
          </a:xfrm>
          <a:prstGeom prst="rect">
            <a:avLst/>
          </a:prstGeom>
          <a:noFill/>
          <a:effectLst>
            <a:outerShdw dist="825500" sx="38000" sy="38000" algn="tl" rotWithShape="0">
              <a:schemeClr val="tx2">
                <a:lumMod val="40000"/>
                <a:lumOff val="60000"/>
                <a:alpha val="0"/>
              </a:schemeClr>
            </a:outerShdw>
          </a:effectLst>
        </p:spPr>
        <p:txBody>
          <a:bodyPr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8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제기역</a:t>
            </a:r>
            <a:r>
              <a:rPr kumimoji="0" lang="en-US" altLang="ko-KR" sz="28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 </a:t>
            </a:r>
            <a:r>
              <a:rPr kumimoji="0" lang="ko-KR" altLang="en-US" sz="28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초역세권</a:t>
            </a:r>
            <a:endParaRPr kumimoji="0" lang="ko-KR" altLang="en-US" sz="28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5" name="AutoShape 4"/>
          <p:cNvSpPr>
            <a:spLocks noChangeArrowheads="1"/>
          </p:cNvSpPr>
          <p:nvPr/>
        </p:nvSpPr>
        <p:spPr bwMode="auto">
          <a:xfrm>
            <a:off x="251520" y="5516563"/>
            <a:ext cx="8588375" cy="1152525"/>
          </a:xfrm>
          <a:prstGeom prst="roundRect">
            <a:avLst>
              <a:gd name="adj" fmla="val 10093"/>
            </a:avLst>
          </a:prstGeom>
          <a:solidFill>
            <a:srgbClr val="000000"/>
          </a:solidFill>
          <a:ln w="317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100000"/>
              </a:lnSpc>
              <a:defRPr/>
            </a:pPr>
            <a:r>
              <a:rPr lang="ko-KR" altLang="en-US" sz="2800" spc="-300" dirty="0">
                <a:solidFill>
                  <a:srgbClr val="FFFF00"/>
                </a:solidFill>
                <a:latin typeface="나눔고딕" pitchFamily="50" charset="-127"/>
                <a:ea typeface="나눔고딕" pitchFamily="50" charset="-127"/>
              </a:rPr>
              <a:t>지역 내  최대의  </a:t>
            </a:r>
            <a:r>
              <a:rPr lang="ko-KR" altLang="en-US" sz="2800" spc="-300" dirty="0" err="1">
                <a:solidFill>
                  <a:srgbClr val="FFFF00"/>
                </a:solidFill>
                <a:latin typeface="나눔고딕" pitchFamily="50" charset="-127"/>
                <a:ea typeface="나눔고딕" pitchFamily="50" charset="-127"/>
              </a:rPr>
              <a:t>랜드마크</a:t>
            </a:r>
            <a:endParaRPr lang="en-US" altLang="ko-KR" sz="2800" spc="-300" dirty="0">
              <a:solidFill>
                <a:srgbClr val="FFFF00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00000"/>
              </a:lnSpc>
              <a:defRPr/>
            </a:pPr>
            <a:r>
              <a:rPr lang="ko-KR" altLang="en-US" sz="2800" spc="-300" dirty="0">
                <a:solidFill>
                  <a:srgbClr val="FFFF00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2800" spc="-300" dirty="0">
                <a:solidFill>
                  <a:srgbClr val="FFFF00"/>
                </a:solidFill>
                <a:latin typeface="나눔고딕" pitchFamily="50" charset="-127"/>
                <a:ea typeface="나눔고딕" pitchFamily="50" charset="-127"/>
              </a:rPr>
              <a:t>“</a:t>
            </a:r>
            <a:r>
              <a:rPr lang="en-US" altLang="ko-KR" i="1" spc="-300" dirty="0">
                <a:solidFill>
                  <a:srgbClr val="FFFF00"/>
                </a:solidFill>
                <a:latin typeface="나눔고딕" pitchFamily="50" charset="-127"/>
                <a:ea typeface="나눔고딕" pitchFamily="50" charset="-127"/>
              </a:rPr>
              <a:t>824</a:t>
            </a:r>
            <a:r>
              <a:rPr lang="ko-KR" altLang="en-US" i="1" spc="-300" dirty="0">
                <a:solidFill>
                  <a:srgbClr val="FFFF00"/>
                </a:solidFill>
                <a:latin typeface="나눔고딕" pitchFamily="50" charset="-127"/>
                <a:ea typeface="나눔고딕" pitchFamily="50" charset="-127"/>
              </a:rPr>
              <a:t>세대의  </a:t>
            </a:r>
            <a:r>
              <a:rPr lang="ko-KR" altLang="en-US" i="1" spc="-300" dirty="0" err="1">
                <a:solidFill>
                  <a:srgbClr val="FFFF00"/>
                </a:solidFill>
                <a:latin typeface="나눔고딕" pitchFamily="50" charset="-127"/>
                <a:ea typeface="나눔고딕" pitchFamily="50" charset="-127"/>
              </a:rPr>
              <a:t>대단지</a:t>
            </a:r>
            <a:r>
              <a:rPr lang="ko-KR" altLang="en-US" i="1" spc="-300" dirty="0">
                <a:solidFill>
                  <a:srgbClr val="FFFF00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i="1" spc="-300" dirty="0">
                <a:solidFill>
                  <a:srgbClr val="FFFF00"/>
                </a:solidFill>
                <a:latin typeface="나눔고딕" pitchFamily="50" charset="-127"/>
                <a:ea typeface="나눔고딕" pitchFamily="50" charset="-127"/>
              </a:rPr>
              <a:t>” </a:t>
            </a:r>
            <a:r>
              <a:rPr lang="en-US" altLang="ko-KR" b="1" i="1" dirty="0">
                <a:solidFill>
                  <a:srgbClr val="FFFF00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b="1" i="1" dirty="0">
                <a:solidFill>
                  <a:srgbClr val="FFFF00"/>
                </a:solidFill>
                <a:latin typeface="나눔고딕" pitchFamily="50" charset="-127"/>
                <a:ea typeface="나눔고딕" pitchFamily="50" charset="-127"/>
              </a:rPr>
              <a:t>비교 불허의 </a:t>
            </a:r>
            <a:r>
              <a:rPr lang="en-US" altLang="ko-KR" b="1" i="1" dirty="0">
                <a:solidFill>
                  <a:srgbClr val="FFFF00"/>
                </a:solidFill>
                <a:latin typeface="나눔고딕" pitchFamily="50" charset="-127"/>
                <a:ea typeface="나눔고딕" pitchFamily="50" charset="-127"/>
              </a:rPr>
              <a:t>“</a:t>
            </a:r>
            <a:r>
              <a:rPr lang="ko-KR" altLang="en-US" b="1" i="1" dirty="0" err="1">
                <a:solidFill>
                  <a:srgbClr val="FF9900"/>
                </a:solidFill>
                <a:latin typeface="나눔고딕" pitchFamily="50" charset="-127"/>
                <a:ea typeface="나눔고딕" pitchFamily="50" charset="-127"/>
              </a:rPr>
              <a:t>푸르지오</a:t>
            </a:r>
            <a:r>
              <a:rPr lang="ko-KR" altLang="en-US" b="1" i="1" dirty="0">
                <a:solidFill>
                  <a:srgbClr val="FF9900"/>
                </a:solidFill>
                <a:latin typeface="나눔고딕" pitchFamily="50" charset="-127"/>
                <a:ea typeface="나눔고딕" pitchFamily="50" charset="-127"/>
              </a:rPr>
              <a:t> 브랜드 파워</a:t>
            </a:r>
            <a:r>
              <a:rPr lang="ko-KR" altLang="en-US" b="1" i="1" dirty="0">
                <a:solidFill>
                  <a:srgbClr val="FFFF00"/>
                </a:solidFill>
                <a:latin typeface="나눔고딕" pitchFamily="50" charset="-127"/>
                <a:ea typeface="나눔고딕" pitchFamily="50" charset="-127"/>
              </a:rPr>
              <a:t> ”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4788024" y="1844824"/>
            <a:ext cx="4213366" cy="3024176"/>
            <a:chOff x="4788024" y="1844824"/>
            <a:chExt cx="4213366" cy="3024176"/>
          </a:xfrm>
        </p:grpSpPr>
        <p:sp>
          <p:nvSpPr>
            <p:cNvPr id="3" name="타원 2"/>
            <p:cNvSpPr/>
            <p:nvPr/>
          </p:nvSpPr>
          <p:spPr bwMode="auto">
            <a:xfrm>
              <a:off x="5594364" y="2528900"/>
              <a:ext cx="2578036" cy="1908212"/>
            </a:xfrm>
            <a:prstGeom prst="ellipse">
              <a:avLst/>
            </a:prstGeom>
            <a:noFill/>
            <a:ln w="76200" cap="flat" cmpd="sng" algn="ctr">
              <a:solidFill>
                <a:srgbClr val="FFFF00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4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24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HY헤드라인M" pitchFamily="18" charset="-127"/>
                <a:ea typeface="HY헤드라인M" pitchFamily="18" charset="-127"/>
              </a:endParaRPr>
            </a:p>
          </p:txBody>
        </p:sp>
        <p:pic>
          <p:nvPicPr>
            <p:cNvPr id="103426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661" t="13294" r="36669" b="37511"/>
            <a:stretch/>
          </p:blipFill>
          <p:spPr bwMode="auto">
            <a:xfrm>
              <a:off x="7092280" y="3429000"/>
              <a:ext cx="1909110" cy="1440000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103428" name="Picture 4" descr="청계 푸르지오 시티 오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88024" y="3408225"/>
              <a:ext cx="1933342" cy="1440000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타원 1"/>
            <p:cNvSpPr/>
            <p:nvPr/>
          </p:nvSpPr>
          <p:spPr bwMode="auto">
            <a:xfrm>
              <a:off x="5868144" y="1844824"/>
              <a:ext cx="2088232" cy="1368152"/>
            </a:xfrm>
            <a:prstGeom prst="ellipse">
              <a:avLst/>
            </a:prstGeom>
            <a:solidFill>
              <a:srgbClr val="92D050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ko-KR" b="1" i="0" u="none" strike="noStrike" cap="none" normalizeH="0" baseline="0" dirty="0">
                  <a:ln>
                    <a:noFill/>
                  </a:ln>
                  <a:solidFill>
                    <a:schemeClr val="tx2"/>
                  </a:solidFill>
                  <a:effectLst/>
                  <a:latin typeface="나눔고딕" pitchFamily="50" charset="-127"/>
                  <a:ea typeface="나눔고딕" pitchFamily="50" charset="-127"/>
                </a:rPr>
                <a:t>824</a:t>
              </a:r>
              <a:r>
                <a:rPr kumimoji="1" lang="ko-KR" altLang="en-US" b="1" i="0" u="none" strike="noStrike" cap="none" normalizeH="0" baseline="0" dirty="0">
                  <a:ln>
                    <a:noFill/>
                  </a:ln>
                  <a:solidFill>
                    <a:schemeClr val="tx2"/>
                  </a:solidFill>
                  <a:effectLst/>
                  <a:latin typeface="나눔고딕" pitchFamily="50" charset="-127"/>
                  <a:ea typeface="나눔고딕" pitchFamily="50" charset="-127"/>
                </a:rPr>
                <a:t>세대</a:t>
              </a:r>
              <a:endParaRPr kumimoji="1" lang="en-US" altLang="ko-KR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나눔고딕" pitchFamily="50" charset="-127"/>
                <a:ea typeface="나눔고딕" pitchFamily="50" charset="-127"/>
              </a:endParaRPr>
            </a:p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b="1" dirty="0" err="1">
                  <a:latin typeface="나눔고딕" pitchFamily="50" charset="-127"/>
                  <a:ea typeface="나눔고딕" pitchFamily="50" charset="-127"/>
                </a:rPr>
                <a:t>대단지</a:t>
              </a:r>
              <a:endParaRPr kumimoji="1" lang="ko-KR" altLang="en-US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나눔고딕" pitchFamily="50" charset="-127"/>
                <a:ea typeface="나눔고딕" pitchFamily="50" charset="-127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Box 7"/>
          <p:cNvSpPr txBox="1"/>
          <p:nvPr/>
        </p:nvSpPr>
        <p:spPr>
          <a:xfrm>
            <a:off x="33337" y="-3222"/>
            <a:ext cx="5561027" cy="707886"/>
          </a:xfrm>
          <a:prstGeom prst="rect">
            <a:avLst/>
          </a:prstGeom>
          <a:noFill/>
          <a:effectLst>
            <a:outerShdw dist="825500" sx="38000" sy="38000" algn="tl" rotWithShape="0">
              <a:schemeClr val="tx2">
                <a:lumMod val="40000"/>
                <a:lumOff val="60000"/>
                <a:alpha val="0"/>
              </a:schemeClr>
            </a:outerShdw>
          </a:effectLst>
        </p:spPr>
        <p:txBody>
          <a:bodyPr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200" b="1" dirty="0">
                <a:gradFill flip="none" rotWithShape="1">
                  <a:gsLst>
                    <a:gs pos="23000">
                      <a:schemeClr val="tx1">
                        <a:lumMod val="75000"/>
                        <a:lumOff val="25000"/>
                      </a:schemeClr>
                    </a:gs>
                    <a:gs pos="51000">
                      <a:schemeClr val="tx1">
                        <a:lumMod val="50000"/>
                        <a:lumOff val="50000"/>
                        <a:alpha val="67000"/>
                      </a:schemeClr>
                    </a:gs>
                    <a:gs pos="83000">
                      <a:schemeClr val="tx1"/>
                    </a:gs>
                  </a:gsLst>
                  <a:lin ang="5100000" scaled="0"/>
                  <a:tileRect/>
                </a:gradFill>
                <a:latin typeface="나눔고딕" pitchFamily="50" charset="-127"/>
                <a:ea typeface="나눔고딕" pitchFamily="50" charset="-127"/>
              </a:rPr>
              <a:t>기본 </a:t>
            </a:r>
            <a:r>
              <a:rPr kumimoji="0" lang="en-US" altLang="ko-KR" sz="3200" b="1" dirty="0">
                <a:gradFill flip="none" rotWithShape="1">
                  <a:gsLst>
                    <a:gs pos="23000">
                      <a:schemeClr val="tx1">
                        <a:lumMod val="75000"/>
                        <a:lumOff val="25000"/>
                      </a:schemeClr>
                    </a:gs>
                    <a:gs pos="51000">
                      <a:schemeClr val="tx1">
                        <a:lumMod val="50000"/>
                        <a:lumOff val="50000"/>
                        <a:alpha val="67000"/>
                      </a:schemeClr>
                    </a:gs>
                    <a:gs pos="83000">
                      <a:schemeClr val="tx1"/>
                    </a:gs>
                  </a:gsLst>
                  <a:lin ang="5100000" scaled="0"/>
                  <a:tileRect/>
                </a:gradFill>
                <a:latin typeface="나눔고딕" pitchFamily="50" charset="-127"/>
                <a:ea typeface="나눔고딕" pitchFamily="50" charset="-127"/>
              </a:rPr>
              <a:t>PJT </a:t>
            </a:r>
            <a:r>
              <a:rPr kumimoji="0" lang="ko-KR" altLang="en-US" sz="3200" b="1" dirty="0">
                <a:gradFill flip="none" rotWithShape="1">
                  <a:gsLst>
                    <a:gs pos="23000">
                      <a:schemeClr val="tx1">
                        <a:lumMod val="75000"/>
                        <a:lumOff val="25000"/>
                      </a:schemeClr>
                    </a:gs>
                    <a:gs pos="51000">
                      <a:schemeClr val="tx1">
                        <a:lumMod val="50000"/>
                        <a:lumOff val="50000"/>
                        <a:alpha val="67000"/>
                      </a:schemeClr>
                    </a:gs>
                    <a:gs pos="83000">
                      <a:schemeClr val="tx1"/>
                    </a:gs>
                  </a:gsLst>
                  <a:lin ang="5100000" scaled="0"/>
                  <a:tileRect/>
                </a:gradFill>
                <a:latin typeface="나눔고딕" pitchFamily="50" charset="-127"/>
                <a:ea typeface="나눔고딕" pitchFamily="50" charset="-127"/>
              </a:rPr>
              <a:t>장단점</a:t>
            </a:r>
          </a:p>
        </p:txBody>
      </p:sp>
      <p:sp>
        <p:nvSpPr>
          <p:cNvPr id="10264" name="Text Box 8"/>
          <p:cNvSpPr txBox="1">
            <a:spLocks noChangeArrowheads="1"/>
          </p:cNvSpPr>
          <p:nvPr/>
        </p:nvSpPr>
        <p:spPr bwMode="auto">
          <a:xfrm>
            <a:off x="0" y="1832980"/>
            <a:ext cx="9144000" cy="3170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ko-KR" altLang="en-US" sz="3600" b="1" dirty="0">
                <a:solidFill>
                  <a:srgbClr val="FFFF00"/>
                </a:solidFill>
                <a:latin typeface="나눔고딕" pitchFamily="50" charset="-127"/>
                <a:ea typeface="나눔고딕" pitchFamily="50" charset="-127"/>
              </a:rPr>
              <a:t>초 </a:t>
            </a:r>
            <a:r>
              <a:rPr lang="ko-KR" altLang="en-US" sz="3600" b="1" dirty="0" err="1">
                <a:solidFill>
                  <a:srgbClr val="FFFF00"/>
                </a:solidFill>
                <a:latin typeface="나눔고딕" pitchFamily="50" charset="-127"/>
                <a:ea typeface="나눔고딕" pitchFamily="50" charset="-127"/>
              </a:rPr>
              <a:t>역세권의</a:t>
            </a:r>
            <a:endParaRPr lang="en-US" altLang="ko-KR" sz="3600" b="1" dirty="0">
              <a:solidFill>
                <a:srgbClr val="FFFF00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00000"/>
              </a:lnSpc>
            </a:pPr>
            <a:r>
              <a:rPr lang="ko-KR" altLang="en-US" sz="3600" b="1" dirty="0">
                <a:solidFill>
                  <a:srgbClr val="FFFF00"/>
                </a:solidFill>
                <a:latin typeface="나눔고딕" pitchFamily="50" charset="-127"/>
                <a:ea typeface="나눔고딕" pitchFamily="50" charset="-127"/>
              </a:rPr>
              <a:t>지역 최고의 </a:t>
            </a:r>
            <a:r>
              <a:rPr lang="ko-KR" altLang="en-US" sz="3600" b="1" dirty="0" err="1">
                <a:solidFill>
                  <a:srgbClr val="FFFF00"/>
                </a:solidFill>
                <a:latin typeface="나눔고딕" pitchFamily="50" charset="-127"/>
                <a:ea typeface="나눔고딕" pitchFamily="50" charset="-127"/>
              </a:rPr>
              <a:t>랜드마크</a:t>
            </a:r>
            <a:r>
              <a:rPr lang="ko-KR" altLang="en-US" sz="3600" b="1" dirty="0">
                <a:solidFill>
                  <a:srgbClr val="FFFF00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3600" b="1" dirty="0" err="1">
                <a:solidFill>
                  <a:srgbClr val="FFFF00"/>
                </a:solidFill>
                <a:latin typeface="나눔고딕" pitchFamily="50" charset="-127"/>
                <a:ea typeface="나눔고딕" pitchFamily="50" charset="-127"/>
              </a:rPr>
              <a:t>대단지</a:t>
            </a:r>
            <a:endParaRPr lang="en-US" altLang="ko-KR" sz="3600" b="1" dirty="0">
              <a:solidFill>
                <a:srgbClr val="FFFF00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00000"/>
              </a:lnSpc>
            </a:pPr>
            <a:r>
              <a:rPr lang="en-US" altLang="ko-KR" sz="3200" b="1" dirty="0">
                <a:solidFill>
                  <a:srgbClr val="FFFF00"/>
                </a:solidFill>
                <a:latin typeface="나눔고딕" pitchFamily="50" charset="-127"/>
                <a:ea typeface="나눔고딕" pitchFamily="50" charset="-127"/>
              </a:rPr>
              <a:t>(824</a:t>
            </a:r>
            <a:r>
              <a:rPr lang="ko-KR" altLang="en-US" sz="3200" b="1" dirty="0">
                <a:solidFill>
                  <a:srgbClr val="FFFF00"/>
                </a:solidFill>
                <a:latin typeface="나눔고딕" pitchFamily="50" charset="-127"/>
                <a:ea typeface="나눔고딕" pitchFamily="50" charset="-127"/>
              </a:rPr>
              <a:t>세대</a:t>
            </a:r>
            <a:r>
              <a:rPr lang="en-US" altLang="ko-KR" sz="3200" b="1" dirty="0">
                <a:solidFill>
                  <a:srgbClr val="FFFF00"/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3200" b="1" dirty="0" err="1">
                <a:solidFill>
                  <a:srgbClr val="FFFF00"/>
                </a:solidFill>
                <a:latin typeface="나눔고딕" pitchFamily="50" charset="-127"/>
                <a:ea typeface="나눔고딕" pitchFamily="50" charset="-127"/>
              </a:rPr>
              <a:t>푸르지오</a:t>
            </a:r>
            <a:r>
              <a:rPr lang="ko-KR" altLang="en-US" sz="3200" b="1" dirty="0">
                <a:solidFill>
                  <a:srgbClr val="FFFF00"/>
                </a:solidFill>
                <a:latin typeface="나눔고딕" pitchFamily="50" charset="-127"/>
                <a:ea typeface="나눔고딕" pitchFamily="50" charset="-127"/>
              </a:rPr>
              <a:t> 브랜드</a:t>
            </a:r>
            <a:r>
              <a:rPr lang="en-US" altLang="ko-KR" sz="3200" b="1" dirty="0">
                <a:solidFill>
                  <a:srgbClr val="FFFF00"/>
                </a:solidFill>
                <a:latin typeface="나눔고딕" pitchFamily="50" charset="-127"/>
                <a:ea typeface="나눔고딕" pitchFamily="50" charset="-127"/>
              </a:rPr>
              <a:t>)</a:t>
            </a:r>
          </a:p>
          <a:p>
            <a:pPr>
              <a:lnSpc>
                <a:spcPct val="100000"/>
              </a:lnSpc>
            </a:pPr>
            <a:endParaRPr lang="en-US" altLang="ko-KR" sz="3200" b="1" dirty="0">
              <a:solidFill>
                <a:srgbClr val="FFFF00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00000"/>
              </a:lnSpc>
            </a:pPr>
            <a:r>
              <a:rPr lang="en-US" altLang="ko-KR" sz="3200" b="1" dirty="0">
                <a:solidFill>
                  <a:srgbClr val="FFFF00"/>
                </a:solidFill>
                <a:latin typeface="나눔고딕" pitchFamily="50" charset="-127"/>
                <a:ea typeface="나눔고딕" pitchFamily="50" charset="-127"/>
              </a:rPr>
              <a:t>But,</a:t>
            </a:r>
          </a:p>
          <a:p>
            <a:pPr>
              <a:lnSpc>
                <a:spcPct val="100000"/>
              </a:lnSpc>
            </a:pPr>
            <a:r>
              <a:rPr lang="ko-KR" altLang="en-US" sz="3200" b="1" dirty="0">
                <a:solidFill>
                  <a:srgbClr val="FFFF00"/>
                </a:solidFill>
                <a:latin typeface="나눔고딕" pitchFamily="50" charset="-127"/>
                <a:ea typeface="나눔고딕" pitchFamily="50" charset="-127"/>
              </a:rPr>
              <a:t>낙후된 제기동</a:t>
            </a:r>
            <a:r>
              <a:rPr lang="en-US" altLang="ko-KR" sz="3200" b="1" dirty="0">
                <a:solidFill>
                  <a:srgbClr val="FFFF00"/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3200" b="1" dirty="0">
                <a:solidFill>
                  <a:srgbClr val="FFFF00"/>
                </a:solidFill>
                <a:latin typeface="나눔고딕" pitchFamily="50" charset="-127"/>
                <a:ea typeface="나눔고딕" pitchFamily="50" charset="-127"/>
              </a:rPr>
              <a:t>강북의 이미지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기본 디자인">
  <a:themeElements>
    <a:clrScheme name="기본 디자인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기본 디자인">
      <a:majorFont>
        <a:latin typeface="굴림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1">
          <a:gsLst>
            <a:gs pos="0">
              <a:srgbClr val="FF9900">
                <a:gamma/>
                <a:tint val="22353"/>
                <a:invGamma/>
              </a:srgbClr>
            </a:gs>
            <a:gs pos="100000">
              <a:srgbClr val="FF9900"/>
            </a:gs>
          </a:gsLst>
          <a:path path="rect">
            <a:fillToRect l="50000" t="50000" r="50000" b="50000"/>
          </a:path>
        </a:gra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1" hangingPunct="1">
          <a:lnSpc>
            <a:spcPct val="14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2400" b="0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HY헤드라인M" pitchFamily="18" charset="-127"/>
            <a:ea typeface="HY헤드라인M" pitchFamily="18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1">
          <a:gsLst>
            <a:gs pos="0">
              <a:srgbClr val="FF9900">
                <a:gamma/>
                <a:tint val="22353"/>
                <a:invGamma/>
              </a:srgbClr>
            </a:gs>
            <a:gs pos="100000">
              <a:srgbClr val="FF9900"/>
            </a:gs>
          </a:gsLst>
          <a:path path="rect">
            <a:fillToRect l="50000" t="50000" r="50000" b="50000"/>
          </a:path>
        </a:gra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1" hangingPunct="1">
          <a:lnSpc>
            <a:spcPct val="14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2400" b="0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HY헤드라인M" pitchFamily="18" charset="-127"/>
            <a:ea typeface="HY헤드라인M" pitchFamily="18" charset="-127"/>
          </a:defRPr>
        </a:defPPr>
      </a:lstStyle>
    </a:lnDef>
  </a:objectDefaults>
  <a:extraClrSchemeLst>
    <a:extraClrScheme>
      <a:clrScheme name="기본 디자인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6376</TotalTime>
  <Words>3057</Words>
  <Application>Microsoft Office PowerPoint</Application>
  <PresentationFormat>화면 슬라이드 쇼(4:3)</PresentationFormat>
  <Paragraphs>821</Paragraphs>
  <Slides>50</Slides>
  <Notes>12</Notes>
  <HiddenSlides>0</HiddenSlides>
  <MMClips>0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50</vt:i4>
      </vt:variant>
    </vt:vector>
  </HeadingPairs>
  <TitlesOfParts>
    <vt:vector size="64" baseType="lpstr">
      <vt:lpstr>HY견고딕</vt:lpstr>
      <vt:lpstr>HY견명조</vt:lpstr>
      <vt:lpstr>HY울릉도B</vt:lpstr>
      <vt:lpstr>HY울릉도M</vt:lpstr>
      <vt:lpstr>HY헤드라인M</vt:lpstr>
      <vt:lpstr>굴림</vt:lpstr>
      <vt:lpstr>굴림체</vt:lpstr>
      <vt:lpstr>나눔고딕</vt:lpstr>
      <vt:lpstr>맑은 고딕</vt:lpstr>
      <vt:lpstr>Arial</vt:lpstr>
      <vt:lpstr>Tahoma</vt:lpstr>
      <vt:lpstr>Times New Roman</vt:lpstr>
      <vt:lpstr>Wingdings</vt:lpstr>
      <vt:lpstr>기본 디자인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(주)예스폼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친환경 주거단지 분양마케팅 사업계획서(인천)</dc:title>
  <dc:creator>문서서식 예스폼(www.yesform.com)박치홍</dc:creator>
  <cp:keywords>www.yesform.com</cp:keywords>
  <dc:description>본 문서의 저작권은 예스폼(yesform)에 있으며_x000d_
무단 복제 배포시 법적인 제재를 받을 수 있습니다.</dc:description>
  <cp:lastModifiedBy>류 호윤</cp:lastModifiedBy>
  <cp:revision>541</cp:revision>
  <cp:lastPrinted>2014-02-11T02:14:06Z</cp:lastPrinted>
  <dcterms:modified xsi:type="dcterms:W3CDTF">2022-03-26T08:46:02Z</dcterms:modified>
</cp:coreProperties>
</file>